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96338" y="2056263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7" y="483899"/>
                </a:moveTo>
                <a:lnTo>
                  <a:pt x="80651" y="483899"/>
                </a:lnTo>
                <a:lnTo>
                  <a:pt x="49258" y="477562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2"/>
                </a:lnTo>
                <a:lnTo>
                  <a:pt x="5185247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96338" y="2056263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7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2"/>
                </a:lnTo>
                <a:lnTo>
                  <a:pt x="5185247" y="483899"/>
                </a:lnTo>
                <a:lnTo>
                  <a:pt x="80651" y="483899"/>
                </a:lnTo>
                <a:lnTo>
                  <a:pt x="49258" y="477562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7882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483869"/>
                </a:moveTo>
                <a:lnTo>
                  <a:pt x="80647" y="483869"/>
                </a:lnTo>
                <a:lnTo>
                  <a:pt x="49256" y="477532"/>
                </a:lnTo>
                <a:lnTo>
                  <a:pt x="23621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lnTo>
                  <a:pt x="6337" y="49255"/>
                </a:lnTo>
                <a:lnTo>
                  <a:pt x="23621" y="23620"/>
                </a:lnTo>
                <a:lnTo>
                  <a:pt x="49256" y="6337"/>
                </a:lnTo>
                <a:lnTo>
                  <a:pt x="80647" y="0"/>
                </a:lnTo>
                <a:lnTo>
                  <a:pt x="5185215" y="0"/>
                </a:lnTo>
                <a:lnTo>
                  <a:pt x="5229958" y="13549"/>
                </a:lnTo>
                <a:lnTo>
                  <a:pt x="5259723" y="49784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7" y="477532"/>
                </a:lnTo>
                <a:lnTo>
                  <a:pt x="5185215" y="48386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7882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1" y="23620"/>
                </a:lnTo>
                <a:lnTo>
                  <a:pt x="49256" y="6337"/>
                </a:lnTo>
                <a:lnTo>
                  <a:pt x="80647" y="0"/>
                </a:lnTo>
                <a:lnTo>
                  <a:pt x="5185215" y="0"/>
                </a:lnTo>
                <a:lnTo>
                  <a:pt x="5229958" y="13549"/>
                </a:lnTo>
                <a:lnTo>
                  <a:pt x="5259723" y="49784"/>
                </a:lnTo>
                <a:lnTo>
                  <a:pt x="5265862" y="80646"/>
                </a:lnTo>
                <a:lnTo>
                  <a:pt x="5265862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7" y="477532"/>
                </a:lnTo>
                <a:lnTo>
                  <a:pt x="5185215" y="483869"/>
                </a:lnTo>
                <a:lnTo>
                  <a:pt x="80647" y="483869"/>
                </a:lnTo>
                <a:lnTo>
                  <a:pt x="49256" y="477532"/>
                </a:lnTo>
                <a:lnTo>
                  <a:pt x="23621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66113" y="6924589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2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2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66113" y="6924589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2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2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15" y="483869"/>
                </a:moveTo>
                <a:lnTo>
                  <a:pt x="80646" y="483869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5" y="48386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500" y="2056264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6"/>
                </a:moveTo>
                <a:lnTo>
                  <a:pt x="6337" y="49255"/>
                </a:lnTo>
                <a:lnTo>
                  <a:pt x="23620" y="23620"/>
                </a:lnTo>
                <a:lnTo>
                  <a:pt x="49255" y="6337"/>
                </a:lnTo>
                <a:lnTo>
                  <a:pt x="80646" y="0"/>
                </a:lnTo>
                <a:lnTo>
                  <a:pt x="5185215" y="0"/>
                </a:lnTo>
                <a:lnTo>
                  <a:pt x="5229957" y="13549"/>
                </a:lnTo>
                <a:lnTo>
                  <a:pt x="5259723" y="49784"/>
                </a:lnTo>
                <a:lnTo>
                  <a:pt x="5265861" y="80646"/>
                </a:lnTo>
                <a:lnTo>
                  <a:pt x="5265861" y="403223"/>
                </a:lnTo>
                <a:lnTo>
                  <a:pt x="5259524" y="434614"/>
                </a:lnTo>
                <a:lnTo>
                  <a:pt x="5242241" y="460249"/>
                </a:lnTo>
                <a:lnTo>
                  <a:pt x="5216606" y="477532"/>
                </a:lnTo>
                <a:lnTo>
                  <a:pt x="5185215" y="483869"/>
                </a:lnTo>
                <a:lnTo>
                  <a:pt x="80646" y="483869"/>
                </a:lnTo>
                <a:lnTo>
                  <a:pt x="49255" y="477532"/>
                </a:lnTo>
                <a:lnTo>
                  <a:pt x="23620" y="460249"/>
                </a:lnTo>
                <a:lnTo>
                  <a:pt x="6337" y="434614"/>
                </a:lnTo>
                <a:lnTo>
                  <a:pt x="0" y="403223"/>
                </a:lnTo>
                <a:lnTo>
                  <a:pt x="0" y="8064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0" y="800990"/>
            <a:ext cx="16497300" cy="1005205"/>
          </a:xfrm>
          <a:custGeom>
            <a:avLst/>
            <a:gdLst/>
            <a:ahLst/>
            <a:cxnLst/>
            <a:rect l="l" t="t" r="r" b="b"/>
            <a:pathLst>
              <a:path w="16497300" h="1005205">
                <a:moveTo>
                  <a:pt x="0" y="1004948"/>
                </a:moveTo>
                <a:lnTo>
                  <a:pt x="16497299" y="1004948"/>
                </a:lnTo>
                <a:lnTo>
                  <a:pt x="16497299" y="0"/>
                </a:lnTo>
                <a:lnTo>
                  <a:pt x="0" y="0"/>
                </a:lnTo>
                <a:lnTo>
                  <a:pt x="0" y="1004948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42839" y="882276"/>
            <a:ext cx="10802321" cy="878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5805" y="1270369"/>
            <a:ext cx="13843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Calibri"/>
                <a:cs typeface="Calibri"/>
              </a:rPr>
              <a:t>L.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A.</a:t>
            </a:r>
            <a:r>
              <a:rPr dirty="0" sz="2400" spc="-5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Bagno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72296"/>
            <a:ext cx="18288000" cy="1734185"/>
            <a:chOff x="0" y="72296"/>
            <a:chExt cx="18288000" cy="1734185"/>
          </a:xfrm>
        </p:grpSpPr>
        <p:sp>
          <p:nvSpPr>
            <p:cNvPr id="4" name="object 4"/>
            <p:cNvSpPr/>
            <p:nvPr/>
          </p:nvSpPr>
          <p:spPr>
            <a:xfrm>
              <a:off x="16962119" y="800990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79" y="1004948"/>
                  </a:moveTo>
                  <a:lnTo>
                    <a:pt x="0" y="1004948"/>
                  </a:lnTo>
                  <a:lnTo>
                    <a:pt x="0" y="0"/>
                  </a:lnTo>
                  <a:lnTo>
                    <a:pt x="1325879" y="0"/>
                  </a:lnTo>
                  <a:lnTo>
                    <a:pt x="1325879" y="1004948"/>
                  </a:lnTo>
                  <a:close/>
                </a:path>
              </a:pathLst>
            </a:custGeom>
            <a:solidFill>
              <a:srgbClr val="3755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90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1004948"/>
                  </a:moveTo>
                  <a:lnTo>
                    <a:pt x="0" y="1004948"/>
                  </a:lnTo>
                  <a:lnTo>
                    <a:pt x="0" y="0"/>
                  </a:lnTo>
                  <a:lnTo>
                    <a:pt x="464819" y="0"/>
                  </a:lnTo>
                  <a:lnTo>
                    <a:pt x="464819" y="1004948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72296"/>
              <a:ext cx="5416048" cy="79880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713100" y="2091676"/>
            <a:ext cx="5273675" cy="1588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5875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1265"/>
              </a:spcBef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diagnóstico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oncológico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traz</a:t>
            </a:r>
            <a:r>
              <a:rPr dirty="0" sz="1700" spc="-10">
                <a:latin typeface="Calibri"/>
                <a:cs typeface="Calibri"/>
              </a:rPr>
              <a:t> importantes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alterações</a:t>
            </a:r>
            <a:r>
              <a:rPr dirty="0" sz="1700" spc="-5">
                <a:latin typeface="Calibri"/>
                <a:cs typeface="Calibri"/>
              </a:rPr>
              <a:t> na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saúde </a:t>
            </a:r>
            <a:r>
              <a:rPr dirty="0" sz="1700" spc="-10">
                <a:latin typeface="Calibri"/>
                <a:cs typeface="Calibri"/>
              </a:rPr>
              <a:t>física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5">
                <a:latin typeface="Calibri"/>
                <a:cs typeface="Calibri"/>
              </a:rPr>
              <a:t>emocional de seus </a:t>
            </a:r>
            <a:r>
              <a:rPr dirty="0" sz="1700" spc="-10">
                <a:latin typeface="Calibri"/>
                <a:cs typeface="Calibri"/>
              </a:rPr>
              <a:t>pacientes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familiares.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contexto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cuidadores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pacientes com </a:t>
            </a:r>
            <a:r>
              <a:rPr dirty="0" sz="1700" spc="-5">
                <a:latin typeface="Calibri"/>
                <a:cs typeface="Calibri"/>
              </a:rPr>
              <a:t>câncer </a:t>
            </a:r>
            <a:r>
              <a:rPr dirty="0" sz="1700" spc="-15">
                <a:latin typeface="Calibri"/>
                <a:cs typeface="Calibri"/>
              </a:rPr>
              <a:t>envolve </a:t>
            </a:r>
            <a:r>
              <a:rPr dirty="0" sz="1700" spc="-10">
                <a:latin typeface="Calibri"/>
                <a:cs typeface="Calibri"/>
              </a:rPr>
              <a:t> importantes</a:t>
            </a:r>
            <a:r>
              <a:rPr dirty="0" sz="1700" spc="2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particularidades</a:t>
            </a:r>
            <a:r>
              <a:rPr dirty="0" sz="1700" spc="26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apontadas</a:t>
            </a:r>
            <a:r>
              <a:rPr dirty="0" sz="1700" spc="2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em</a:t>
            </a:r>
            <a:r>
              <a:rPr dirty="0" sz="1700" spc="2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estudos</a:t>
            </a:r>
            <a:r>
              <a:rPr dirty="0" sz="1700" spc="2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3100" y="3654791"/>
            <a:ext cx="526796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21360" algn="l"/>
                <a:tab pos="1260475" algn="l"/>
                <a:tab pos="2158365" algn="l"/>
                <a:tab pos="3521710" algn="l"/>
                <a:tab pos="4354830" algn="l"/>
              </a:tabLst>
            </a:pPr>
            <a:r>
              <a:rPr dirty="0" sz="1700">
                <a:latin typeface="Calibri"/>
                <a:cs typeface="Calibri"/>
              </a:rPr>
              <a:t>á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saúde</a:t>
            </a:r>
            <a:r>
              <a:rPr dirty="0" sz="1700">
                <a:latin typeface="Calibri"/>
                <a:cs typeface="Calibri"/>
              </a:rPr>
              <a:t>,	</a:t>
            </a:r>
            <a:r>
              <a:rPr dirty="0" sz="1700" spc="-5">
                <a:latin typeface="Calibri"/>
                <a:cs typeface="Calibri"/>
              </a:rPr>
              <a:t>p</a:t>
            </a:r>
            <a:r>
              <a:rPr dirty="0" sz="1700" spc="-30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o</a:t>
            </a:r>
            <a:r>
              <a:rPr dirty="0" sz="1700" spc="-20">
                <a:latin typeface="Calibri"/>
                <a:cs typeface="Calibri"/>
              </a:rPr>
              <a:t>v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ando	</a:t>
            </a:r>
            <a:r>
              <a:rPr dirty="0" sz="1700" spc="-25">
                <a:latin typeface="Calibri"/>
                <a:cs typeface="Calibri"/>
              </a:rPr>
              <a:t>v</a:t>
            </a:r>
            <a:r>
              <a:rPr dirty="0" sz="1700">
                <a:latin typeface="Calibri"/>
                <a:cs typeface="Calibri"/>
              </a:rPr>
              <a:t>árias	al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 spc="-3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 spc="-5">
                <a:latin typeface="Calibri"/>
                <a:cs typeface="Calibri"/>
              </a:rPr>
              <a:t>ões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3100" y="3913871"/>
            <a:ext cx="5273040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161415" algn="l"/>
                <a:tab pos="1680845" algn="l"/>
                <a:tab pos="2033270" algn="l"/>
                <a:tab pos="2564765" algn="l"/>
                <a:tab pos="2803525" algn="l"/>
                <a:tab pos="3429000" algn="l"/>
                <a:tab pos="4052570" algn="l"/>
                <a:tab pos="5150485" algn="l"/>
              </a:tabLst>
            </a:pPr>
            <a:r>
              <a:rPr dirty="0" sz="1700" spc="-10">
                <a:latin typeface="Calibri"/>
                <a:cs typeface="Calibri"/>
              </a:rPr>
              <a:t>biopsicossociais,</a:t>
            </a:r>
            <a:r>
              <a:rPr dirty="0" sz="1700" spc="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indicando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níveis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elevados</a:t>
            </a:r>
            <a:r>
              <a:rPr dirty="0" sz="1700" spc="3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sofrimento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</a:t>
            </a:r>
            <a:r>
              <a:rPr dirty="0" sz="1700" spc="-5">
                <a:latin typeface="Calibri"/>
                <a:cs typeface="Calibri"/>
              </a:rPr>
              <a:t>si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5">
                <a:latin typeface="Calibri"/>
                <a:cs typeface="Calibri"/>
              </a:rPr>
              <a:t>ológi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 spc="-3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,	</a:t>
            </a:r>
            <a:r>
              <a:rPr dirty="0" sz="1700" spc="-35">
                <a:latin typeface="Calibri"/>
                <a:cs typeface="Calibri"/>
              </a:rPr>
              <a:t>f</a:t>
            </a:r>
            <a:r>
              <a:rPr dirty="0" sz="1700">
                <a:latin typeface="Calibri"/>
                <a:cs typeface="Calibri"/>
              </a:rPr>
              <a:t>al</a:t>
            </a:r>
            <a:r>
              <a:rPr dirty="0" sz="1700" spc="-2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	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ed</a:t>
            </a:r>
            <a:r>
              <a:rPr dirty="0" sz="1700">
                <a:latin typeface="Calibri"/>
                <a:cs typeface="Calibri"/>
              </a:rPr>
              <a:t>e	e	apoio	</a:t>
            </a:r>
            <a:r>
              <a:rPr dirty="0" sz="1700" spc="-5">
                <a:latin typeface="Calibri"/>
                <a:cs typeface="Calibri"/>
              </a:rPr>
              <a:t>socia</a:t>
            </a:r>
            <a:r>
              <a:rPr dirty="0" sz="1700">
                <a:latin typeface="Calibri"/>
                <a:cs typeface="Calibri"/>
              </a:rPr>
              <a:t>l	adequados	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3100" y="4432031"/>
            <a:ext cx="5279390" cy="802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  <a:tabLst>
                <a:tab pos="1485265" algn="l"/>
                <a:tab pos="2388870" algn="l"/>
                <a:tab pos="3941445" algn="l"/>
                <a:tab pos="4848860" algn="l"/>
              </a:tabLst>
            </a:pPr>
            <a:r>
              <a:rPr dirty="0" sz="1700" spc="-5">
                <a:latin typeface="Calibri"/>
                <a:cs typeface="Calibri"/>
              </a:rPr>
              <a:t>p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ejuí</a:t>
            </a:r>
            <a:r>
              <a:rPr dirty="0" sz="1700" spc="-40">
                <a:latin typeface="Calibri"/>
                <a:cs typeface="Calibri"/>
              </a:rPr>
              <a:t>z</a:t>
            </a:r>
            <a:r>
              <a:rPr dirty="0" sz="1700" spc="-5">
                <a:latin typeface="Calibri"/>
                <a:cs typeface="Calibri"/>
              </a:rPr>
              <a:t>o</a:t>
            </a:r>
            <a:r>
              <a:rPr dirty="0" sz="1700">
                <a:latin typeface="Calibri"/>
                <a:cs typeface="Calibri"/>
              </a:rPr>
              <a:t>s	</a:t>
            </a:r>
            <a:r>
              <a:rPr dirty="0" sz="1700" spc="-5">
                <a:latin typeface="Calibri"/>
                <a:cs typeface="Calibri"/>
              </a:rPr>
              <a:t>n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qualidad</a:t>
            </a:r>
            <a:r>
              <a:rPr dirty="0" sz="1700">
                <a:latin typeface="Calibri"/>
                <a:cs typeface="Calibri"/>
              </a:rPr>
              <a:t>e	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	</a:t>
            </a:r>
            <a:r>
              <a:rPr dirty="0" sz="1700" spc="-5">
                <a:latin typeface="Calibri"/>
                <a:cs typeface="Calibri"/>
              </a:rPr>
              <a:t>vida. 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5">
                <a:latin typeface="Calibri"/>
                <a:cs typeface="Calibri"/>
              </a:rPr>
              <a:t>literatura </a:t>
            </a:r>
            <a:r>
              <a:rPr dirty="0" sz="1700" spc="-10">
                <a:latin typeface="Calibri"/>
                <a:cs typeface="Calibri"/>
              </a:rPr>
              <a:t>indica escassez </a:t>
            </a:r>
            <a:r>
              <a:rPr dirty="0" sz="1700" spc="-5">
                <a:latin typeface="Calibri"/>
                <a:cs typeface="Calibri"/>
              </a:rPr>
              <a:t>de trabalhos que </a:t>
            </a:r>
            <a:r>
              <a:rPr dirty="0" sz="1700" spc="-10">
                <a:latin typeface="Calibri"/>
                <a:cs typeface="Calibri"/>
              </a:rPr>
              <a:t>estabeleçam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relação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entre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esse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contexto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intervenções</a:t>
            </a:r>
            <a:r>
              <a:rPr dirty="0" sz="1700" spc="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psicológicas</a:t>
            </a:r>
            <a:r>
              <a:rPr dirty="0" sz="1700" spc="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4929" y="5209271"/>
            <a:ext cx="289877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8870" algn="l"/>
                <a:tab pos="1506220" algn="l"/>
                <a:tab pos="2471420" algn="l"/>
              </a:tabLst>
            </a:pPr>
            <a:r>
              <a:rPr dirty="0" sz="1700" spc="-5">
                <a:latin typeface="Calibri"/>
                <a:cs typeface="Calibri"/>
              </a:rPr>
              <a:t>específi</a:t>
            </a:r>
            <a:r>
              <a:rPr dirty="0" sz="1700" spc="-15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as	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o	</a:t>
            </a:r>
            <a:r>
              <a:rPr dirty="0" sz="1700" spc="-5">
                <a:latin typeface="Calibri"/>
                <a:cs typeface="Calibri"/>
              </a:rPr>
              <a:t>cuidado</a:t>
            </a:r>
            <a:r>
              <a:rPr dirty="0" sz="1700" spc="-17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.	</a:t>
            </a:r>
            <a:r>
              <a:rPr dirty="0" sz="1700" spc="-5">
                <a:latin typeface="Calibri"/>
                <a:cs typeface="Calibri"/>
              </a:rPr>
              <a:t>Uma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100" y="5209271"/>
            <a:ext cx="2225040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953135" algn="l"/>
                <a:tab pos="1167130" algn="l"/>
                <a:tab pos="1301115" algn="l"/>
                <a:tab pos="1489710" algn="l"/>
              </a:tabLst>
            </a:pPr>
            <a:r>
              <a:rPr dirty="0" sz="1700" spc="-20">
                <a:latin typeface="Calibri"/>
                <a:cs typeface="Calibri"/>
              </a:rPr>
              <a:t>at</a:t>
            </a:r>
            <a:r>
              <a:rPr dirty="0" sz="1700" spc="-5">
                <a:latin typeface="Calibri"/>
                <a:cs typeface="Calibri"/>
              </a:rPr>
              <a:t>enda</a:t>
            </a:r>
            <a:r>
              <a:rPr dirty="0" sz="1700">
                <a:latin typeface="Calibri"/>
                <a:cs typeface="Calibri"/>
              </a:rPr>
              <a:t>m	às		</a:t>
            </a:r>
            <a:r>
              <a:rPr dirty="0" sz="1700" spc="-5">
                <a:latin typeface="Calibri"/>
                <a:cs typeface="Calibri"/>
              </a:rPr>
              <a:t>demandas  </a:t>
            </a:r>
            <a:r>
              <a:rPr dirty="0" sz="1700" spc="-10">
                <a:latin typeface="Calibri"/>
                <a:cs typeface="Calibri"/>
              </a:rPr>
              <a:t>alternativa		</a:t>
            </a:r>
            <a:r>
              <a:rPr dirty="0" sz="1700">
                <a:latin typeface="Calibri"/>
                <a:cs typeface="Calibri"/>
              </a:rPr>
              <a:t>é		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9129" y="5468351"/>
            <a:ext cx="346519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30375" algn="l"/>
                <a:tab pos="2165985" algn="l"/>
                <a:tab pos="2770505" algn="l"/>
              </a:tabLst>
            </a:pPr>
            <a:r>
              <a:rPr dirty="0" sz="1700" spc="-5">
                <a:latin typeface="Calibri"/>
                <a:cs typeface="Calibri"/>
              </a:rPr>
              <a:t>dese</a:t>
            </a:r>
            <a:r>
              <a:rPr dirty="0" sz="1700" spc="-30">
                <a:latin typeface="Calibri"/>
                <a:cs typeface="Calibri"/>
              </a:rPr>
              <a:t>n</a:t>
            </a:r>
            <a:r>
              <a:rPr dirty="0" sz="1700" spc="-20">
                <a:latin typeface="Calibri"/>
                <a:cs typeface="Calibri"/>
              </a:rPr>
              <a:t>v</a:t>
            </a:r>
            <a:r>
              <a:rPr dirty="0" sz="1700" spc="-5">
                <a:latin typeface="Calibri"/>
                <a:cs typeface="Calibri"/>
              </a:rPr>
              <a:t>olvime</a:t>
            </a:r>
            <a:r>
              <a:rPr dirty="0" sz="1700" spc="-20">
                <a:latin typeface="Calibri"/>
                <a:cs typeface="Calibri"/>
              </a:rPr>
              <a:t>nt</a:t>
            </a:r>
            <a:r>
              <a:rPr dirty="0" sz="1700">
                <a:latin typeface="Calibri"/>
                <a:cs typeface="Calibri"/>
              </a:rPr>
              <a:t>o	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e	</a:t>
            </a:r>
            <a:r>
              <a:rPr dirty="0" sz="1700" spc="-5">
                <a:latin typeface="Calibri"/>
                <a:cs typeface="Calibri"/>
              </a:rPr>
              <a:t>um</a:t>
            </a:r>
            <a:r>
              <a:rPr dirty="0" sz="1700">
                <a:latin typeface="Calibri"/>
                <a:cs typeface="Calibri"/>
              </a:rPr>
              <a:t>a	</a:t>
            </a:r>
            <a:r>
              <a:rPr dirty="0" sz="1700" spc="-5">
                <a:latin typeface="Calibri"/>
                <a:cs typeface="Calibri"/>
              </a:rPr>
              <a:t>Cartilha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3100" y="5727431"/>
            <a:ext cx="5267325" cy="802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5">
                <a:latin typeface="Calibri"/>
                <a:cs typeface="Calibri"/>
              </a:rPr>
              <a:t>Informativa</a:t>
            </a:r>
            <a:r>
              <a:rPr dirty="0" sz="1700" spc="-10">
                <a:latin typeface="Calibri"/>
                <a:cs typeface="Calibri"/>
              </a:rPr>
              <a:t> voltada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aos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cuidadores</a:t>
            </a:r>
            <a:r>
              <a:rPr dirty="0" sz="1700" spc="-5">
                <a:latin typeface="Calibri"/>
                <a:cs typeface="Calibri"/>
              </a:rPr>
              <a:t> que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contenha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temas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relevantes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qualidade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vida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passíveis</a:t>
            </a:r>
            <a:r>
              <a:rPr dirty="0" sz="1700" spc="-5">
                <a:latin typeface="Calibri"/>
                <a:cs typeface="Calibri"/>
              </a:rPr>
              <a:t> de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intervenção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psicológica.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40299" y="6960002"/>
            <a:ext cx="5274310" cy="2106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3830">
              <a:lnSpc>
                <a:spcPct val="100000"/>
              </a:lnSpc>
              <a:spcBef>
                <a:spcPts val="10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1265"/>
              </a:spcBef>
            </a:pPr>
            <a:r>
              <a:rPr dirty="0" sz="1700" spc="-5">
                <a:latin typeface="Calibri"/>
                <a:cs typeface="Calibri"/>
              </a:rPr>
              <a:t>Disseminar </a:t>
            </a: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10">
                <a:latin typeface="Calibri"/>
                <a:cs typeface="Calibri"/>
              </a:rPr>
              <a:t>conhecimento acerca </a:t>
            </a:r>
            <a:r>
              <a:rPr dirty="0" sz="1700" spc="-5">
                <a:latin typeface="Calibri"/>
                <a:cs typeface="Calibri"/>
              </a:rPr>
              <a:t>do </a:t>
            </a:r>
            <a:r>
              <a:rPr dirty="0" sz="1700" spc="-10">
                <a:latin typeface="Calibri"/>
                <a:cs typeface="Calibri"/>
              </a:rPr>
              <a:t>impacto psicológico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cuidadores</a:t>
            </a:r>
            <a:r>
              <a:rPr dirty="0" sz="1700" spc="-5">
                <a:latin typeface="Calibri"/>
                <a:cs typeface="Calibri"/>
              </a:rPr>
              <a:t> 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pacientes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oncológicos,</a:t>
            </a:r>
            <a:r>
              <a:rPr dirty="0" sz="1700" spc="-5">
                <a:latin typeface="Calibri"/>
                <a:cs typeface="Calibri"/>
              </a:rPr>
              <a:t> bem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orientar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esta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população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desempenhem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suas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funções com </a:t>
            </a:r>
            <a:r>
              <a:rPr dirty="0" sz="1700" spc="-5">
                <a:latin typeface="Calibri"/>
                <a:cs typeface="Calibri"/>
              </a:rPr>
              <a:t>maior </a:t>
            </a:r>
            <a:r>
              <a:rPr dirty="0" sz="1700">
                <a:latin typeface="Calibri"/>
                <a:cs typeface="Calibri"/>
              </a:rPr>
              <a:t>amplitude </a:t>
            </a:r>
            <a:r>
              <a:rPr dirty="0" sz="1700" spc="-5">
                <a:latin typeface="Calibri"/>
                <a:cs typeface="Calibri"/>
              </a:rPr>
              <a:t>em </a:t>
            </a:r>
            <a:r>
              <a:rPr dirty="0" sz="1700" spc="-10">
                <a:latin typeface="Calibri"/>
                <a:cs typeface="Calibri"/>
              </a:rPr>
              <a:t>relação </a:t>
            </a:r>
            <a:r>
              <a:rPr dirty="0" sz="1700">
                <a:latin typeface="Calibri"/>
                <a:cs typeface="Calibri"/>
              </a:rPr>
              <a:t>ao </a:t>
            </a:r>
            <a:r>
              <a:rPr dirty="0" sz="1700" spc="-5">
                <a:latin typeface="Calibri"/>
                <a:cs typeface="Calibri"/>
              </a:rPr>
              <a:t>olhar </a:t>
            </a:r>
            <a:r>
              <a:rPr dirty="0" sz="1700" spc="-10">
                <a:latin typeface="Calibri"/>
                <a:cs typeface="Calibri"/>
              </a:rPr>
              <a:t>voltado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si,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ofertando</a:t>
            </a:r>
            <a:r>
              <a:rPr dirty="0" sz="1700" spc="-5">
                <a:latin typeface="Calibri"/>
                <a:cs typeface="Calibri"/>
              </a:rPr>
              <a:t> mais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responsabilidade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qualidade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vida.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70524" y="2094710"/>
            <a:ext cx="5272405" cy="15887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5735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1265"/>
              </a:spcBef>
            </a:pPr>
            <a:r>
              <a:rPr dirty="0" sz="1700" spc="-10">
                <a:latin typeface="Calibri"/>
                <a:cs typeface="Calibri"/>
              </a:rPr>
              <a:t>Foi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realizado</a:t>
            </a:r>
            <a:r>
              <a:rPr dirty="0" sz="1700" spc="-5">
                <a:latin typeface="Calibri"/>
                <a:cs typeface="Calibri"/>
              </a:rPr>
              <a:t> um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levantamento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narrativo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literatura,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partir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termos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chave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“Cuidador;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Família;</a:t>
            </a:r>
            <a:r>
              <a:rPr dirty="0" sz="1700" spc="-5">
                <a:latin typeface="Calibri"/>
                <a:cs typeface="Calibri"/>
              </a:rPr>
              <a:t> Câncer;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Psicologia”, </a:t>
            </a:r>
            <a:r>
              <a:rPr dirty="0" sz="1700" spc="-15">
                <a:latin typeface="Calibri"/>
                <a:cs typeface="Calibri"/>
              </a:rPr>
              <a:t>para </a:t>
            </a:r>
            <a:r>
              <a:rPr dirty="0" sz="1700" spc="-10">
                <a:latin typeface="Calibri"/>
                <a:cs typeface="Calibri"/>
              </a:rPr>
              <a:t>então </a:t>
            </a:r>
            <a:r>
              <a:rPr dirty="0" sz="1700" spc="-5">
                <a:latin typeface="Calibri"/>
                <a:cs typeface="Calibri"/>
              </a:rPr>
              <a:t>selecionar os </a:t>
            </a:r>
            <a:r>
              <a:rPr dirty="0" sz="1700" spc="-10">
                <a:latin typeface="Calibri"/>
                <a:cs typeface="Calibri"/>
              </a:rPr>
              <a:t>temas </a:t>
            </a:r>
            <a:r>
              <a:rPr dirty="0" sz="1700" spc="-5">
                <a:latin typeface="Calibri"/>
                <a:cs typeface="Calibri"/>
              </a:rPr>
              <a:t>abordados no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material.</a:t>
            </a:r>
            <a:r>
              <a:rPr dirty="0" sz="1700" spc="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Por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fim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feita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elaboração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cartilha</a:t>
            </a:r>
            <a:r>
              <a:rPr dirty="0" sz="1700" spc="1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conforme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70524" y="3657806"/>
            <a:ext cx="5271770" cy="802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recomendações,</a:t>
            </a:r>
            <a:r>
              <a:rPr dirty="0" sz="1700" spc="-5">
                <a:latin typeface="Calibri"/>
                <a:cs typeface="Calibri"/>
              </a:rPr>
              <a:t> 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acordo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as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seguintes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características: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organização,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conteúdo,</a:t>
            </a:r>
            <a:r>
              <a:rPr dirty="0" sz="1700" spc="-10">
                <a:latin typeface="Calibri"/>
                <a:cs typeface="Calibri"/>
              </a:rPr>
              <a:t> linguagem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clara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sucinta, </a:t>
            </a:r>
            <a:r>
              <a:rPr dirty="0" sz="1700" spc="-15">
                <a:latin typeface="Calibri"/>
                <a:cs typeface="Calibri"/>
              </a:rPr>
              <a:t>layout,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aprendizagem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ilustração.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302068" y="2091676"/>
            <a:ext cx="5264150" cy="1070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69545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2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1265"/>
              </a:spcBef>
              <a:tabLst>
                <a:tab pos="1010919" algn="l"/>
                <a:tab pos="2738755" algn="l"/>
                <a:tab pos="3981450" algn="l"/>
                <a:tab pos="5145405" algn="l"/>
              </a:tabLst>
            </a:pPr>
            <a:r>
              <a:rPr dirty="0" sz="1700" spc="-10">
                <a:latin typeface="Calibri"/>
                <a:cs typeface="Calibri"/>
              </a:rPr>
              <a:t>Produção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Cartilha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Informativa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19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aborda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 spc="2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seguintes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 spc="-5">
                <a:latin typeface="Calibri"/>
                <a:cs typeface="Calibri"/>
              </a:rPr>
              <a:t>emas</a:t>
            </a:r>
            <a:r>
              <a:rPr dirty="0" sz="1700">
                <a:latin typeface="Calibri"/>
                <a:cs typeface="Calibri"/>
              </a:rPr>
              <a:t>:	</a:t>
            </a: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 spc="-10">
                <a:latin typeface="Calibri"/>
                <a:cs typeface="Calibri"/>
              </a:rPr>
              <a:t>n</a:t>
            </a:r>
            <a:r>
              <a:rPr dirty="0" sz="1700" spc="-5">
                <a:latin typeface="Calibri"/>
                <a:cs typeface="Calibri"/>
              </a:rPr>
              <a:t>f</a:t>
            </a:r>
            <a:r>
              <a:rPr dirty="0" sz="1700" spc="-2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e</a:t>
            </a:r>
            <a:r>
              <a:rPr dirty="0" sz="1700" spc="-20">
                <a:latin typeface="Calibri"/>
                <a:cs typeface="Calibri"/>
              </a:rPr>
              <a:t>n</a:t>
            </a:r>
            <a:r>
              <a:rPr dirty="0" sz="1700" spc="-25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ame</a:t>
            </a:r>
            <a:r>
              <a:rPr dirty="0" sz="1700" spc="-20">
                <a:latin typeface="Calibri"/>
                <a:cs typeface="Calibri"/>
              </a:rPr>
              <a:t>nt</a:t>
            </a:r>
            <a:r>
              <a:rPr dirty="0" sz="1700">
                <a:latin typeface="Calibri"/>
                <a:cs typeface="Calibri"/>
              </a:rPr>
              <a:t>o	</a:t>
            </a:r>
            <a:r>
              <a:rPr dirty="0" sz="1700" spc="-5">
                <a:latin typeface="Calibri"/>
                <a:cs typeface="Calibri"/>
              </a:rPr>
              <a:t>Saud</a:t>
            </a:r>
            <a:r>
              <a:rPr dirty="0" sz="1700" spc="-30">
                <a:latin typeface="Calibri"/>
                <a:cs typeface="Calibri"/>
              </a:rPr>
              <a:t>á</a:t>
            </a:r>
            <a:r>
              <a:rPr dirty="0" sz="1700" spc="-20">
                <a:latin typeface="Calibri"/>
                <a:cs typeface="Calibri"/>
              </a:rPr>
              <a:t>v</a:t>
            </a:r>
            <a:r>
              <a:rPr dirty="0" sz="1700" spc="-5">
                <a:latin typeface="Calibri"/>
                <a:cs typeface="Calibri"/>
              </a:rPr>
              <a:t>el</a:t>
            </a:r>
            <a:r>
              <a:rPr dirty="0" sz="1700">
                <a:latin typeface="Calibri"/>
                <a:cs typeface="Calibri"/>
              </a:rPr>
              <a:t>;	</a:t>
            </a:r>
            <a:r>
              <a:rPr dirty="0" sz="1700" spc="-35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espei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	à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302068" y="3136613"/>
            <a:ext cx="52755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6230" algn="l"/>
                <a:tab pos="2999105" algn="l"/>
                <a:tab pos="3670935" algn="l"/>
                <a:tab pos="3956050" algn="l"/>
              </a:tabLst>
            </a:pPr>
            <a:r>
              <a:rPr dirty="0" sz="1700" spc="-5">
                <a:latin typeface="Calibri"/>
                <a:cs typeface="Calibri"/>
              </a:rPr>
              <a:t>Individualidade;	Comunicação;	Culpa	</a:t>
            </a:r>
            <a:r>
              <a:rPr dirty="0" sz="1700">
                <a:latin typeface="Calibri"/>
                <a:cs typeface="Calibri"/>
              </a:rPr>
              <a:t>e	</a:t>
            </a:r>
            <a:r>
              <a:rPr dirty="0" sz="1700" spc="-10">
                <a:latin typeface="Calibri"/>
                <a:cs typeface="Calibri"/>
              </a:rPr>
              <a:t>Culpabilização;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302068" y="3395692"/>
            <a:ext cx="5263515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Sensação</a:t>
            </a:r>
            <a:r>
              <a:rPr dirty="0" sz="1700" spc="2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27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Impotência;</a:t>
            </a:r>
            <a:r>
              <a:rPr dirty="0" sz="1700" spc="2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Tirania</a:t>
            </a:r>
            <a:r>
              <a:rPr dirty="0" sz="1700" spc="2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</a:t>
            </a:r>
            <a:r>
              <a:rPr dirty="0" sz="1700" spc="27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Pensamento</a:t>
            </a:r>
            <a:r>
              <a:rPr dirty="0" sz="1700" spc="2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Positivo;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302068" y="3654773"/>
            <a:ext cx="5279390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741170" algn="l"/>
                <a:tab pos="3181985" algn="l"/>
                <a:tab pos="3778250" algn="l"/>
                <a:tab pos="4877435" algn="l"/>
              </a:tabLst>
            </a:pPr>
            <a:r>
              <a:rPr dirty="0" sz="1700" spc="-5">
                <a:latin typeface="Calibri"/>
                <a:cs typeface="Calibri"/>
              </a:rPr>
              <a:t>Espiritualidade</a:t>
            </a:r>
            <a:r>
              <a:rPr dirty="0" sz="1700">
                <a:latin typeface="Calibri"/>
                <a:cs typeface="Calibri"/>
              </a:rPr>
              <a:t>;	</a:t>
            </a:r>
            <a:r>
              <a:rPr dirty="0" sz="1700" spc="-5">
                <a:latin typeface="Calibri"/>
                <a:cs typeface="Calibri"/>
              </a:rPr>
              <a:t>Conspi</a:t>
            </a:r>
            <a:r>
              <a:rPr dirty="0" sz="1700" spc="-3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-15">
                <a:latin typeface="Calibri"/>
                <a:cs typeface="Calibri"/>
              </a:rPr>
              <a:t>ç</a:t>
            </a:r>
            <a:r>
              <a:rPr dirty="0" sz="1700">
                <a:latin typeface="Calibri"/>
                <a:cs typeface="Calibri"/>
              </a:rPr>
              <a:t>ão	</a:t>
            </a:r>
            <a:r>
              <a:rPr dirty="0" sz="1700" spc="-5">
                <a:latin typeface="Calibri"/>
                <a:cs typeface="Calibri"/>
              </a:rPr>
              <a:t>d</a:t>
            </a:r>
            <a:r>
              <a:rPr dirty="0" sz="1700">
                <a:latin typeface="Calibri"/>
                <a:cs typeface="Calibri"/>
              </a:rPr>
              <a:t>o	</a:t>
            </a:r>
            <a:r>
              <a:rPr dirty="0" sz="1700" spc="-5">
                <a:latin typeface="Calibri"/>
                <a:cs typeface="Calibri"/>
              </a:rPr>
              <a:t>Silêncio</a:t>
            </a:r>
            <a:r>
              <a:rPr dirty="0" sz="1700">
                <a:latin typeface="Calibri"/>
                <a:cs typeface="Calibri"/>
              </a:rPr>
              <a:t>;	</a:t>
            </a:r>
            <a:r>
              <a:rPr dirty="0" sz="1700" spc="-5">
                <a:latin typeface="Calibri"/>
                <a:cs typeface="Calibri"/>
              </a:rPr>
              <a:t>Lu</a:t>
            </a:r>
            <a:r>
              <a:rPr dirty="0" sz="1700" spc="-20">
                <a:latin typeface="Calibri"/>
                <a:cs typeface="Calibri"/>
              </a:rPr>
              <a:t>t</a:t>
            </a:r>
            <a:r>
              <a:rPr dirty="0" sz="1700">
                <a:latin typeface="Calibri"/>
                <a:cs typeface="Calibri"/>
              </a:rPr>
              <a:t>o  </a:t>
            </a:r>
            <a:r>
              <a:rPr dirty="0" sz="1700" spc="-10">
                <a:latin typeface="Calibri"/>
                <a:cs typeface="Calibri"/>
              </a:rPr>
              <a:t>Antecipatório;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 Cuidando do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Cuidador.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454218" y="6556843"/>
            <a:ext cx="5262245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>
                <a:latin typeface="Calibri"/>
                <a:cs typeface="Calibri"/>
              </a:rPr>
              <a:t>O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adoecimento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oncológico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traz</a:t>
            </a:r>
            <a:r>
              <a:rPr dirty="0" sz="1700" spc="1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alterações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significativas</a:t>
            </a:r>
            <a:r>
              <a:rPr dirty="0" sz="1700" spc="18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na </a:t>
            </a:r>
            <a:r>
              <a:rPr dirty="0" sz="1700" spc="-36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estrutura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familiar,</a:t>
            </a:r>
            <a:r>
              <a:rPr dirty="0" sz="1700" spc="7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figura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cuidador</a:t>
            </a:r>
            <a:r>
              <a:rPr dirty="0" sz="1700" spc="6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apresenta</a:t>
            </a:r>
            <a:r>
              <a:rPr dirty="0" sz="1700" spc="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neste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454218" y="7075003"/>
            <a:ext cx="526288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2825" algn="l"/>
                <a:tab pos="2014855" algn="l"/>
                <a:tab pos="3246120" algn="l"/>
                <a:tab pos="4240530" algn="l"/>
              </a:tabLst>
            </a:pPr>
            <a:r>
              <a:rPr dirty="0" sz="1700" spc="-15">
                <a:latin typeface="Calibri"/>
                <a:cs typeface="Calibri"/>
              </a:rPr>
              <a:t>contexto	</a:t>
            </a:r>
            <a:r>
              <a:rPr dirty="0" sz="1700" spc="-5">
                <a:latin typeface="Calibri"/>
                <a:cs typeface="Calibri"/>
              </a:rPr>
              <a:t>aspectos	emocionais	</a:t>
            </a:r>
            <a:r>
              <a:rPr dirty="0" sz="1700" spc="-15">
                <a:latin typeface="Calibri"/>
                <a:cs typeface="Calibri"/>
              </a:rPr>
              <a:t>bastante	</a:t>
            </a:r>
            <a:r>
              <a:rPr dirty="0" sz="1700" spc="-10">
                <a:latin typeface="Calibri"/>
                <a:cs typeface="Calibri"/>
              </a:rPr>
              <a:t>específicos,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54218" y="7334083"/>
            <a:ext cx="5269865" cy="802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evidenciando</a:t>
            </a:r>
            <a:r>
              <a:rPr dirty="0" sz="1700" spc="30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necessidade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elaboração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3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estratégias </a:t>
            </a:r>
            <a:r>
              <a:rPr dirty="0" sz="1700" spc="-37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 spc="-10">
                <a:latin typeface="Calibri"/>
                <a:cs typeface="Calibri"/>
              </a:rPr>
              <a:t>intervenção psicológica direcionadas </a:t>
            </a:r>
            <a:r>
              <a:rPr dirty="0" sz="1700">
                <a:latin typeface="Calibri"/>
                <a:cs typeface="Calibri"/>
              </a:rPr>
              <a:t>aos </a:t>
            </a:r>
            <a:r>
              <a:rPr dirty="0" sz="1700" spc="-10">
                <a:latin typeface="Calibri"/>
                <a:cs typeface="Calibri"/>
              </a:rPr>
              <a:t>cuidadores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que</a:t>
            </a:r>
            <a:r>
              <a:rPr dirty="0" sz="1700" spc="-10">
                <a:latin typeface="Calibri"/>
                <a:cs typeface="Calibri"/>
              </a:rPr>
              <a:t> atendam</a:t>
            </a:r>
            <a:r>
              <a:rPr dirty="0" sz="1700" spc="-5">
                <a:latin typeface="Calibri"/>
                <a:cs typeface="Calibri"/>
              </a:rPr>
              <a:t> adequadamente suas demandas </a:t>
            </a:r>
            <a:r>
              <a:rPr dirty="0" sz="1700" spc="-10">
                <a:latin typeface="Calibri"/>
                <a:cs typeface="Calibri"/>
              </a:rPr>
              <a:t>particulares.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2533600" y="8342374"/>
            <a:ext cx="5266055" cy="1784985"/>
          </a:xfrm>
          <a:custGeom>
            <a:avLst/>
            <a:gdLst/>
            <a:ahLst/>
            <a:cxnLst/>
            <a:rect l="l" t="t" r="r" b="b"/>
            <a:pathLst>
              <a:path w="5266055" h="1784984">
                <a:moveTo>
                  <a:pt x="0" y="297456"/>
                </a:moveTo>
                <a:lnTo>
                  <a:pt x="3893" y="249207"/>
                </a:lnTo>
                <a:lnTo>
                  <a:pt x="15164" y="203437"/>
                </a:lnTo>
                <a:lnTo>
                  <a:pt x="33201" y="160757"/>
                </a:lnTo>
                <a:lnTo>
                  <a:pt x="57391" y="121782"/>
                </a:lnTo>
                <a:lnTo>
                  <a:pt x="87122" y="87122"/>
                </a:lnTo>
                <a:lnTo>
                  <a:pt x="121782" y="57391"/>
                </a:lnTo>
                <a:lnTo>
                  <a:pt x="160757" y="33201"/>
                </a:lnTo>
                <a:lnTo>
                  <a:pt x="203437" y="15164"/>
                </a:lnTo>
                <a:lnTo>
                  <a:pt x="249207" y="3893"/>
                </a:lnTo>
                <a:lnTo>
                  <a:pt x="297456" y="0"/>
                </a:lnTo>
                <a:lnTo>
                  <a:pt x="4968443" y="0"/>
                </a:lnTo>
                <a:lnTo>
                  <a:pt x="5015257" y="3705"/>
                </a:lnTo>
                <a:lnTo>
                  <a:pt x="5060496" y="14601"/>
                </a:lnTo>
                <a:lnTo>
                  <a:pt x="5103361" y="32357"/>
                </a:lnTo>
                <a:lnTo>
                  <a:pt x="5143054" y="56641"/>
                </a:lnTo>
                <a:lnTo>
                  <a:pt x="5178776" y="87123"/>
                </a:lnTo>
                <a:lnTo>
                  <a:pt x="5209258" y="122845"/>
                </a:lnTo>
                <a:lnTo>
                  <a:pt x="5233542" y="162538"/>
                </a:lnTo>
                <a:lnTo>
                  <a:pt x="5251298" y="205404"/>
                </a:lnTo>
                <a:lnTo>
                  <a:pt x="5262194" y="250643"/>
                </a:lnTo>
                <a:lnTo>
                  <a:pt x="5265899" y="297456"/>
                </a:lnTo>
                <a:lnTo>
                  <a:pt x="5265899" y="1487244"/>
                </a:lnTo>
                <a:lnTo>
                  <a:pt x="5262006" y="1535493"/>
                </a:lnTo>
                <a:lnTo>
                  <a:pt x="5250735" y="1581263"/>
                </a:lnTo>
                <a:lnTo>
                  <a:pt x="5232698" y="1623942"/>
                </a:lnTo>
                <a:lnTo>
                  <a:pt x="5208508" y="1662918"/>
                </a:lnTo>
                <a:lnTo>
                  <a:pt x="5178777" y="1697577"/>
                </a:lnTo>
                <a:lnTo>
                  <a:pt x="5144117" y="1727308"/>
                </a:lnTo>
                <a:lnTo>
                  <a:pt x="5105142" y="1751498"/>
                </a:lnTo>
                <a:lnTo>
                  <a:pt x="5062463" y="1769535"/>
                </a:lnTo>
                <a:lnTo>
                  <a:pt x="5016692" y="1780806"/>
                </a:lnTo>
                <a:lnTo>
                  <a:pt x="4968443" y="1784699"/>
                </a:lnTo>
                <a:lnTo>
                  <a:pt x="297456" y="1784699"/>
                </a:lnTo>
                <a:lnTo>
                  <a:pt x="249207" y="1780806"/>
                </a:lnTo>
                <a:lnTo>
                  <a:pt x="203437" y="1769535"/>
                </a:lnTo>
                <a:lnTo>
                  <a:pt x="160757" y="1751498"/>
                </a:lnTo>
                <a:lnTo>
                  <a:pt x="121782" y="1727308"/>
                </a:lnTo>
                <a:lnTo>
                  <a:pt x="87122" y="1697577"/>
                </a:lnTo>
                <a:lnTo>
                  <a:pt x="57391" y="1662918"/>
                </a:lnTo>
                <a:lnTo>
                  <a:pt x="33201" y="1623942"/>
                </a:lnTo>
                <a:lnTo>
                  <a:pt x="15164" y="1581263"/>
                </a:lnTo>
                <a:lnTo>
                  <a:pt x="3893" y="1535493"/>
                </a:lnTo>
                <a:lnTo>
                  <a:pt x="0" y="1487244"/>
                </a:lnTo>
                <a:lnTo>
                  <a:pt x="0" y="297456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2684855" y="8455178"/>
            <a:ext cx="440817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Martins,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30">
                <a:latin typeface="Calibri"/>
                <a:cs typeface="Calibri"/>
              </a:rPr>
              <a:t>F.C.M.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(2017).</a:t>
            </a:r>
            <a:r>
              <a:rPr dirty="0" sz="1400" spc="-10">
                <a:latin typeface="Calibri"/>
                <a:cs typeface="Calibri"/>
              </a:rPr>
              <a:t> Elaboração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guia</a:t>
            </a:r>
            <a:r>
              <a:rPr dirty="0" sz="1400" spc="-10">
                <a:latin typeface="Calibri"/>
                <a:cs typeface="Calibri"/>
              </a:rPr>
              <a:t> para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cuidadores</a:t>
            </a:r>
            <a:r>
              <a:rPr dirty="0" sz="1400" spc="-5">
                <a:latin typeface="Calibri"/>
                <a:cs typeface="Calibri"/>
              </a:rPr>
              <a:t>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pacientes</a:t>
            </a:r>
            <a:r>
              <a:rPr dirty="0" sz="1400" spc="-5">
                <a:latin typeface="Calibri"/>
                <a:cs typeface="Calibri"/>
              </a:rPr>
              <a:t> em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tratamento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oncológico.2017.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spc="-10">
                <a:latin typeface="Calibri"/>
                <a:cs typeface="Calibri"/>
              </a:rPr>
              <a:t>Dissertação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Mestrado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UEL,</a:t>
            </a:r>
            <a:r>
              <a:rPr dirty="0" sz="1400" spc="-5">
                <a:latin typeface="Calibri"/>
                <a:cs typeface="Calibri"/>
              </a:rPr>
              <a:t> Londrina.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129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2684855" y="9308618"/>
            <a:ext cx="4766310" cy="665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Kovács,</a:t>
            </a:r>
            <a:r>
              <a:rPr dirty="0" sz="1400" spc="-5">
                <a:latin typeface="Calibri"/>
                <a:cs typeface="Calibri"/>
              </a:rPr>
              <a:t> M. </a:t>
            </a:r>
            <a:r>
              <a:rPr dirty="0" sz="1400" spc="-10">
                <a:latin typeface="Calibri"/>
                <a:cs typeface="Calibri"/>
              </a:rPr>
              <a:t>J.</a:t>
            </a:r>
            <a:r>
              <a:rPr dirty="0" sz="1400" spc="-5">
                <a:latin typeface="Calibri"/>
                <a:cs typeface="Calibri"/>
              </a:rPr>
              <a:t> (2010). </a:t>
            </a:r>
            <a:r>
              <a:rPr dirty="0" sz="1400" spc="-10">
                <a:latin typeface="Calibri"/>
                <a:cs typeface="Calibri"/>
              </a:rPr>
              <a:t>Sofrimento</a:t>
            </a:r>
            <a:r>
              <a:rPr dirty="0" sz="1400" spc="-5">
                <a:latin typeface="Calibri"/>
                <a:cs typeface="Calibri"/>
              </a:rPr>
              <a:t> da equipe de saúde no </a:t>
            </a:r>
            <a:r>
              <a:rPr dirty="0" sz="1400" spc="-15">
                <a:latin typeface="Calibri"/>
                <a:cs typeface="Calibri"/>
              </a:rPr>
              <a:t>contexto 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hospitalar: cuidando do cuidador </a:t>
            </a:r>
            <a:r>
              <a:rPr dirty="0" sz="1400" spc="-10">
                <a:latin typeface="Calibri"/>
                <a:cs typeface="Calibri"/>
              </a:rPr>
              <a:t>profissional. </a:t>
            </a:r>
            <a:r>
              <a:rPr dirty="0" sz="1400">
                <a:latin typeface="Calibri"/>
                <a:cs typeface="Calibri"/>
              </a:rPr>
              <a:t>O </a:t>
            </a:r>
            <a:r>
              <a:rPr dirty="0" sz="1400" spc="-5">
                <a:latin typeface="Calibri"/>
                <a:cs typeface="Calibri"/>
              </a:rPr>
              <a:t>mundo da saúde,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34(4),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420-429.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227439" y="112498"/>
            <a:ext cx="3004820" cy="615950"/>
          </a:xfrm>
          <a:prstGeom prst="rect">
            <a:avLst/>
          </a:prstGeom>
          <a:solidFill>
            <a:srgbClr val="00B050"/>
          </a:solidFill>
        </p:spPr>
        <p:txBody>
          <a:bodyPr wrap="square" lIns="0" tIns="29209" rIns="0" bIns="0" rtlCol="0" vert="horz">
            <a:spAutoFit/>
          </a:bodyPr>
          <a:lstStyle/>
          <a:p>
            <a:pPr marL="1283335" marR="106045" indent="-1171575">
              <a:lnSpc>
                <a:spcPct val="100000"/>
              </a:lnSpc>
              <a:spcBef>
                <a:spcPts val="229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de 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ctr" marL="85090" marR="82550">
              <a:lnSpc>
                <a:spcPct val="100000"/>
              </a:lnSpc>
              <a:spcBef>
                <a:spcPts val="100"/>
              </a:spcBef>
            </a:pPr>
            <a:r>
              <a:rPr dirty="0" spc="-15"/>
              <a:t>ELABORAÇÃO</a:t>
            </a:r>
            <a:r>
              <a:rPr dirty="0" spc="-5"/>
              <a:t> DE UMA</a:t>
            </a:r>
            <a:r>
              <a:rPr dirty="0"/>
              <a:t> </a:t>
            </a:r>
            <a:r>
              <a:rPr dirty="0" spc="-10"/>
              <a:t>CARTILHA</a:t>
            </a:r>
            <a:r>
              <a:rPr dirty="0" spc="-5"/>
              <a:t> </a:t>
            </a:r>
            <a:r>
              <a:rPr dirty="0" spc="-40"/>
              <a:t>INFORMATIVA:</a:t>
            </a:r>
          </a:p>
          <a:p>
            <a:pPr algn="ctr" marL="85090" marR="5080">
              <a:lnSpc>
                <a:spcPct val="100000"/>
              </a:lnSpc>
            </a:pPr>
            <a:r>
              <a:rPr dirty="0" spc="-20"/>
              <a:t>ASPECTOS</a:t>
            </a:r>
            <a:r>
              <a:rPr dirty="0"/>
              <a:t> </a:t>
            </a:r>
            <a:r>
              <a:rPr dirty="0" spc="-15"/>
              <a:t>PSICOLÓGICOS</a:t>
            </a:r>
            <a:r>
              <a:rPr dirty="0"/>
              <a:t> </a:t>
            </a:r>
            <a:r>
              <a:rPr dirty="0" spc="-5"/>
              <a:t>DO</a:t>
            </a:r>
            <a:r>
              <a:rPr dirty="0"/>
              <a:t> </a:t>
            </a:r>
            <a:r>
              <a:rPr dirty="0" spc="-15"/>
              <a:t>CUIDADOR</a:t>
            </a:r>
            <a:r>
              <a:rPr dirty="0" spc="-5"/>
              <a:t> DE</a:t>
            </a:r>
            <a:r>
              <a:rPr dirty="0"/>
              <a:t> </a:t>
            </a:r>
            <a:r>
              <a:rPr dirty="0" spc="-5"/>
              <a:t>UM</a:t>
            </a:r>
            <a:r>
              <a:rPr dirty="0"/>
              <a:t> </a:t>
            </a:r>
            <a:r>
              <a:rPr dirty="0" spc="-35"/>
              <a:t>PACIENTE</a:t>
            </a:r>
            <a:r>
              <a:rPr dirty="0"/>
              <a:t> </a:t>
            </a:r>
            <a:r>
              <a:rPr dirty="0" spc="-15"/>
              <a:t>ONCOLÓGICO</a:t>
            </a:r>
          </a:p>
        </p:txBody>
      </p:sp>
      <p:grpSp>
        <p:nvGrpSpPr>
          <p:cNvPr id="30" name="object 30"/>
          <p:cNvGrpSpPr/>
          <p:nvPr/>
        </p:nvGrpSpPr>
        <p:grpSpPr>
          <a:xfrm>
            <a:off x="12447875" y="4471265"/>
            <a:ext cx="2620010" cy="1902460"/>
            <a:chOff x="12447875" y="4471265"/>
            <a:chExt cx="2620010" cy="1902460"/>
          </a:xfrm>
        </p:grpSpPr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57400" y="4480790"/>
              <a:ext cx="2600573" cy="1883209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2452637" y="4476027"/>
              <a:ext cx="2610485" cy="1892935"/>
            </a:xfrm>
            <a:custGeom>
              <a:avLst/>
              <a:gdLst/>
              <a:ahLst/>
              <a:cxnLst/>
              <a:rect l="l" t="t" r="r" b="b"/>
              <a:pathLst>
                <a:path w="2610484" h="1892935">
                  <a:moveTo>
                    <a:pt x="0" y="0"/>
                  </a:moveTo>
                  <a:lnTo>
                    <a:pt x="2610098" y="0"/>
                  </a:lnTo>
                  <a:lnTo>
                    <a:pt x="2610098" y="1892734"/>
                  </a:lnTo>
                  <a:lnTo>
                    <a:pt x="0" y="1892734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4454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3" name="object 33"/>
          <p:cNvGrpSpPr/>
          <p:nvPr/>
        </p:nvGrpSpPr>
        <p:grpSpPr>
          <a:xfrm>
            <a:off x="7243674" y="4680701"/>
            <a:ext cx="3723640" cy="5384165"/>
            <a:chOff x="7243674" y="4680701"/>
            <a:chExt cx="3723640" cy="5384165"/>
          </a:xfrm>
        </p:grpSpPr>
        <p:pic>
          <p:nvPicPr>
            <p:cNvPr id="34" name="object 3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253199" y="4690226"/>
              <a:ext cx="3704486" cy="5364948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7248437" y="4685464"/>
              <a:ext cx="3714115" cy="5374640"/>
            </a:xfrm>
            <a:custGeom>
              <a:avLst/>
              <a:gdLst/>
              <a:ahLst/>
              <a:cxnLst/>
              <a:rect l="l" t="t" r="r" b="b"/>
              <a:pathLst>
                <a:path w="3714115" h="5374640">
                  <a:moveTo>
                    <a:pt x="0" y="0"/>
                  </a:moveTo>
                  <a:lnTo>
                    <a:pt x="3714011" y="0"/>
                  </a:lnTo>
                  <a:lnTo>
                    <a:pt x="3714011" y="5374473"/>
                  </a:lnTo>
                  <a:lnTo>
                    <a:pt x="0" y="5374473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4454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6" name="object 36"/>
          <p:cNvGrpSpPr/>
          <p:nvPr/>
        </p:nvGrpSpPr>
        <p:grpSpPr>
          <a:xfrm>
            <a:off x="15217925" y="4467171"/>
            <a:ext cx="2620010" cy="1910714"/>
            <a:chOff x="15217925" y="4467171"/>
            <a:chExt cx="2620010" cy="1910714"/>
          </a:xfrm>
        </p:grpSpPr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227450" y="4476696"/>
              <a:ext cx="2600573" cy="1891579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5222687" y="4471934"/>
              <a:ext cx="2610485" cy="1901189"/>
            </a:xfrm>
            <a:custGeom>
              <a:avLst/>
              <a:gdLst/>
              <a:ahLst/>
              <a:cxnLst/>
              <a:rect l="l" t="t" r="r" b="b"/>
              <a:pathLst>
                <a:path w="2610484" h="1901189">
                  <a:moveTo>
                    <a:pt x="0" y="0"/>
                  </a:moveTo>
                  <a:lnTo>
                    <a:pt x="2610098" y="0"/>
                  </a:lnTo>
                  <a:lnTo>
                    <a:pt x="2610098" y="1901104"/>
                  </a:lnTo>
                  <a:lnTo>
                    <a:pt x="0" y="1901104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44546A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Ciência e Inovação - Lygia.pptx</dc:title>
  <dcterms:created xsi:type="dcterms:W3CDTF">2023-01-18T15:18:08Z</dcterms:created>
  <dcterms:modified xsi:type="dcterms:W3CDTF">2023-01-18T15:18:08Z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