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8288000" cy="10288588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AB453-510B-69FE-62D2-7AC879ADB608}" v="8" dt="2022-12-31T00:15:34.034"/>
    <p1510:client id="{AD745F38-E74D-6B4E-C6AD-4525B8CEBC1E}" v="217" dt="2022-12-06T15:00:39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5994"/>
  </p:normalViewPr>
  <p:slideViewPr>
    <p:cSldViewPr snapToGrid="0" snapToObjects="1">
      <p:cViewPr varScale="1">
        <p:scale>
          <a:sx n="54" d="100"/>
          <a:sy n="54" d="100"/>
        </p:scale>
        <p:origin x="42" y="58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804"/>
            <a:ext cx="13716000" cy="35819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91"/>
            <a:ext cx="13716000" cy="248402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30/12/2022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9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30/12/2022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16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772"/>
            <a:ext cx="3943350" cy="8719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772"/>
            <a:ext cx="11601450" cy="87191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30/12/2022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01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30/12/2022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50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004"/>
            <a:ext cx="15773400" cy="427976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5258"/>
            <a:ext cx="15773400" cy="225062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30/12/2022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7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30/12/2022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2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773"/>
            <a:ext cx="15773400" cy="19886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2134"/>
            <a:ext cx="7736681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8193"/>
            <a:ext cx="7736681" cy="5527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134"/>
            <a:ext cx="777478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8193"/>
            <a:ext cx="7774782" cy="5527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30/12/2022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55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30/12/2022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61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30/12/2022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18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367"/>
            <a:ext cx="9258300" cy="731156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30/12/2022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99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367"/>
            <a:ext cx="9258300" cy="7311566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30/12/2022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51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DADD-AE6D-F44C-8E99-E83159E36487}" type="datetimeFigureOut">
              <a:rPr lang="pt-BR" smtClean="0"/>
              <a:pPr/>
              <a:t>30/12/2022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8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F2BD0F1-005A-0044-A8AB-560F9375413B}"/>
              </a:ext>
            </a:extLst>
          </p:cNvPr>
          <p:cNvSpPr/>
          <p:nvPr/>
        </p:nvSpPr>
        <p:spPr>
          <a:xfrm>
            <a:off x="6432218" y="2054914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5E64E54-F3DF-614D-AB54-FE5A3AEF7AA0}"/>
              </a:ext>
            </a:extLst>
          </p:cNvPr>
          <p:cNvSpPr/>
          <p:nvPr/>
        </p:nvSpPr>
        <p:spPr>
          <a:xfrm>
            <a:off x="6456134" y="4894058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4D1C169-D6E1-FD4B-A45E-96E67FB1FAC8}"/>
              </a:ext>
            </a:extLst>
          </p:cNvPr>
          <p:cNvSpPr/>
          <p:nvPr/>
        </p:nvSpPr>
        <p:spPr>
          <a:xfrm>
            <a:off x="718100" y="7633317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01D1AA0-407E-424D-91CD-EDDDAC304852}"/>
              </a:ext>
            </a:extLst>
          </p:cNvPr>
          <p:cNvSpPr/>
          <p:nvPr/>
        </p:nvSpPr>
        <p:spPr>
          <a:xfrm>
            <a:off x="689500" y="2056265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7E963C-F39C-9142-BF7D-B9F3E604B6E7}"/>
              </a:ext>
            </a:extLst>
          </p:cNvPr>
          <p:cNvSpPr/>
          <p:nvPr/>
        </p:nvSpPr>
        <p:spPr>
          <a:xfrm>
            <a:off x="0" y="800991"/>
            <a:ext cx="18288000" cy="10049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FBF4F5-4DA9-A54C-8992-944303BBFA52}"/>
              </a:ext>
            </a:extLst>
          </p:cNvPr>
          <p:cNvSpPr txBox="1"/>
          <p:nvPr/>
        </p:nvSpPr>
        <p:spPr>
          <a:xfrm>
            <a:off x="640080" y="871102"/>
            <a:ext cx="13554223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a typeface="+mn-lt"/>
                <a:cs typeface="+mn-lt"/>
              </a:rPr>
              <a:t>CONSTRUÇÃO DE UM FOLDER EDUCATIVO COM ORIENTAÇÕES PRÉ-OPERATÓRIAS GERAIS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.</a:t>
            </a:r>
            <a:endParaRPr lang="en-US" sz="2800" b="1" dirty="0">
              <a:solidFill>
                <a:schemeClr val="bg1"/>
              </a:solidFill>
              <a:latin typeface="Calibri"/>
              <a:ea typeface="Calibri" charset="0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1A24BD-BD89-144A-A301-A8058FB68A3A}"/>
              </a:ext>
            </a:extLst>
          </p:cNvPr>
          <p:cNvSpPr txBox="1"/>
          <p:nvPr/>
        </p:nvSpPr>
        <p:spPr>
          <a:xfrm>
            <a:off x="640080" y="1257162"/>
            <a:ext cx="2618089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dirty="0">
                <a:latin typeface="Calibri"/>
                <a:ea typeface="Calibri" charset="0"/>
                <a:cs typeface="Calibri"/>
              </a:rPr>
              <a:t>L.C Paiva; P.P Anjos.</a:t>
            </a:r>
            <a:endParaRPr lang="pt-BR" sz="2400" dirty="0">
              <a:latin typeface="Calibri"/>
              <a:ea typeface="Calibri" charset="0"/>
              <a:cs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0A48B5-F328-D645-96C3-2D4ECF5001AD}"/>
              </a:ext>
            </a:extLst>
          </p:cNvPr>
          <p:cNvSpPr/>
          <p:nvPr/>
        </p:nvSpPr>
        <p:spPr>
          <a:xfrm>
            <a:off x="16962120" y="800991"/>
            <a:ext cx="1325880" cy="100494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9E31E6-DEFD-F244-8DCD-75F5CF51EA30}"/>
              </a:ext>
            </a:extLst>
          </p:cNvPr>
          <p:cNvSpPr/>
          <p:nvPr/>
        </p:nvSpPr>
        <p:spPr>
          <a:xfrm>
            <a:off x="16497300" y="800991"/>
            <a:ext cx="464820" cy="10049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499DB6-57F6-FA4E-AD8C-82777B9EFB6F}"/>
              </a:ext>
            </a:extLst>
          </p:cNvPr>
          <p:cNvSpPr txBox="1"/>
          <p:nvPr/>
        </p:nvSpPr>
        <p:spPr>
          <a:xfrm>
            <a:off x="640080" y="2078469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INTRODUÇ</a:t>
            </a:r>
            <a:r>
              <a:rPr lang="es-E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ÃO</a:t>
            </a:r>
            <a:endParaRPr lang="pt-BR" sz="2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7B7308-5D9B-974F-AB82-CF827144DE32}"/>
              </a:ext>
            </a:extLst>
          </p:cNvPr>
          <p:cNvSpPr txBox="1"/>
          <p:nvPr/>
        </p:nvSpPr>
        <p:spPr>
          <a:xfrm>
            <a:off x="640080" y="2601689"/>
            <a:ext cx="5436187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700" dirty="0">
                <a:ea typeface="+mn-lt"/>
                <a:cs typeface="+mn-lt"/>
              </a:rPr>
              <a:t>O </a:t>
            </a:r>
            <a:r>
              <a:rPr lang="en-US" sz="1700" dirty="0" err="1">
                <a:ea typeface="+mn-lt"/>
                <a:cs typeface="+mn-lt"/>
              </a:rPr>
              <a:t>período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pré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operatório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traz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consigo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uma</a:t>
            </a:r>
            <a:r>
              <a:rPr lang="en-US" sz="1700" dirty="0">
                <a:ea typeface="+mn-lt"/>
                <a:cs typeface="+mn-lt"/>
              </a:rPr>
              <a:t> carga </a:t>
            </a:r>
            <a:r>
              <a:rPr lang="en-US" sz="1700" dirty="0" err="1">
                <a:ea typeface="+mn-lt"/>
                <a:cs typeface="+mn-lt"/>
              </a:rPr>
              <a:t>emocional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intensa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usualmente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causada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por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preocupações</a:t>
            </a:r>
            <a:r>
              <a:rPr lang="en-US" sz="1700" dirty="0">
                <a:ea typeface="+mn-lt"/>
                <a:cs typeface="+mn-lt"/>
              </a:rPr>
              <a:t> com a </a:t>
            </a:r>
            <a:r>
              <a:rPr lang="en-US" sz="1700" dirty="0" err="1">
                <a:ea typeface="+mn-lt"/>
                <a:cs typeface="+mn-lt"/>
              </a:rPr>
              <a:t>dor</a:t>
            </a:r>
            <a:r>
              <a:rPr lang="en-US" sz="1700" dirty="0">
                <a:ea typeface="+mn-lt"/>
                <a:cs typeface="+mn-lt"/>
              </a:rPr>
              <a:t> do </a:t>
            </a:r>
            <a:r>
              <a:rPr lang="en-US" sz="1700" dirty="0" err="1">
                <a:ea typeface="+mn-lt"/>
                <a:cs typeface="+mn-lt"/>
              </a:rPr>
              <a:t>pós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operatório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sangramentos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desconforto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mudanças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corporais</a:t>
            </a:r>
            <a:r>
              <a:rPr lang="en-US" sz="1700" dirty="0">
                <a:ea typeface="+mn-lt"/>
                <a:cs typeface="+mn-lt"/>
              </a:rPr>
              <a:t> e </a:t>
            </a:r>
            <a:r>
              <a:rPr lang="en-US" sz="1700" dirty="0" err="1">
                <a:ea typeface="+mn-lt"/>
                <a:cs typeface="+mn-lt"/>
              </a:rPr>
              <a:t>morte</a:t>
            </a:r>
            <a:r>
              <a:rPr lang="en-US" sz="1700" dirty="0">
                <a:ea typeface="+mn-lt"/>
                <a:cs typeface="+mn-lt"/>
              </a:rPr>
              <a:t>. A </a:t>
            </a:r>
            <a:r>
              <a:rPr lang="en-US" sz="1700" dirty="0" err="1">
                <a:ea typeface="+mn-lt"/>
                <a:cs typeface="+mn-lt"/>
              </a:rPr>
              <a:t>educação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pré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operatória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desempenha</a:t>
            </a:r>
            <a:r>
              <a:rPr lang="en-US" sz="1700" dirty="0">
                <a:ea typeface="+mn-lt"/>
                <a:cs typeface="+mn-lt"/>
              </a:rPr>
              <a:t> um </a:t>
            </a:r>
            <a:r>
              <a:rPr lang="en-US" sz="1700" dirty="0" err="1">
                <a:ea typeface="+mn-lt"/>
                <a:cs typeface="+mn-lt"/>
              </a:rPr>
              <a:t>importante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papel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na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diminuição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destes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fatores</a:t>
            </a:r>
            <a:r>
              <a:rPr lang="en-US" sz="1700" dirty="0">
                <a:ea typeface="+mn-lt"/>
                <a:cs typeface="+mn-lt"/>
              </a:rPr>
              <a:t> e </a:t>
            </a:r>
            <a:r>
              <a:rPr lang="en-US" sz="1700" dirty="0" err="1">
                <a:ea typeface="+mn-lt"/>
                <a:cs typeface="+mn-lt"/>
              </a:rPr>
              <a:t>deve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iniciar</a:t>
            </a:r>
            <a:r>
              <a:rPr lang="en-US" sz="1700" dirty="0">
                <a:ea typeface="+mn-lt"/>
                <a:cs typeface="+mn-lt"/>
              </a:rPr>
              <a:t> antes da </a:t>
            </a:r>
            <a:r>
              <a:rPr lang="en-US" sz="1700" dirty="0" err="1">
                <a:ea typeface="+mn-lt"/>
                <a:cs typeface="+mn-lt"/>
              </a:rPr>
              <a:t>cirurgia</a:t>
            </a:r>
            <a:r>
              <a:rPr lang="en-US" sz="1700" dirty="0">
                <a:ea typeface="+mn-lt"/>
                <a:cs typeface="+mn-lt"/>
              </a:rPr>
              <a:t> e </a:t>
            </a:r>
            <a:r>
              <a:rPr lang="en-US" sz="1700" dirty="0" err="1">
                <a:ea typeface="+mn-lt"/>
                <a:cs typeface="+mn-lt"/>
              </a:rPr>
              <a:t>seguir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até</a:t>
            </a:r>
            <a:r>
              <a:rPr lang="en-US" sz="1700" dirty="0">
                <a:ea typeface="+mn-lt"/>
                <a:cs typeface="+mn-lt"/>
              </a:rPr>
              <a:t> a </a:t>
            </a:r>
            <a:r>
              <a:rPr lang="en-US" sz="1700" dirty="0" err="1">
                <a:ea typeface="+mn-lt"/>
                <a:cs typeface="+mn-lt"/>
              </a:rPr>
              <a:t>alta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hospitalar</a:t>
            </a:r>
            <a:r>
              <a:rPr lang="en-US" sz="1700" dirty="0">
                <a:ea typeface="+mn-lt"/>
                <a:cs typeface="+mn-lt"/>
              </a:rPr>
              <a:t>. </a:t>
            </a:r>
            <a:r>
              <a:rPr lang="en-US" sz="1700" dirty="0" err="1">
                <a:ea typeface="+mn-lt"/>
                <a:cs typeface="+mn-lt"/>
              </a:rPr>
              <a:t>Considerando</a:t>
            </a:r>
            <a:r>
              <a:rPr lang="en-US" sz="1700" dirty="0">
                <a:ea typeface="+mn-lt"/>
                <a:cs typeface="+mn-lt"/>
              </a:rPr>
              <a:t> que </a:t>
            </a:r>
            <a:r>
              <a:rPr lang="en-US" sz="1700" dirty="0" err="1">
                <a:ea typeface="+mn-lt"/>
                <a:cs typeface="+mn-lt"/>
              </a:rPr>
              <a:t>nesse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período</a:t>
            </a:r>
            <a:r>
              <a:rPr lang="en-US" sz="1700" dirty="0">
                <a:ea typeface="+mn-lt"/>
                <a:cs typeface="+mn-lt"/>
              </a:rPr>
              <a:t> o </a:t>
            </a:r>
            <a:r>
              <a:rPr lang="en-US" sz="1700" dirty="0" err="1">
                <a:ea typeface="+mn-lt"/>
                <a:cs typeface="+mn-lt"/>
              </a:rPr>
              <a:t>paciente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recebe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uma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grande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quantidade</a:t>
            </a:r>
            <a:r>
              <a:rPr lang="en-US" sz="1700" dirty="0">
                <a:ea typeface="+mn-lt"/>
                <a:cs typeface="+mn-lt"/>
              </a:rPr>
              <a:t> de </a:t>
            </a:r>
            <a:r>
              <a:rPr lang="en-US" sz="1700" dirty="0" err="1">
                <a:ea typeface="+mn-lt"/>
                <a:cs typeface="+mn-lt"/>
              </a:rPr>
              <a:t>informações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somados</a:t>
            </a:r>
            <a:r>
              <a:rPr lang="en-US" sz="1700" dirty="0">
                <a:ea typeface="+mn-lt"/>
                <a:cs typeface="+mn-lt"/>
              </a:rPr>
              <a:t> a </a:t>
            </a:r>
            <a:r>
              <a:rPr lang="en-US" sz="1700" dirty="0" err="1">
                <a:ea typeface="+mn-lt"/>
                <a:cs typeface="+mn-lt"/>
              </a:rPr>
              <a:t>burocracias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administrativas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foi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identificada</a:t>
            </a:r>
            <a:r>
              <a:rPr lang="en-US" sz="1700" dirty="0">
                <a:ea typeface="+mn-lt"/>
                <a:cs typeface="+mn-lt"/>
              </a:rPr>
              <a:t> a </a:t>
            </a:r>
            <a:r>
              <a:rPr lang="en-US" sz="1700" dirty="0" err="1">
                <a:ea typeface="+mn-lt"/>
                <a:cs typeface="+mn-lt"/>
              </a:rPr>
              <a:t>necessidade</a:t>
            </a:r>
            <a:r>
              <a:rPr lang="en-US" sz="1700" dirty="0">
                <a:ea typeface="+mn-lt"/>
                <a:cs typeface="+mn-lt"/>
              </a:rPr>
              <a:t> de </a:t>
            </a:r>
            <a:r>
              <a:rPr lang="en-US" sz="1700" dirty="0" err="1">
                <a:ea typeface="+mn-lt"/>
                <a:cs typeface="+mn-lt"/>
              </a:rPr>
              <a:t>ter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informações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gerais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seu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dispor</a:t>
            </a:r>
            <a:r>
              <a:rPr lang="en-US" sz="1700" dirty="0">
                <a:ea typeface="+mn-lt"/>
                <a:cs typeface="+mn-lt"/>
              </a:rPr>
              <a:t> para que </a:t>
            </a:r>
            <a:r>
              <a:rPr lang="en-US" sz="1700" dirty="0" err="1">
                <a:ea typeface="+mn-lt"/>
                <a:cs typeface="+mn-lt"/>
              </a:rPr>
              <a:t>pudesse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consultar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quando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tivesse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dúvidas</a:t>
            </a:r>
            <a:r>
              <a:rPr lang="en-US" sz="1700" dirty="0">
                <a:ea typeface="+mn-lt"/>
                <a:cs typeface="+mn-lt"/>
              </a:rPr>
              <a:t>. O folder de </a:t>
            </a:r>
            <a:r>
              <a:rPr lang="en-US" sz="1700" dirty="0" err="1">
                <a:ea typeface="+mn-lt"/>
                <a:cs typeface="+mn-lt"/>
              </a:rPr>
              <a:t>orientações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pré-operatórias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pode</a:t>
            </a:r>
            <a:r>
              <a:rPr lang="en-US" sz="1700" dirty="0">
                <a:ea typeface="+mn-lt"/>
                <a:cs typeface="+mn-lt"/>
              </a:rPr>
              <a:t> auxiliar no </a:t>
            </a:r>
            <a:r>
              <a:rPr lang="en-US" sz="1700" dirty="0" err="1">
                <a:ea typeface="+mn-lt"/>
                <a:cs typeface="+mn-lt"/>
              </a:rPr>
              <a:t>processo</a:t>
            </a:r>
            <a:r>
              <a:rPr lang="en-US" sz="1700" dirty="0">
                <a:ea typeface="+mn-lt"/>
                <a:cs typeface="+mn-lt"/>
              </a:rPr>
              <a:t> de </a:t>
            </a:r>
            <a:r>
              <a:rPr lang="en-US" sz="1700" dirty="0" err="1">
                <a:ea typeface="+mn-lt"/>
                <a:cs typeface="+mn-lt"/>
              </a:rPr>
              <a:t>redução</a:t>
            </a:r>
            <a:r>
              <a:rPr lang="en-US" sz="1700" dirty="0">
                <a:ea typeface="+mn-lt"/>
                <a:cs typeface="+mn-lt"/>
              </a:rPr>
              <a:t> da </a:t>
            </a:r>
            <a:r>
              <a:rPr lang="en-US" sz="1700" dirty="0" err="1">
                <a:ea typeface="+mn-lt"/>
                <a:cs typeface="+mn-lt"/>
              </a:rPr>
              <a:t>ansiedade</a:t>
            </a:r>
            <a:r>
              <a:rPr lang="en-US" sz="1700" dirty="0">
                <a:ea typeface="+mn-lt"/>
                <a:cs typeface="+mn-lt"/>
              </a:rPr>
              <a:t> e no </a:t>
            </a:r>
            <a:r>
              <a:rPr lang="en-US" sz="1700" dirty="0" err="1">
                <a:ea typeface="+mn-lt"/>
                <a:cs typeface="+mn-lt"/>
              </a:rPr>
              <a:t>entendimento</a:t>
            </a:r>
            <a:r>
              <a:rPr lang="en-US" sz="1700" dirty="0">
                <a:ea typeface="+mn-lt"/>
                <a:cs typeface="+mn-lt"/>
              </a:rPr>
              <a:t> do </a:t>
            </a:r>
            <a:r>
              <a:rPr lang="en-US" sz="1700" dirty="0" err="1">
                <a:ea typeface="+mn-lt"/>
                <a:cs typeface="+mn-lt"/>
              </a:rPr>
              <a:t>paciente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ajudando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na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fixação</a:t>
            </a:r>
            <a:r>
              <a:rPr lang="en-US" sz="1700" dirty="0">
                <a:ea typeface="+mn-lt"/>
                <a:cs typeface="+mn-lt"/>
              </a:rPr>
              <a:t> das </a:t>
            </a:r>
            <a:r>
              <a:rPr lang="en-US" sz="1700" dirty="0" err="1">
                <a:ea typeface="+mn-lt"/>
                <a:cs typeface="+mn-lt"/>
              </a:rPr>
              <a:t>orientações</a:t>
            </a:r>
            <a:r>
              <a:rPr lang="en-US" sz="1700" dirty="0">
                <a:ea typeface="+mn-lt"/>
                <a:cs typeface="+mn-lt"/>
              </a:rPr>
              <a:t> de forma </a:t>
            </a:r>
            <a:r>
              <a:rPr lang="en-US" sz="1700" dirty="0" err="1">
                <a:ea typeface="+mn-lt"/>
                <a:cs typeface="+mn-lt"/>
              </a:rPr>
              <a:t>escrita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ilustrada</a:t>
            </a:r>
            <a:r>
              <a:rPr lang="en-US" sz="1700" dirty="0">
                <a:ea typeface="+mn-lt"/>
                <a:cs typeface="+mn-lt"/>
              </a:rPr>
              <a:t> e </a:t>
            </a:r>
            <a:r>
              <a:rPr lang="en-US" sz="1700" dirty="0" err="1">
                <a:ea typeface="+mn-lt"/>
                <a:cs typeface="+mn-lt"/>
              </a:rPr>
              <a:t>falada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deixando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evidenciados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alguns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cuidados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pré-operatórios</a:t>
            </a:r>
            <a:r>
              <a:rPr lang="en-US" sz="1700" dirty="0">
                <a:ea typeface="+mn-lt"/>
                <a:cs typeface="+mn-lt"/>
              </a:rPr>
              <a:t>, que </a:t>
            </a:r>
            <a:r>
              <a:rPr lang="en-US" sz="1700" dirty="0" err="1">
                <a:ea typeface="+mn-lt"/>
                <a:cs typeface="+mn-lt"/>
              </a:rPr>
              <a:t>quando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não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são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seguidos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podem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acarretar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complicações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como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queimaduras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infecções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broncoaspiração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parada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cardiorrespiratória</a:t>
            </a:r>
            <a:r>
              <a:rPr lang="en-US" sz="1700" dirty="0">
                <a:ea typeface="+mn-lt"/>
                <a:cs typeface="+mn-lt"/>
              </a:rPr>
              <a:t> e </a:t>
            </a:r>
            <a:r>
              <a:rPr lang="en-US" sz="1700" dirty="0" err="1">
                <a:ea typeface="+mn-lt"/>
                <a:cs typeface="+mn-lt"/>
              </a:rPr>
              <a:t>morte</a:t>
            </a:r>
            <a:r>
              <a:rPr lang="en-US" sz="1700" dirty="0">
                <a:ea typeface="+mn-lt"/>
                <a:cs typeface="+mn-lt"/>
              </a:rPr>
              <a:t>.</a:t>
            </a:r>
            <a:endParaRPr lang="pt-BR" dirty="0">
              <a:ea typeface="+mn-lt"/>
              <a:cs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CA608A-2DC5-9041-9E97-EBBF8BECB85E}"/>
              </a:ext>
            </a:extLst>
          </p:cNvPr>
          <p:cNvSpPr txBox="1"/>
          <p:nvPr/>
        </p:nvSpPr>
        <p:spPr>
          <a:xfrm>
            <a:off x="594871" y="7655521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OBJETIVO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4ECDDF-475F-AA4A-87B3-CF665B158A65}"/>
              </a:ext>
            </a:extLst>
          </p:cNvPr>
          <p:cNvSpPr txBox="1"/>
          <p:nvPr/>
        </p:nvSpPr>
        <p:spPr>
          <a:xfrm>
            <a:off x="638965" y="8336396"/>
            <a:ext cx="5436187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700" dirty="0" err="1">
                <a:ea typeface="+mn-lt"/>
                <a:cs typeface="+mn-lt"/>
              </a:rPr>
              <a:t>Relatar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sobre</a:t>
            </a:r>
            <a:r>
              <a:rPr lang="en-US" sz="1700" dirty="0">
                <a:ea typeface="+mn-lt"/>
                <a:cs typeface="+mn-lt"/>
              </a:rPr>
              <a:t> as </a:t>
            </a:r>
            <a:r>
              <a:rPr lang="en-US" sz="1700" dirty="0" err="1">
                <a:ea typeface="+mn-lt"/>
                <a:cs typeface="+mn-lt"/>
              </a:rPr>
              <a:t>etapas</a:t>
            </a:r>
            <a:r>
              <a:rPr lang="en-US" sz="1700" dirty="0">
                <a:ea typeface="+mn-lt"/>
                <a:cs typeface="+mn-lt"/>
              </a:rPr>
              <a:t> de </a:t>
            </a:r>
            <a:r>
              <a:rPr lang="en-US" sz="1700" dirty="0" err="1">
                <a:ea typeface="+mn-lt"/>
                <a:cs typeface="+mn-lt"/>
              </a:rPr>
              <a:t>confecção</a:t>
            </a:r>
            <a:r>
              <a:rPr lang="en-US" sz="1700" dirty="0">
                <a:ea typeface="+mn-lt"/>
                <a:cs typeface="+mn-lt"/>
              </a:rPr>
              <a:t> de um folder e </a:t>
            </a:r>
            <a:r>
              <a:rPr lang="en-US" sz="1700" dirty="0" err="1">
                <a:ea typeface="+mn-lt"/>
                <a:cs typeface="+mn-lt"/>
              </a:rPr>
              <a:t>infográfico</a:t>
            </a:r>
            <a:r>
              <a:rPr lang="en-US" sz="1700" dirty="0">
                <a:ea typeface="+mn-lt"/>
                <a:cs typeface="+mn-lt"/>
              </a:rPr>
              <a:t> on-line de </a:t>
            </a:r>
            <a:r>
              <a:rPr lang="en-US" sz="1700" dirty="0" err="1">
                <a:ea typeface="+mn-lt"/>
                <a:cs typeface="+mn-lt"/>
              </a:rPr>
              <a:t>orientações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pré-operatórias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gerais</a:t>
            </a:r>
            <a:r>
              <a:rPr lang="en-US" sz="1700" dirty="0">
                <a:ea typeface="+mn-lt"/>
                <a:cs typeface="+mn-lt"/>
              </a:rPr>
              <a:t>, de forma </a:t>
            </a:r>
            <a:r>
              <a:rPr lang="en-US" sz="1700" dirty="0" err="1">
                <a:ea typeface="+mn-lt"/>
                <a:cs typeface="+mn-lt"/>
              </a:rPr>
              <a:t>clara</a:t>
            </a:r>
            <a:r>
              <a:rPr lang="en-US" sz="1700" dirty="0">
                <a:ea typeface="+mn-lt"/>
                <a:cs typeface="+mn-lt"/>
              </a:rPr>
              <a:t> e </a:t>
            </a:r>
            <a:r>
              <a:rPr lang="en-US" sz="1700" dirty="0" err="1">
                <a:ea typeface="+mn-lt"/>
                <a:cs typeface="+mn-lt"/>
              </a:rPr>
              <a:t>objetiva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bem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como</a:t>
            </a:r>
            <a:r>
              <a:rPr lang="en-US" sz="1700" dirty="0">
                <a:ea typeface="+mn-lt"/>
                <a:cs typeface="+mn-lt"/>
              </a:rPr>
              <a:t> a </a:t>
            </a:r>
            <a:r>
              <a:rPr lang="en-US" sz="1700" dirty="0" err="1">
                <a:ea typeface="+mn-lt"/>
                <a:cs typeface="+mn-lt"/>
              </a:rPr>
              <a:t>produção</a:t>
            </a:r>
            <a:r>
              <a:rPr lang="en-US" sz="1700" dirty="0">
                <a:ea typeface="+mn-lt"/>
                <a:cs typeface="+mn-lt"/>
              </a:rPr>
              <a:t> de </a:t>
            </a:r>
            <a:r>
              <a:rPr lang="en-US" sz="1700" dirty="0" err="1">
                <a:ea typeface="+mn-lt"/>
                <a:cs typeface="+mn-lt"/>
              </a:rPr>
              <a:t>áudio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contendo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estas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informações</a:t>
            </a:r>
            <a:r>
              <a:rPr lang="en-US" sz="1700" dirty="0">
                <a:ea typeface="+mn-lt"/>
                <a:cs typeface="+mn-lt"/>
              </a:rPr>
              <a:t>.</a:t>
            </a:r>
            <a:endParaRPr lang="pt-BR" dirty="0">
              <a:ea typeface="+mn-lt"/>
              <a:cs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9EB4AE-6623-BC4D-8A59-FAB159F3CD26}"/>
              </a:ext>
            </a:extLst>
          </p:cNvPr>
          <p:cNvSpPr txBox="1"/>
          <p:nvPr/>
        </p:nvSpPr>
        <p:spPr>
          <a:xfrm>
            <a:off x="6348397" y="2099860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MÉTODOS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535ABC-B6F0-914E-A2CD-EEC99805C25A}"/>
              </a:ext>
            </a:extLst>
          </p:cNvPr>
          <p:cNvSpPr txBox="1"/>
          <p:nvPr/>
        </p:nvSpPr>
        <p:spPr>
          <a:xfrm>
            <a:off x="6372787" y="2603373"/>
            <a:ext cx="5436187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1700" dirty="0">
                <a:ea typeface="+mn-lt"/>
                <a:cs typeface="+mn-lt"/>
              </a:rPr>
              <a:t>Trata-se de estudo descritivo, tipo relato de experiência, sobre a elaboração de um trabalho aplicado durante a residência de enfermagem oncológica. Ambos os materiais visuais, folder impresso e infográfico on-line foram desenvolvidos através do aplicativo </a:t>
            </a:r>
            <a:r>
              <a:rPr lang="pt-BR" sz="1700" dirty="0" err="1">
                <a:ea typeface="+mn-lt"/>
                <a:cs typeface="+mn-lt"/>
              </a:rPr>
              <a:t>Canva</a:t>
            </a:r>
            <a:r>
              <a:rPr lang="pt-BR" sz="1700" dirty="0">
                <a:ea typeface="+mn-lt"/>
                <a:cs typeface="+mn-lt"/>
              </a:rPr>
              <a:t> Pro (versão web e versão mobile). O podcast foi produzido e editado com auxílio da equipe de Núcleo de Ensino e Desenvolvimento da Instituição Antônio Prudente.</a:t>
            </a:r>
            <a:endParaRPr lang="pt-BR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911BC6-C929-C743-8A55-B63E6304E3CF}"/>
              </a:ext>
            </a:extLst>
          </p:cNvPr>
          <p:cNvSpPr txBox="1"/>
          <p:nvPr/>
        </p:nvSpPr>
        <p:spPr>
          <a:xfrm>
            <a:off x="6332905" y="4896554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RESULTADOS E CONCLUS</a:t>
            </a:r>
            <a:r>
              <a:rPr lang="es-E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ÃO</a:t>
            </a:r>
            <a:endParaRPr lang="pt-BR" sz="2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4C257E-FAC8-9842-9590-26985410A87C}"/>
              </a:ext>
            </a:extLst>
          </p:cNvPr>
          <p:cNvSpPr txBox="1"/>
          <p:nvPr/>
        </p:nvSpPr>
        <p:spPr>
          <a:xfrm>
            <a:off x="6376998" y="5439483"/>
            <a:ext cx="5436187" cy="14003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700" dirty="0">
                <a:ea typeface="+mn-lt"/>
                <a:cs typeface="+mn-lt"/>
              </a:rPr>
              <a:t>Este </a:t>
            </a:r>
            <a:r>
              <a:rPr lang="en-US" sz="1700" dirty="0" err="1">
                <a:ea typeface="+mn-lt"/>
                <a:cs typeface="+mn-lt"/>
              </a:rPr>
              <a:t>trabalho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foi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confeccionado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seguindo</a:t>
            </a:r>
            <a:r>
              <a:rPr lang="en-US" sz="1700" dirty="0">
                <a:ea typeface="+mn-lt"/>
                <a:cs typeface="+mn-lt"/>
              </a:rPr>
              <a:t> as </a:t>
            </a:r>
            <a:r>
              <a:rPr lang="en-US" sz="1700" dirty="0" err="1">
                <a:ea typeface="+mn-lt"/>
                <a:cs typeface="+mn-lt"/>
              </a:rPr>
              <a:t>etapas</a:t>
            </a:r>
            <a:r>
              <a:rPr lang="en-US" sz="1700" dirty="0">
                <a:ea typeface="+mn-lt"/>
                <a:cs typeface="+mn-lt"/>
              </a:rPr>
              <a:t> do Arco de </a:t>
            </a:r>
            <a:r>
              <a:rPr lang="en-US" sz="1700" dirty="0" err="1">
                <a:ea typeface="+mn-lt"/>
                <a:cs typeface="+mn-lt"/>
              </a:rPr>
              <a:t>Marguerez</a:t>
            </a:r>
            <a:r>
              <a:rPr lang="en-US" sz="1700" dirty="0">
                <a:ea typeface="+mn-lt"/>
                <a:cs typeface="+mn-lt"/>
              </a:rPr>
              <a:t>: </a:t>
            </a:r>
            <a:r>
              <a:rPr lang="en-US" sz="1700" dirty="0" err="1">
                <a:ea typeface="+mn-lt"/>
                <a:cs typeface="+mn-lt"/>
              </a:rPr>
              <a:t>observação</a:t>
            </a:r>
            <a:r>
              <a:rPr lang="en-US" sz="1700" dirty="0">
                <a:ea typeface="+mn-lt"/>
                <a:cs typeface="+mn-lt"/>
              </a:rPr>
              <a:t> da </a:t>
            </a:r>
            <a:r>
              <a:rPr lang="en-US" sz="1700" dirty="0" err="1">
                <a:ea typeface="+mn-lt"/>
                <a:cs typeface="+mn-lt"/>
              </a:rPr>
              <a:t>realidade</a:t>
            </a:r>
            <a:r>
              <a:rPr lang="en-US" sz="1700" dirty="0">
                <a:ea typeface="+mn-lt"/>
                <a:cs typeface="+mn-lt"/>
              </a:rPr>
              <a:t>; </a:t>
            </a:r>
            <a:r>
              <a:rPr lang="en-US" sz="1700" dirty="0" err="1">
                <a:ea typeface="+mn-lt"/>
                <a:cs typeface="+mn-lt"/>
              </a:rPr>
              <a:t>pontos-chave</a:t>
            </a:r>
            <a:r>
              <a:rPr lang="en-US" sz="1700" dirty="0">
                <a:ea typeface="+mn-lt"/>
                <a:cs typeface="+mn-lt"/>
              </a:rPr>
              <a:t>; </a:t>
            </a:r>
            <a:r>
              <a:rPr lang="en-US" sz="1700" dirty="0" err="1">
                <a:ea typeface="+mn-lt"/>
                <a:cs typeface="+mn-lt"/>
              </a:rPr>
              <a:t>teorização</a:t>
            </a:r>
            <a:r>
              <a:rPr lang="en-US" sz="1700" dirty="0">
                <a:ea typeface="+mn-lt"/>
                <a:cs typeface="+mn-lt"/>
              </a:rPr>
              <a:t>; </a:t>
            </a:r>
            <a:r>
              <a:rPr lang="en-US" sz="1700" dirty="0" err="1">
                <a:ea typeface="+mn-lt"/>
                <a:cs typeface="+mn-lt"/>
              </a:rPr>
              <a:t>hipótese</a:t>
            </a:r>
            <a:r>
              <a:rPr lang="en-US" sz="1700" dirty="0">
                <a:ea typeface="+mn-lt"/>
                <a:cs typeface="+mn-lt"/>
              </a:rPr>
              <a:t> da </a:t>
            </a:r>
            <a:r>
              <a:rPr lang="en-US" sz="1700" dirty="0" err="1">
                <a:ea typeface="+mn-lt"/>
                <a:cs typeface="+mn-lt"/>
              </a:rPr>
              <a:t>solução</a:t>
            </a:r>
            <a:r>
              <a:rPr lang="en-US" sz="1700" dirty="0">
                <a:ea typeface="+mn-lt"/>
                <a:cs typeface="+mn-lt"/>
              </a:rPr>
              <a:t>; e </a:t>
            </a:r>
            <a:r>
              <a:rPr lang="en-US" sz="1700" dirty="0" err="1">
                <a:ea typeface="+mn-lt"/>
                <a:cs typeface="+mn-lt"/>
              </a:rPr>
              <a:t>aplicação</a:t>
            </a:r>
            <a:r>
              <a:rPr lang="en-US" sz="1700" dirty="0">
                <a:ea typeface="+mn-lt"/>
                <a:cs typeface="+mn-lt"/>
              </a:rPr>
              <a:t> à </a:t>
            </a:r>
            <a:r>
              <a:rPr lang="en-US" sz="1700" dirty="0" err="1">
                <a:ea typeface="+mn-lt"/>
                <a:cs typeface="+mn-lt"/>
              </a:rPr>
              <a:t>realidade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desenvolvendo</a:t>
            </a:r>
            <a:r>
              <a:rPr lang="en-US" sz="1700" dirty="0">
                <a:ea typeface="+mn-lt"/>
                <a:cs typeface="+mn-lt"/>
              </a:rPr>
              <a:t> folder </a:t>
            </a:r>
            <a:r>
              <a:rPr lang="en-US" sz="1700" dirty="0" err="1">
                <a:ea typeface="+mn-lt"/>
                <a:cs typeface="+mn-lt"/>
              </a:rPr>
              <a:t>impresso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infográfico</a:t>
            </a:r>
            <a:r>
              <a:rPr lang="en-US" sz="1700" dirty="0">
                <a:ea typeface="+mn-lt"/>
                <a:cs typeface="+mn-lt"/>
              </a:rPr>
              <a:t> on-line e </a:t>
            </a:r>
            <a:r>
              <a:rPr lang="en-US" sz="1700" dirty="0" err="1">
                <a:ea typeface="+mn-lt"/>
                <a:cs typeface="+mn-lt"/>
              </a:rPr>
              <a:t>áudio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contendo</a:t>
            </a:r>
            <a:r>
              <a:rPr lang="en-US" sz="1700" dirty="0">
                <a:ea typeface="+mn-lt"/>
                <a:cs typeface="+mn-lt"/>
              </a:rPr>
              <a:t> as </a:t>
            </a:r>
            <a:r>
              <a:rPr lang="en-US" sz="1700" dirty="0" err="1">
                <a:ea typeface="+mn-lt"/>
                <a:cs typeface="+mn-lt"/>
              </a:rPr>
              <a:t>orientações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pré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operatórias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gerais</a:t>
            </a:r>
            <a:r>
              <a:rPr lang="en-US" sz="1700" dirty="0">
                <a:ea typeface="+mn-lt"/>
                <a:cs typeface="+mn-lt"/>
              </a:rPr>
              <a:t>.</a:t>
            </a:r>
            <a:endParaRPr lang="pt-BR" dirty="0">
              <a:ea typeface="+mn-lt"/>
              <a:cs typeface="+mn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0A4DD6-528F-2440-AA57-6D51861C0F9D}"/>
              </a:ext>
            </a:extLst>
          </p:cNvPr>
          <p:cNvSpPr txBox="1"/>
          <p:nvPr/>
        </p:nvSpPr>
        <p:spPr>
          <a:xfrm>
            <a:off x="12240036" y="5272027"/>
            <a:ext cx="5436187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700" dirty="0">
                <a:ea typeface="+mn-lt"/>
                <a:cs typeface="+mn-lt"/>
              </a:rPr>
              <a:t>Este </a:t>
            </a:r>
            <a:r>
              <a:rPr lang="en-US" sz="1700" dirty="0" err="1">
                <a:ea typeface="+mn-lt"/>
                <a:cs typeface="+mn-lt"/>
              </a:rPr>
              <a:t>trabalho</a:t>
            </a:r>
            <a:r>
              <a:rPr lang="en-US" sz="1700" dirty="0">
                <a:ea typeface="+mn-lt"/>
                <a:cs typeface="+mn-lt"/>
              </a:rPr>
              <a:t> se </a:t>
            </a:r>
            <a:r>
              <a:rPr lang="en-US" sz="1700" dirty="0" err="1">
                <a:ea typeface="+mn-lt"/>
                <a:cs typeface="+mn-lt"/>
              </a:rPr>
              <a:t>propôs</a:t>
            </a:r>
            <a:r>
              <a:rPr lang="en-US" sz="1700" dirty="0">
                <a:ea typeface="+mn-lt"/>
                <a:cs typeface="+mn-lt"/>
              </a:rPr>
              <a:t> a resolver </a:t>
            </a:r>
            <a:r>
              <a:rPr lang="en-US" sz="1700" dirty="0" err="1">
                <a:ea typeface="+mn-lt"/>
                <a:cs typeface="+mn-lt"/>
              </a:rPr>
              <a:t>uma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problemática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levantada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durante</a:t>
            </a:r>
            <a:r>
              <a:rPr lang="en-US" sz="1700" dirty="0">
                <a:ea typeface="+mn-lt"/>
                <a:cs typeface="+mn-lt"/>
              </a:rPr>
              <a:t> a consulta </a:t>
            </a:r>
            <a:r>
              <a:rPr lang="en-US" sz="1700" dirty="0" err="1">
                <a:ea typeface="+mn-lt"/>
                <a:cs typeface="+mn-lt"/>
              </a:rPr>
              <a:t>pré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operatória</a:t>
            </a:r>
            <a:r>
              <a:rPr lang="en-US" sz="1700" dirty="0">
                <a:ea typeface="+mn-lt"/>
                <a:cs typeface="+mn-lt"/>
              </a:rPr>
              <a:t> de </a:t>
            </a:r>
            <a:r>
              <a:rPr lang="en-US" sz="1700" dirty="0" err="1">
                <a:ea typeface="+mn-lt"/>
                <a:cs typeface="+mn-lt"/>
              </a:rPr>
              <a:t>enfermagem</a:t>
            </a:r>
            <a:r>
              <a:rPr lang="en-US" sz="1700" dirty="0">
                <a:ea typeface="+mn-lt"/>
                <a:cs typeface="+mn-lt"/>
              </a:rPr>
              <a:t>: a </a:t>
            </a:r>
            <a:r>
              <a:rPr lang="en-US" sz="1700" dirty="0" err="1">
                <a:ea typeface="+mn-lt"/>
                <a:cs typeface="+mn-lt"/>
              </a:rPr>
              <a:t>defasagem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na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compreensão</a:t>
            </a:r>
            <a:r>
              <a:rPr lang="en-US" sz="1700" dirty="0">
                <a:ea typeface="+mn-lt"/>
                <a:cs typeface="+mn-lt"/>
              </a:rPr>
              <a:t> das </a:t>
            </a:r>
            <a:r>
              <a:rPr lang="en-US" sz="1700" dirty="0" err="1">
                <a:ea typeface="+mn-lt"/>
                <a:cs typeface="+mn-lt"/>
              </a:rPr>
              <a:t>orientações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pré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operatórias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por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parte</a:t>
            </a:r>
            <a:r>
              <a:rPr lang="en-US" sz="1700" dirty="0">
                <a:ea typeface="+mn-lt"/>
                <a:cs typeface="+mn-lt"/>
              </a:rPr>
              <a:t> do </a:t>
            </a:r>
            <a:r>
              <a:rPr lang="en-US" sz="1700" dirty="0" err="1">
                <a:ea typeface="+mn-lt"/>
                <a:cs typeface="+mn-lt"/>
              </a:rPr>
              <a:t>paciente</a:t>
            </a:r>
            <a:r>
              <a:rPr lang="en-US" sz="1700" dirty="0">
                <a:ea typeface="+mn-lt"/>
                <a:cs typeface="+mn-lt"/>
              </a:rPr>
              <a:t> e/</a:t>
            </a:r>
            <a:r>
              <a:rPr lang="en-US" sz="1700" dirty="0" err="1">
                <a:ea typeface="+mn-lt"/>
                <a:cs typeface="+mn-lt"/>
              </a:rPr>
              <a:t>ou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acompanhante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acarretando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na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não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aderências</a:t>
            </a:r>
            <a:r>
              <a:rPr lang="en-US" sz="1700" dirty="0">
                <a:ea typeface="+mn-lt"/>
                <a:cs typeface="+mn-lt"/>
              </a:rPr>
              <a:t> das </a:t>
            </a:r>
            <a:r>
              <a:rPr lang="en-US" sz="1700" dirty="0" err="1">
                <a:ea typeface="+mn-lt"/>
                <a:cs typeface="+mn-lt"/>
              </a:rPr>
              <a:t>mesmas</a:t>
            </a:r>
            <a:r>
              <a:rPr lang="en-US" sz="1700" dirty="0">
                <a:ea typeface="+mn-lt"/>
                <a:cs typeface="+mn-lt"/>
              </a:rPr>
              <a:t>. </a:t>
            </a:r>
            <a:r>
              <a:rPr lang="en-US" sz="1700" dirty="0" err="1">
                <a:ea typeface="+mn-lt"/>
                <a:cs typeface="+mn-lt"/>
              </a:rPr>
              <a:t>Acreditamos</a:t>
            </a:r>
            <a:r>
              <a:rPr lang="en-US" sz="1700" dirty="0">
                <a:ea typeface="+mn-lt"/>
                <a:cs typeface="+mn-lt"/>
              </a:rPr>
              <a:t> que a </a:t>
            </a:r>
            <a:r>
              <a:rPr lang="en-US" sz="1700" dirty="0" err="1">
                <a:ea typeface="+mn-lt"/>
                <a:cs typeface="+mn-lt"/>
              </a:rPr>
              <a:t>disponibilização</a:t>
            </a:r>
            <a:r>
              <a:rPr lang="en-US" sz="1700" dirty="0">
                <a:ea typeface="+mn-lt"/>
                <a:cs typeface="+mn-lt"/>
              </a:rPr>
              <a:t> das </a:t>
            </a:r>
            <a:r>
              <a:rPr lang="en-US" sz="1700" dirty="0" err="1">
                <a:ea typeface="+mn-lt"/>
                <a:cs typeface="+mn-lt"/>
              </a:rPr>
              <a:t>orientações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aos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pacientes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garantindo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acesso</a:t>
            </a:r>
            <a:r>
              <a:rPr lang="en-US" sz="1700" dirty="0">
                <a:ea typeface="+mn-lt"/>
                <a:cs typeface="+mn-lt"/>
              </a:rPr>
              <a:t> à </a:t>
            </a:r>
            <a:r>
              <a:rPr lang="en-US" sz="1700" dirty="0" err="1">
                <a:ea typeface="+mn-lt"/>
                <a:cs typeface="+mn-lt"/>
              </a:rPr>
              <a:t>elas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em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qualquer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momento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aumentará</a:t>
            </a:r>
            <a:r>
              <a:rPr lang="en-US" sz="1700" dirty="0">
                <a:ea typeface="+mn-lt"/>
                <a:cs typeface="+mn-lt"/>
              </a:rPr>
              <a:t> a </a:t>
            </a:r>
            <a:r>
              <a:rPr lang="en-US" sz="1700" dirty="0" err="1">
                <a:ea typeface="+mn-lt"/>
                <a:cs typeface="+mn-lt"/>
              </a:rPr>
              <a:t>aderência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aos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cuidados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pré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operatórios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necessários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reduzindo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assim</a:t>
            </a:r>
            <a:r>
              <a:rPr lang="en-US" sz="1700" dirty="0">
                <a:ea typeface="+mn-lt"/>
                <a:cs typeface="+mn-lt"/>
              </a:rPr>
              <a:t> a taxa de </a:t>
            </a:r>
            <a:r>
              <a:rPr lang="en-US" sz="1700" dirty="0" err="1">
                <a:ea typeface="+mn-lt"/>
                <a:cs typeface="+mn-lt"/>
              </a:rPr>
              <a:t>complicações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pós-cirúrgicas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facilitando</a:t>
            </a:r>
            <a:r>
              <a:rPr lang="en-US" sz="1700" dirty="0">
                <a:ea typeface="+mn-lt"/>
                <a:cs typeface="+mn-lt"/>
              </a:rPr>
              <a:t> a </a:t>
            </a:r>
            <a:r>
              <a:rPr lang="en-US" sz="1700" dirty="0" err="1">
                <a:ea typeface="+mn-lt"/>
                <a:cs typeface="+mn-lt"/>
              </a:rPr>
              <a:t>recuperação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clínica</a:t>
            </a:r>
            <a:r>
              <a:rPr lang="en-US" sz="1700" dirty="0">
                <a:ea typeface="+mn-lt"/>
                <a:cs typeface="+mn-lt"/>
              </a:rPr>
              <a:t> e </a:t>
            </a:r>
            <a:r>
              <a:rPr lang="en-US" sz="1700" dirty="0" err="1">
                <a:ea typeface="+mn-lt"/>
                <a:cs typeface="+mn-lt"/>
              </a:rPr>
              <a:t>reabilitação</a:t>
            </a:r>
            <a:r>
              <a:rPr lang="en-US" sz="1700" dirty="0">
                <a:ea typeface="+mn-lt"/>
                <a:cs typeface="+mn-lt"/>
              </a:rPr>
              <a:t> e </a:t>
            </a:r>
            <a:r>
              <a:rPr lang="en-US" sz="1700" dirty="0" err="1">
                <a:ea typeface="+mn-lt"/>
                <a:cs typeface="+mn-lt"/>
              </a:rPr>
              <a:t>diminuindo</a:t>
            </a:r>
            <a:r>
              <a:rPr lang="en-US" sz="1700" dirty="0">
                <a:ea typeface="+mn-lt"/>
                <a:cs typeface="+mn-lt"/>
              </a:rPr>
              <a:t> o tempo de </a:t>
            </a:r>
            <a:r>
              <a:rPr lang="en-US" sz="1700" dirty="0" err="1">
                <a:ea typeface="+mn-lt"/>
                <a:cs typeface="+mn-lt"/>
              </a:rPr>
              <a:t>internação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bem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como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retornos</a:t>
            </a:r>
            <a:r>
              <a:rPr lang="en-US" sz="1700" dirty="0">
                <a:ea typeface="+mn-lt"/>
                <a:cs typeface="+mn-lt"/>
              </a:rPr>
              <a:t> à </a:t>
            </a:r>
            <a:r>
              <a:rPr lang="en-US" sz="1700" dirty="0" err="1">
                <a:ea typeface="+mn-lt"/>
                <a:cs typeface="+mn-lt"/>
              </a:rPr>
              <a:t>emergência</a:t>
            </a:r>
            <a:endParaRPr lang="pt-BR" dirty="0" err="1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11B4335-7FB6-0649-84FD-BD02F8A00755}"/>
              </a:ext>
            </a:extLst>
          </p:cNvPr>
          <p:cNvSpPr/>
          <p:nvPr/>
        </p:nvSpPr>
        <p:spPr>
          <a:xfrm>
            <a:off x="12184131" y="8510612"/>
            <a:ext cx="5581173" cy="1525814"/>
          </a:xfrm>
          <a:prstGeom prst="round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D6EBE1A-8008-FA46-896B-260C146290A8}"/>
              </a:ext>
            </a:extLst>
          </p:cNvPr>
          <p:cNvSpPr txBox="1"/>
          <p:nvPr/>
        </p:nvSpPr>
        <p:spPr>
          <a:xfrm>
            <a:off x="12242313" y="8524909"/>
            <a:ext cx="5389258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 err="1">
                <a:latin typeface="Calibri"/>
                <a:ea typeface="Calibri" charset="0"/>
                <a:cs typeface="Calibri"/>
              </a:rPr>
              <a:t>Referências</a:t>
            </a:r>
            <a:r>
              <a:rPr lang="en-US" sz="1400" b="1" dirty="0">
                <a:latin typeface="Calibri"/>
                <a:ea typeface="Calibri" charset="0"/>
                <a:cs typeface="Calibri"/>
              </a:rPr>
              <a:t>: </a:t>
            </a:r>
            <a:endParaRPr lang="pt-BR" sz="1400" dirty="0">
              <a:latin typeface="Calibri"/>
              <a:ea typeface="Calibri" charset="0"/>
              <a:cs typeface="Calibri"/>
            </a:endParaRPr>
          </a:p>
          <a:p>
            <a:r>
              <a:rPr lang="en-US" sz="1200" b="1" dirty="0">
                <a:latin typeface="Calibri"/>
                <a:ea typeface="Calibri" charset="0"/>
                <a:cs typeface="Calibri"/>
              </a:rPr>
              <a:t> </a:t>
            </a:r>
            <a:r>
              <a:rPr lang="pt-BR" sz="1200" dirty="0" err="1">
                <a:ea typeface="+mn-lt"/>
                <a:cs typeface="+mn-lt"/>
              </a:rPr>
              <a:t>Togaç</a:t>
            </a:r>
            <a:r>
              <a:rPr lang="pt-BR" sz="1200" dirty="0">
                <a:ea typeface="+mn-lt"/>
                <a:cs typeface="+mn-lt"/>
              </a:rPr>
              <a:t> HK, </a:t>
            </a:r>
            <a:r>
              <a:rPr lang="pt-BR" sz="1200" dirty="0" err="1">
                <a:ea typeface="+mn-lt"/>
                <a:cs typeface="+mn-lt"/>
              </a:rPr>
              <a:t>Yilmaz</a:t>
            </a:r>
            <a:r>
              <a:rPr lang="pt-BR" sz="1200" dirty="0">
                <a:ea typeface="+mn-lt"/>
                <a:cs typeface="+mn-lt"/>
              </a:rPr>
              <a:t> E. </a:t>
            </a:r>
            <a:r>
              <a:rPr lang="pt-BR" sz="1200" dirty="0" err="1">
                <a:ea typeface="+mn-lt"/>
                <a:cs typeface="+mn-lt"/>
              </a:rPr>
              <a:t>Effects</a:t>
            </a:r>
            <a:r>
              <a:rPr lang="pt-BR" sz="1200" dirty="0">
                <a:ea typeface="+mn-lt"/>
                <a:cs typeface="+mn-lt"/>
              </a:rPr>
              <a:t> </a:t>
            </a:r>
            <a:r>
              <a:rPr lang="pt-BR" sz="1200" dirty="0" err="1">
                <a:ea typeface="+mn-lt"/>
                <a:cs typeface="+mn-lt"/>
              </a:rPr>
              <a:t>of</a:t>
            </a:r>
            <a:r>
              <a:rPr lang="pt-BR" sz="1200" dirty="0">
                <a:ea typeface="+mn-lt"/>
                <a:cs typeface="+mn-lt"/>
              </a:rPr>
              <a:t> </a:t>
            </a:r>
            <a:r>
              <a:rPr lang="pt-BR" sz="1200" dirty="0" err="1">
                <a:ea typeface="+mn-lt"/>
                <a:cs typeface="+mn-lt"/>
              </a:rPr>
              <a:t>preoperative</a:t>
            </a:r>
            <a:r>
              <a:rPr lang="pt-BR" sz="1200" dirty="0">
                <a:ea typeface="+mn-lt"/>
                <a:cs typeface="+mn-lt"/>
              </a:rPr>
              <a:t> </a:t>
            </a:r>
            <a:r>
              <a:rPr lang="pt-BR" sz="1200" dirty="0" err="1">
                <a:ea typeface="+mn-lt"/>
                <a:cs typeface="+mn-lt"/>
              </a:rPr>
              <a:t>individualized</a:t>
            </a:r>
            <a:r>
              <a:rPr lang="pt-BR" sz="1200" dirty="0">
                <a:ea typeface="+mn-lt"/>
                <a:cs typeface="+mn-lt"/>
              </a:rPr>
              <a:t> audiovisual </a:t>
            </a:r>
            <a:r>
              <a:rPr lang="pt-BR" sz="1200" dirty="0" err="1">
                <a:ea typeface="+mn-lt"/>
                <a:cs typeface="+mn-lt"/>
              </a:rPr>
              <a:t>education</a:t>
            </a:r>
            <a:r>
              <a:rPr lang="pt-BR" sz="1200" dirty="0">
                <a:ea typeface="+mn-lt"/>
                <a:cs typeface="+mn-lt"/>
              </a:rPr>
              <a:t> </a:t>
            </a:r>
            <a:r>
              <a:rPr lang="pt-BR" sz="1200" dirty="0" err="1">
                <a:ea typeface="+mn-lt"/>
                <a:cs typeface="+mn-lt"/>
              </a:rPr>
              <a:t>on</a:t>
            </a:r>
            <a:r>
              <a:rPr lang="pt-BR" sz="1200" dirty="0">
                <a:ea typeface="+mn-lt"/>
                <a:cs typeface="+mn-lt"/>
              </a:rPr>
              <a:t> </a:t>
            </a:r>
            <a:r>
              <a:rPr lang="pt-BR" sz="1200" dirty="0" err="1">
                <a:ea typeface="+mn-lt"/>
                <a:cs typeface="+mn-lt"/>
              </a:rPr>
              <a:t>anxiety</a:t>
            </a:r>
            <a:r>
              <a:rPr lang="pt-BR" sz="1200" dirty="0">
                <a:ea typeface="+mn-lt"/>
                <a:cs typeface="+mn-lt"/>
              </a:rPr>
              <a:t> </a:t>
            </a:r>
            <a:r>
              <a:rPr lang="pt-BR" sz="1200" dirty="0" err="1">
                <a:ea typeface="+mn-lt"/>
                <a:cs typeface="+mn-lt"/>
              </a:rPr>
              <a:t>and</a:t>
            </a:r>
            <a:r>
              <a:rPr lang="pt-BR" sz="1200" dirty="0">
                <a:ea typeface="+mn-lt"/>
                <a:cs typeface="+mn-lt"/>
              </a:rPr>
              <a:t> </a:t>
            </a:r>
            <a:r>
              <a:rPr lang="pt-BR" sz="1200" dirty="0" err="1">
                <a:ea typeface="+mn-lt"/>
                <a:cs typeface="+mn-lt"/>
              </a:rPr>
              <a:t>comfort</a:t>
            </a:r>
            <a:r>
              <a:rPr lang="pt-BR" sz="1200" dirty="0">
                <a:ea typeface="+mn-lt"/>
                <a:cs typeface="+mn-lt"/>
              </a:rPr>
              <a:t> in </a:t>
            </a:r>
            <a:r>
              <a:rPr lang="pt-BR" sz="1200" dirty="0" err="1">
                <a:ea typeface="+mn-lt"/>
                <a:cs typeface="+mn-lt"/>
              </a:rPr>
              <a:t>patients</a:t>
            </a:r>
            <a:r>
              <a:rPr lang="pt-BR" sz="1200" dirty="0">
                <a:ea typeface="+mn-lt"/>
                <a:cs typeface="+mn-lt"/>
              </a:rPr>
              <a:t> </a:t>
            </a:r>
            <a:r>
              <a:rPr lang="pt-BR" sz="1200" dirty="0" err="1">
                <a:ea typeface="+mn-lt"/>
                <a:cs typeface="+mn-lt"/>
              </a:rPr>
              <a:t>undergoing</a:t>
            </a:r>
            <a:r>
              <a:rPr lang="pt-BR" sz="1200" dirty="0">
                <a:ea typeface="+mn-lt"/>
                <a:cs typeface="+mn-lt"/>
              </a:rPr>
              <a:t> </a:t>
            </a:r>
            <a:r>
              <a:rPr lang="pt-BR" sz="1200" dirty="0" err="1">
                <a:ea typeface="+mn-lt"/>
                <a:cs typeface="+mn-lt"/>
              </a:rPr>
              <a:t>laparoscopic</a:t>
            </a:r>
            <a:r>
              <a:rPr lang="pt-BR" sz="1200" dirty="0">
                <a:ea typeface="+mn-lt"/>
                <a:cs typeface="+mn-lt"/>
              </a:rPr>
              <a:t> </a:t>
            </a:r>
            <a:r>
              <a:rPr lang="pt-BR" sz="1200" dirty="0" err="1">
                <a:ea typeface="+mn-lt"/>
                <a:cs typeface="+mn-lt"/>
              </a:rPr>
              <a:t>cholecystectomy</a:t>
            </a:r>
            <a:r>
              <a:rPr lang="pt-BR" sz="1200" dirty="0">
                <a:ea typeface="+mn-lt"/>
                <a:cs typeface="+mn-lt"/>
              </a:rPr>
              <a:t>: </a:t>
            </a:r>
            <a:r>
              <a:rPr lang="pt-BR" sz="1200" dirty="0" err="1">
                <a:ea typeface="+mn-lt"/>
                <a:cs typeface="+mn-lt"/>
              </a:rPr>
              <a:t>randomised</a:t>
            </a:r>
            <a:r>
              <a:rPr lang="pt-BR" sz="1200" dirty="0">
                <a:ea typeface="+mn-lt"/>
                <a:cs typeface="+mn-lt"/>
              </a:rPr>
              <a:t> </a:t>
            </a:r>
            <a:r>
              <a:rPr lang="pt-BR" sz="1200" dirty="0" err="1">
                <a:ea typeface="+mn-lt"/>
                <a:cs typeface="+mn-lt"/>
              </a:rPr>
              <a:t>controlled</a:t>
            </a:r>
            <a:r>
              <a:rPr lang="pt-BR" sz="1200" dirty="0">
                <a:ea typeface="+mn-lt"/>
                <a:cs typeface="+mn-lt"/>
              </a:rPr>
              <a:t> </a:t>
            </a:r>
            <a:r>
              <a:rPr lang="pt-BR" sz="1200" dirty="0" err="1">
                <a:ea typeface="+mn-lt"/>
                <a:cs typeface="+mn-lt"/>
              </a:rPr>
              <a:t>study</a:t>
            </a:r>
            <a:r>
              <a:rPr lang="pt-BR" sz="1200" dirty="0">
                <a:ea typeface="+mn-lt"/>
                <a:cs typeface="+mn-lt"/>
              </a:rPr>
              <a:t>. Elsevier 2021; 104: p. 603–610. </a:t>
            </a:r>
          </a:p>
          <a:p>
            <a:r>
              <a:rPr lang="en-US" sz="1200" dirty="0" err="1">
                <a:ea typeface="+mn-lt"/>
                <a:cs typeface="+mn-lt"/>
              </a:rPr>
              <a:t>Christóforo</a:t>
            </a:r>
            <a:r>
              <a:rPr lang="en-US" sz="1200" dirty="0">
                <a:ea typeface="+mn-lt"/>
                <a:cs typeface="+mn-lt"/>
              </a:rPr>
              <a:t> </a:t>
            </a:r>
            <a:r>
              <a:rPr lang="en-US" sz="1200" dirty="0" err="1">
                <a:ea typeface="+mn-lt"/>
                <a:cs typeface="+mn-lt"/>
              </a:rPr>
              <a:t>B,Carvalho</a:t>
            </a:r>
            <a:r>
              <a:rPr lang="en-US" sz="1200" dirty="0">
                <a:ea typeface="+mn-lt"/>
                <a:cs typeface="+mn-lt"/>
              </a:rPr>
              <a:t> D. Nursing Care Applied to Surgical Patient in the Pre-Surgical Period. </a:t>
            </a:r>
            <a:r>
              <a:rPr lang="pt-BR" sz="1200" dirty="0">
                <a:ea typeface="+mn-lt"/>
                <a:cs typeface="+mn-lt"/>
              </a:rPr>
              <a:t>Revista </a:t>
            </a:r>
            <a:r>
              <a:rPr lang="pt-BR" sz="1200" dirty="0" err="1">
                <a:ea typeface="+mn-lt"/>
                <a:cs typeface="+mn-lt"/>
              </a:rPr>
              <a:t>Esc</a:t>
            </a:r>
            <a:r>
              <a:rPr lang="pt-BR" sz="1200" dirty="0">
                <a:ea typeface="+mn-lt"/>
                <a:cs typeface="+mn-lt"/>
              </a:rPr>
              <a:t> </a:t>
            </a:r>
            <a:r>
              <a:rPr lang="pt-BR" sz="1200" dirty="0" err="1">
                <a:ea typeface="+mn-lt"/>
                <a:cs typeface="+mn-lt"/>
              </a:rPr>
              <a:t>Enferm</a:t>
            </a:r>
            <a:r>
              <a:rPr lang="pt-BR" sz="1200" dirty="0">
                <a:ea typeface="+mn-lt"/>
                <a:cs typeface="+mn-lt"/>
              </a:rPr>
              <a:t> USP 2009; 43(1):14-22. </a:t>
            </a:r>
            <a:endParaRPr lang="en-US" sz="1200" dirty="0">
              <a:ea typeface="+mn-lt"/>
              <a:cs typeface="+mn-lt"/>
            </a:endParaRPr>
          </a:p>
          <a:p>
            <a:r>
              <a:rPr lang="pt-BR" sz="1200" dirty="0">
                <a:ea typeface="+mn-lt"/>
                <a:cs typeface="+mn-lt"/>
              </a:rPr>
              <a:t>Blumenthal RN. ERAS: Roteiro para uma jornada segura no perioperatório. Boletim da APSF. 2019; 34:22-24.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15227439" y="112498"/>
            <a:ext cx="3004541" cy="61555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Encontro de Ciência e Inovação 2023</a:t>
            </a:r>
          </a:p>
        </p:txBody>
      </p:sp>
      <p:pic>
        <p:nvPicPr>
          <p:cNvPr id="37" name="Imagem 36" descr="C:\Users\25496\Downloads\ACC - Assinaturas versão horizontal_RGB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11"/>
            <a:ext cx="5416062" cy="64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2" descr="Texto&#10;&#10;Descrição gerada automaticamente">
            <a:extLst>
              <a:ext uri="{FF2B5EF4-FFF2-40B4-BE49-F238E27FC236}">
                <a16:creationId xmlns:a16="http://schemas.microsoft.com/office/drawing/2014/main" id="{FD58B027-15D9-CC07-BAC8-5E0C5BFB9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986" y="6940754"/>
            <a:ext cx="5391242" cy="3185643"/>
          </a:xfrm>
          <a:prstGeom prst="rect">
            <a:avLst/>
          </a:prstGeom>
        </p:spPr>
      </p:pic>
      <p:pic>
        <p:nvPicPr>
          <p:cNvPr id="3" name="Imagem 3" descr="Diagrama&#10;&#10;Descrição gerada automaticamente">
            <a:extLst>
              <a:ext uri="{FF2B5EF4-FFF2-40B4-BE49-F238E27FC236}">
                <a16:creationId xmlns:a16="http://schemas.microsoft.com/office/drawing/2014/main" id="{E66E95DA-E09C-5125-A49D-22DD28DAA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8756" y="2076926"/>
            <a:ext cx="5273089" cy="31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78</Words>
  <Application>Microsoft Office PowerPoint</Application>
  <PresentationFormat>Personalizar</PresentationFormat>
  <Paragraphs>16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neves Neves Campos</dc:creator>
  <cp:lastModifiedBy>Cinara Oliveira Nunes</cp:lastModifiedBy>
  <cp:revision>155</cp:revision>
  <dcterms:created xsi:type="dcterms:W3CDTF">2018-02-05T15:36:18Z</dcterms:created>
  <dcterms:modified xsi:type="dcterms:W3CDTF">2022-12-31T00:15:44Z</dcterms:modified>
</cp:coreProperties>
</file>