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18288000" cy="10288588"/>
  <p:notesSz cx="6858000" cy="9144000"/>
  <p:defaultTextStyle>
    <a:defPPr>
      <a:defRPr lang="en-US"/>
    </a:defPPr>
    <a:lvl1pPr marL="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1pPr>
    <a:lvl2pPr marL="685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2pPr>
    <a:lvl3pPr marL="1371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3pPr>
    <a:lvl4pPr marL="2057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4pPr>
    <a:lvl5pPr marL="27432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5pPr>
    <a:lvl6pPr marL="34290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6pPr>
    <a:lvl7pPr marL="4114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7pPr>
    <a:lvl8pPr marL="4800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8pPr>
    <a:lvl9pPr marL="5486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40">
          <p15:clr>
            <a:srgbClr val="A4A3A4"/>
          </p15:clr>
        </p15:guide>
        <p15:guide id="2" pos="57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074"/>
    <p:restoredTop sz="95802"/>
  </p:normalViewPr>
  <p:slideViewPr>
    <p:cSldViewPr snapToGrid="0" snapToObjects="1">
      <p:cViewPr>
        <p:scale>
          <a:sx n="88" d="100"/>
          <a:sy n="88" d="100"/>
        </p:scale>
        <p:origin x="216" y="-792"/>
      </p:cViewPr>
      <p:guideLst>
        <p:guide orient="horz" pos="3240"/>
        <p:guide pos="57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3E48F4-E1E8-954C-8115-293E3835CBD1}" type="datetimeFigureOut">
              <a:rPr lang="pt-BR" smtClean="0"/>
              <a:t>18/01/2023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932466-5644-0948-AA60-69A92D6B0BC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66609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932466-5644-0948-AA60-69A92D6B0BCE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578887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1683804"/>
            <a:ext cx="13716000" cy="3581953"/>
          </a:xfrm>
        </p:spPr>
        <p:txBody>
          <a:bodyPr anchor="b"/>
          <a:lstStyle>
            <a:lvl1pPr algn="ctr">
              <a:defRPr sz="9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5403891"/>
            <a:ext cx="13716000" cy="2484026"/>
          </a:xfrm>
        </p:spPr>
        <p:txBody>
          <a:bodyPr/>
          <a:lstStyle>
            <a:lvl1pPr marL="0" indent="0" algn="ctr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093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2166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087350" y="547772"/>
            <a:ext cx="3943350" cy="871910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547772"/>
            <a:ext cx="11601450" cy="871910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8015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5505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7775" y="2565004"/>
            <a:ext cx="15773400" cy="4279766"/>
          </a:xfrm>
        </p:spPr>
        <p:txBody>
          <a:bodyPr anchor="b"/>
          <a:lstStyle>
            <a:lvl1pPr>
              <a:defRPr sz="9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7775" y="6885258"/>
            <a:ext cx="15773400" cy="2250628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68580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172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738860"/>
            <a:ext cx="7772400" cy="652801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258300" y="2738860"/>
            <a:ext cx="7772400" cy="652801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924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2" y="547773"/>
            <a:ext cx="15773400" cy="198865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9683" y="2522134"/>
            <a:ext cx="7736681" cy="1236059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9683" y="3758193"/>
            <a:ext cx="7736681" cy="552773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258300" y="2522134"/>
            <a:ext cx="7774782" cy="1236059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258300" y="3758193"/>
            <a:ext cx="7774782" cy="552773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9556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6619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9181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685906"/>
            <a:ext cx="5898356" cy="2400671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74782" y="1481367"/>
            <a:ext cx="9258300" cy="7311566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3086576"/>
            <a:ext cx="5898356" cy="5718265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5993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685906"/>
            <a:ext cx="5898356" cy="2400671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774782" y="1481367"/>
            <a:ext cx="9258300" cy="7311566"/>
          </a:xfrm>
        </p:spPr>
        <p:txBody>
          <a:bodyPr anchor="t"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3086576"/>
            <a:ext cx="5898356" cy="5718265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4510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7300" y="547773"/>
            <a:ext cx="15773400" cy="19886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7300" y="2738860"/>
            <a:ext cx="15773400" cy="65280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7300" y="9535998"/>
            <a:ext cx="41148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57900" y="9535998"/>
            <a:ext cx="61722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915900" y="9535998"/>
            <a:ext cx="41148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6816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notesSlide" Target="../notesSlides/notesSlide1.xml"/><Relationship Id="rId7" Type="http://schemas.openxmlformats.org/officeDocument/2006/relationships/package" Target="../embeddings/Documento_do_Microsoft_Word1.docx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package" Target="../embeddings/Documento_do_Microsoft_Word.docx"/><Relationship Id="rId10" Type="http://schemas.openxmlformats.org/officeDocument/2006/relationships/image" Target="../media/image3.emf"/><Relationship Id="rId4" Type="http://schemas.openxmlformats.org/officeDocument/2006/relationships/image" Target="../media/image4.png"/><Relationship Id="rId9" Type="http://schemas.openxmlformats.org/officeDocument/2006/relationships/package" Target="../embeddings/Documento_do_Microsoft_Word2.doc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ounded Rectangle 27">
            <a:extLst>
              <a:ext uri="{FF2B5EF4-FFF2-40B4-BE49-F238E27FC236}">
                <a16:creationId xmlns:a16="http://schemas.microsoft.com/office/drawing/2014/main" id="{5F2BD0F1-005A-0044-A8AB-560F9375413B}"/>
              </a:ext>
            </a:extLst>
          </p:cNvPr>
          <p:cNvSpPr/>
          <p:nvPr/>
        </p:nvSpPr>
        <p:spPr>
          <a:xfrm>
            <a:off x="6386463" y="2054921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4" name="Rounded Rectangle 33">
            <a:extLst>
              <a:ext uri="{FF2B5EF4-FFF2-40B4-BE49-F238E27FC236}">
                <a16:creationId xmlns:a16="http://schemas.microsoft.com/office/drawing/2014/main" id="{A5E64E54-F3DF-614D-AB54-FE5A3AEF7AA0}"/>
              </a:ext>
            </a:extLst>
          </p:cNvPr>
          <p:cNvSpPr/>
          <p:nvPr/>
        </p:nvSpPr>
        <p:spPr>
          <a:xfrm>
            <a:off x="6343221" y="4204500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A4D1C169-D6E1-FD4B-A45E-96E67FB1FAC8}"/>
              </a:ext>
            </a:extLst>
          </p:cNvPr>
          <p:cNvSpPr/>
          <p:nvPr/>
        </p:nvSpPr>
        <p:spPr>
          <a:xfrm>
            <a:off x="689499" y="7120551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id="{001D1AA0-407E-424D-91CD-EDDDAC304852}"/>
              </a:ext>
            </a:extLst>
          </p:cNvPr>
          <p:cNvSpPr/>
          <p:nvPr/>
        </p:nvSpPr>
        <p:spPr>
          <a:xfrm>
            <a:off x="689500" y="2056265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C7E963C-F39C-9142-BF7D-B9F3E604B6E7}"/>
              </a:ext>
            </a:extLst>
          </p:cNvPr>
          <p:cNvSpPr/>
          <p:nvPr/>
        </p:nvSpPr>
        <p:spPr>
          <a:xfrm>
            <a:off x="0" y="800991"/>
            <a:ext cx="18288000" cy="100494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6FBF4F5-4DA9-A54C-8992-944303BBFA52}"/>
              </a:ext>
            </a:extLst>
          </p:cNvPr>
          <p:cNvSpPr txBox="1"/>
          <p:nvPr/>
        </p:nvSpPr>
        <p:spPr>
          <a:xfrm>
            <a:off x="2254680" y="936475"/>
            <a:ext cx="1367239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</a:rPr>
              <a:t>MONITORANDO RESULTADOS DO BI-RADS® PARA EXAMES DE IMAGEM DAS MAMAS: AUDITORIA INTERNA EM UM CANCER CENTER</a:t>
            </a:r>
            <a:endParaRPr lang="pt-BR" sz="2000" b="1" dirty="0">
              <a:solidFill>
                <a:schemeClr val="bg1"/>
              </a:solidFill>
              <a:effectLst/>
              <a:latin typeface="+mj-lt"/>
              <a:ea typeface="Times New Roman" panose="02020603050405020304" pitchFamily="18" charset="0"/>
            </a:endParaRPr>
          </a:p>
          <a:p>
            <a:endParaRPr lang="pt-BR" sz="2800" b="1" dirty="0">
              <a:solidFill>
                <a:schemeClr val="bg1"/>
              </a:solidFill>
              <a:latin typeface="+mj-lt"/>
              <a:ea typeface="Calibri" charset="0"/>
              <a:cs typeface="Calibri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A1A24BD-BD89-144A-A301-A8058FB68A3A}"/>
              </a:ext>
            </a:extLst>
          </p:cNvPr>
          <p:cNvSpPr txBox="1"/>
          <p:nvPr/>
        </p:nvSpPr>
        <p:spPr>
          <a:xfrm>
            <a:off x="7107875" y="1294125"/>
            <a:ext cx="41142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800" dirty="0">
                <a:effectLst/>
                <a:latin typeface="+mj-lt"/>
                <a:ea typeface="Times New Roman" panose="02020603050405020304" pitchFamily="18" charset="0"/>
              </a:rPr>
              <a:t>Teruya AKW, </a:t>
            </a:r>
            <a:r>
              <a:rPr lang="pt-BR" sz="1800" dirty="0" err="1">
                <a:effectLst/>
                <a:latin typeface="+mj-lt"/>
                <a:ea typeface="Times New Roman" panose="02020603050405020304" pitchFamily="18" charset="0"/>
              </a:rPr>
              <a:t>Araujo</a:t>
            </a:r>
            <a:r>
              <a:rPr lang="pt-BR" sz="1800" dirty="0">
                <a:effectLst/>
                <a:latin typeface="+mj-lt"/>
                <a:ea typeface="Times New Roman" panose="02020603050405020304" pitchFamily="18" charset="0"/>
              </a:rPr>
              <a:t> LRR, Bitencourt, AGV. </a:t>
            </a:r>
            <a:endParaRPr lang="pt-BR" sz="2400" dirty="0">
              <a:latin typeface="+mj-lt"/>
              <a:ea typeface="Calibri" charset="0"/>
              <a:cs typeface="Calibri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110A48B5-F328-D645-96C3-2D4ECF5001AD}"/>
              </a:ext>
            </a:extLst>
          </p:cNvPr>
          <p:cNvSpPr/>
          <p:nvPr/>
        </p:nvSpPr>
        <p:spPr>
          <a:xfrm>
            <a:off x="16962120" y="800991"/>
            <a:ext cx="1325880" cy="1004949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A9E31E6-DEFD-F244-8DCD-75F5CF51EA30}"/>
              </a:ext>
            </a:extLst>
          </p:cNvPr>
          <p:cNvSpPr/>
          <p:nvPr/>
        </p:nvSpPr>
        <p:spPr>
          <a:xfrm>
            <a:off x="16497300" y="800991"/>
            <a:ext cx="464820" cy="1004949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0499DB6-57F6-FA4E-AD8C-82777B9EFB6F}"/>
              </a:ext>
            </a:extLst>
          </p:cNvPr>
          <p:cNvSpPr txBox="1"/>
          <p:nvPr/>
        </p:nvSpPr>
        <p:spPr>
          <a:xfrm>
            <a:off x="640080" y="2078469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INTRODUÇ</a:t>
            </a:r>
            <a:r>
              <a:rPr lang="es-ES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ÃO</a:t>
            </a:r>
            <a:endParaRPr lang="pt-BR" sz="2400" b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47B7308-5D9B-974F-AB82-CF827144DE32}"/>
              </a:ext>
            </a:extLst>
          </p:cNvPr>
          <p:cNvSpPr txBox="1"/>
          <p:nvPr/>
        </p:nvSpPr>
        <p:spPr>
          <a:xfrm>
            <a:off x="689500" y="2577241"/>
            <a:ext cx="5436187" cy="4486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600" dirty="0">
                <a:effectLst/>
                <a:ea typeface="Times New Roman" panose="02020603050405020304" pitchFamily="18" charset="0"/>
              </a:rPr>
              <a:t>A mamografia é o padrão ouro para o rastreamento de câncer de mama, sendo comprovada a sua redução na taxa de mortalidade, no entanto, existe variabilidade no desempenho da mamografia entre os diferentes serviços e radiologistas (1). </a:t>
            </a:r>
          </a:p>
          <a:p>
            <a:pPr algn="just">
              <a:lnSpc>
                <a:spcPct val="150000"/>
              </a:lnSpc>
            </a:pPr>
            <a:r>
              <a:rPr lang="pt-BR" sz="1600" dirty="0">
                <a:effectLst/>
                <a:ea typeface="Times New Roman" panose="02020603050405020304" pitchFamily="18" charset="0"/>
              </a:rPr>
              <a:t>A auditoria interna permite que os profissionais e os serviços de saúde consigam analisar se estão atingindo os objetivos determinados para exames de rastreamento e diagnóstico, incluindo o número de neoplasias malignas identificadas para cada categoria, percentual de diagnóstico de câncer em estágios iniciais, sem acometimento </a:t>
            </a:r>
            <a:r>
              <a:rPr lang="pt-BR" sz="1600" dirty="0" err="1">
                <a:effectLst/>
                <a:ea typeface="Times New Roman" panose="02020603050405020304" pitchFamily="18" charset="0"/>
              </a:rPr>
              <a:t>linfonodal</a:t>
            </a:r>
            <a:r>
              <a:rPr lang="pt-BR" sz="1600" dirty="0">
                <a:effectLst/>
                <a:ea typeface="Times New Roman" panose="02020603050405020304" pitchFamily="18" charset="0"/>
              </a:rPr>
              <a:t> e grande chance de cura, além da avaliação do uso adequado de exames complementares e estudos histológicos (2).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6CA608A-2DC5-9041-9E97-EBBF8BECB85E}"/>
              </a:ext>
            </a:extLst>
          </p:cNvPr>
          <p:cNvSpPr txBox="1"/>
          <p:nvPr/>
        </p:nvSpPr>
        <p:spPr>
          <a:xfrm>
            <a:off x="519175" y="7165042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OBJETIVO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14ECDDF-475F-AA4A-87B3-CF665B158A65}"/>
              </a:ext>
            </a:extLst>
          </p:cNvPr>
          <p:cNvSpPr txBox="1"/>
          <p:nvPr/>
        </p:nvSpPr>
        <p:spPr>
          <a:xfrm>
            <a:off x="604336" y="7710821"/>
            <a:ext cx="5436187" cy="15315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600" dirty="0">
                <a:ea typeface="Times New Roman" panose="02020603050405020304" pitchFamily="18" charset="0"/>
              </a:rPr>
              <a:t>R</a:t>
            </a:r>
            <a:r>
              <a:rPr lang="pt-BR" sz="1600" dirty="0">
                <a:effectLst/>
                <a:ea typeface="Times New Roman" panose="02020603050405020304" pitchFamily="18" charset="0"/>
              </a:rPr>
              <a:t>ealizar uma auditoria interna dos resultados dos exames de imagem da mama (mamografia, ultrassonografia e ressonância magnética) em um centro oncológico, seguindo as recomendações do BI-RADS®.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89EB4AE-6623-BC4D-8A59-FAB159F3CD26}"/>
              </a:ext>
            </a:extLst>
          </p:cNvPr>
          <p:cNvSpPr txBox="1"/>
          <p:nvPr/>
        </p:nvSpPr>
        <p:spPr>
          <a:xfrm>
            <a:off x="6216138" y="2094098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MÉTODOS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D535ABC-B6F0-914E-A2CD-EEC99805C25A}"/>
              </a:ext>
            </a:extLst>
          </p:cNvPr>
          <p:cNvSpPr txBox="1"/>
          <p:nvPr/>
        </p:nvSpPr>
        <p:spPr>
          <a:xfrm>
            <a:off x="6348552" y="2594940"/>
            <a:ext cx="5436187" cy="15315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6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Trata-se de um estudo de corte transversal, com coleta retrospectiva, de dados obtidos a partir do sistema de laudos (</a:t>
            </a:r>
            <a:r>
              <a:rPr lang="pt-BR" sz="1600" dirty="0" err="1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Carestream</a:t>
            </a:r>
            <a:r>
              <a:rPr lang="pt-BR" sz="16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) no Departamento de Imagem do A.C. Camargo </a:t>
            </a:r>
            <a:r>
              <a:rPr lang="pt-BR" sz="1600" dirty="0" err="1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Cancer</a:t>
            </a:r>
            <a:r>
              <a:rPr lang="pt-BR" sz="16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 Center, no período de fevereiro a março de 2021.</a:t>
            </a:r>
            <a:r>
              <a:rPr lang="pt-BR" sz="1600" b="1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 </a:t>
            </a:r>
            <a:endParaRPr lang="pt-BR" sz="1600" dirty="0">
              <a:ea typeface="Calibri" charset="0"/>
              <a:cs typeface="Calibri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0911BC6-C929-C743-8A55-B63E6304E3CF}"/>
              </a:ext>
            </a:extLst>
          </p:cNvPr>
          <p:cNvSpPr txBox="1"/>
          <p:nvPr/>
        </p:nvSpPr>
        <p:spPr>
          <a:xfrm>
            <a:off x="6125687" y="4224966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RESULTADOS E CONCLUS</a:t>
            </a:r>
            <a:r>
              <a:rPr lang="es-ES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ÃO</a:t>
            </a:r>
            <a:endParaRPr lang="pt-BR" sz="2400" b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BC0A4DD6-528F-2440-AA57-6D51861C0F9D}"/>
              </a:ext>
            </a:extLst>
          </p:cNvPr>
          <p:cNvSpPr txBox="1"/>
          <p:nvPr/>
        </p:nvSpPr>
        <p:spPr>
          <a:xfrm>
            <a:off x="12489624" y="7003471"/>
            <a:ext cx="5436187" cy="15315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6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 auditoria interna é essencial para avaliação da qualidade do serviço e para os profissionais da área, conseguindo refletir seus pontos fortes e deficiências, além de </a:t>
            </a:r>
            <a:r>
              <a:rPr lang="pt-BR" sz="1600" dirty="0">
                <a:solidFill>
                  <a:srgbClr val="000000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  <a:cs typeface="Times New Roman" panose="02020603050405020304" pitchFamily="18" charset="0"/>
              </a:rPr>
              <a:t>determinar o quão bem sua própria prática traz benefícios aos seus pacientes.</a:t>
            </a:r>
            <a:r>
              <a:rPr lang="pt-BR" sz="1600" dirty="0">
                <a:effectLst/>
                <a:cs typeface="Times New Roman" panose="02020603050405020304" pitchFamily="18" charset="0"/>
              </a:rPr>
              <a:t> </a:t>
            </a:r>
            <a:endParaRPr lang="pt-BR" sz="1600" dirty="0">
              <a:ea typeface="Calibri" charset="0"/>
              <a:cs typeface="Times New Roman" panose="02020603050405020304" pitchFamily="18" charset="0"/>
            </a:endParaRPr>
          </a:p>
        </p:txBody>
      </p:sp>
      <p:sp>
        <p:nvSpPr>
          <p:cNvPr id="44" name="Rounded Rectangle 43">
            <a:extLst>
              <a:ext uri="{FF2B5EF4-FFF2-40B4-BE49-F238E27FC236}">
                <a16:creationId xmlns:a16="http://schemas.microsoft.com/office/drawing/2014/main" id="{811B4335-7FB6-0649-84FD-BD02F8A00755}"/>
              </a:ext>
            </a:extLst>
          </p:cNvPr>
          <p:cNvSpPr/>
          <p:nvPr/>
        </p:nvSpPr>
        <p:spPr>
          <a:xfrm>
            <a:off x="12515460" y="8644948"/>
            <a:ext cx="5410351" cy="1531375"/>
          </a:xfrm>
          <a:prstGeom prst="roundRect">
            <a:avLst/>
          </a:prstGeom>
          <a:noFill/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D6EBE1A-8008-FA46-896B-260C146290A8}"/>
              </a:ext>
            </a:extLst>
          </p:cNvPr>
          <p:cNvSpPr txBox="1"/>
          <p:nvPr/>
        </p:nvSpPr>
        <p:spPr>
          <a:xfrm>
            <a:off x="12529066" y="8702749"/>
            <a:ext cx="5396745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>
                <a:ea typeface="Calibri" charset="0"/>
                <a:cs typeface="Calibri" charset="0"/>
              </a:rPr>
              <a:t>Referências</a:t>
            </a:r>
            <a:r>
              <a:rPr lang="en-US" sz="1400" b="1" dirty="0">
                <a:ea typeface="Calibri" charset="0"/>
                <a:cs typeface="Calibri" charset="0"/>
              </a:rPr>
              <a:t>:</a:t>
            </a:r>
          </a:p>
          <a:p>
            <a:pPr marL="228600" indent="-228600" algn="just">
              <a:buAutoNum type="arabicPeriod"/>
            </a:pPr>
            <a:r>
              <a:rPr lang="en-US" sz="1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Elmore JG, Jackson SL, Abraham L, et al. Variability in interpretive performance at screening mammography and radiologists’ characteristics associated with accuracy. Radiology 2009;253(3):641–51.</a:t>
            </a:r>
          </a:p>
          <a:p>
            <a:pPr marL="228600" indent="-228600" algn="just">
              <a:buAutoNum type="arabicPeriod"/>
            </a:pPr>
            <a:r>
              <a:rPr lang="en-US" sz="1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Sickles E, </a:t>
            </a:r>
            <a:r>
              <a:rPr lang="en-US" sz="12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D’Orsi</a:t>
            </a:r>
            <a:r>
              <a:rPr lang="en-US" sz="1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CJ. ACR BI-RADS follow-up and outcome monitoring. In: </a:t>
            </a:r>
            <a:r>
              <a:rPr lang="en-US" sz="12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D’Orsi</a:t>
            </a:r>
            <a:r>
              <a:rPr lang="en-US" sz="1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CJ, editor. ACR BIRADS atlas, breast imaging reporting and data system. Reston (VA): American College of Radiology; 2013. p. 5-67.</a:t>
            </a:r>
            <a:endParaRPr lang="pt-BR" sz="1200" dirty="0">
              <a:ea typeface="Calibri" charset="0"/>
              <a:cs typeface="Calibri" charset="0"/>
            </a:endParaRPr>
          </a:p>
        </p:txBody>
      </p:sp>
      <p:sp>
        <p:nvSpPr>
          <p:cNvPr id="49" name="Retângulo 48"/>
          <p:cNvSpPr/>
          <p:nvPr/>
        </p:nvSpPr>
        <p:spPr>
          <a:xfrm>
            <a:off x="15227439" y="112498"/>
            <a:ext cx="3004541" cy="615553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pPr algn="ctr"/>
            <a:r>
              <a:rPr lang="pt-BR" sz="17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Encontro de Ciência e Inovação 2023</a:t>
            </a:r>
          </a:p>
        </p:txBody>
      </p:sp>
      <p:pic>
        <p:nvPicPr>
          <p:cNvPr id="37" name="Imagem 36" descr="C:\Users\25496\Downloads\ACC - Assinaturas versão horizontal_RGB (2)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2311"/>
            <a:ext cx="5416062" cy="641567"/>
          </a:xfrm>
          <a:prstGeom prst="rect">
            <a:avLst/>
          </a:prstGeom>
          <a:noFill/>
          <a:ln>
            <a:noFill/>
          </a:ln>
        </p:spPr>
      </p:pic>
      <p:sp>
        <p:nvSpPr>
          <p:cNvPr id="38" name="TextBox 20">
            <a:extLst>
              <a:ext uri="{FF2B5EF4-FFF2-40B4-BE49-F238E27FC236}">
                <a16:creationId xmlns:a16="http://schemas.microsoft.com/office/drawing/2014/main" id="{D685752E-5B44-D54F-A299-2F83AC39C861}"/>
              </a:ext>
            </a:extLst>
          </p:cNvPr>
          <p:cNvSpPr txBox="1"/>
          <p:nvPr/>
        </p:nvSpPr>
        <p:spPr>
          <a:xfrm>
            <a:off x="6324244" y="4720128"/>
            <a:ext cx="5303815" cy="33781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6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Foram analisados 5.069 exames de imagem da mama, dispostos nas modalidades de mamografia (42,2%), ultrassonografia (50,4%) e ressonância magnética (7,4%).</a:t>
            </a:r>
          </a:p>
          <a:p>
            <a:pPr algn="just">
              <a:lnSpc>
                <a:spcPct val="150000"/>
              </a:lnSpc>
            </a:pPr>
            <a:r>
              <a:rPr lang="pt-BR" sz="16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De acordo com a categoria BI-RADS, houve 3.951 casos de BI-RADS 1 e 2 (78%), 888 de BI-RADS 3 (17,5%), 155 de BI-RADS 4 (3,1%), 30 de BI-RADS 5 (0,6%) e 45 de BI-RADS 0 (0,9%). Foram realizadas 152 biópsias (82,1%), apresentando 62 casos (40,7%) resultado positivo para malignidade. </a:t>
            </a:r>
            <a:endParaRPr lang="pt-BR" sz="1600" dirty="0">
              <a:ea typeface="Calibri" charset="0"/>
              <a:cs typeface="Calibri" charset="0"/>
            </a:endParaRPr>
          </a:p>
          <a:p>
            <a:pPr algn="just">
              <a:lnSpc>
                <a:spcPct val="150000"/>
              </a:lnSpc>
            </a:pPr>
            <a:endParaRPr lang="pt-BR" sz="1600" dirty="0">
              <a:ea typeface="Calibri" charset="0"/>
              <a:cs typeface="Calibri" charset="0"/>
            </a:endParaRPr>
          </a:p>
        </p:txBody>
      </p:sp>
      <p:sp>
        <p:nvSpPr>
          <p:cNvPr id="35" name="TextBox 40">
            <a:extLst>
              <a:ext uri="{FF2B5EF4-FFF2-40B4-BE49-F238E27FC236}">
                <a16:creationId xmlns:a16="http://schemas.microsoft.com/office/drawing/2014/main" id="{98B70CD7-47F5-7541-9008-E93A9AF70A31}"/>
              </a:ext>
            </a:extLst>
          </p:cNvPr>
          <p:cNvSpPr txBox="1"/>
          <p:nvPr/>
        </p:nvSpPr>
        <p:spPr>
          <a:xfrm>
            <a:off x="6581243" y="7677324"/>
            <a:ext cx="5436187" cy="3407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2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Tabela 1 </a:t>
            </a:r>
            <a:r>
              <a:rPr lang="pt-BR" sz="1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– Resultados da auditoria de exames de mamografia (MMG). </a:t>
            </a:r>
            <a:endParaRPr lang="pt-BR" sz="1200" dirty="0">
              <a:effectLst/>
              <a:ea typeface="Times New Roman" panose="02020603050405020304" pitchFamily="18" charset="0"/>
            </a:endParaRPr>
          </a:p>
        </p:txBody>
      </p:sp>
      <p:graphicFrame>
        <p:nvGraphicFramePr>
          <p:cNvPr id="6" name="Objeto 5">
            <a:extLst>
              <a:ext uri="{FF2B5EF4-FFF2-40B4-BE49-F238E27FC236}">
                <a16:creationId xmlns:a16="http://schemas.microsoft.com/office/drawing/2014/main" id="{FBAD604A-A9AE-294F-BBC6-6BA3BCCC5B2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0651775"/>
              </p:ext>
            </p:extLst>
          </p:nvPr>
        </p:nvGraphicFramePr>
        <p:xfrm>
          <a:off x="6581243" y="8011221"/>
          <a:ext cx="4640900" cy="2156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Documento" r:id="rId5" imgW="5613400" imgH="2679700" progId="Word.Document.12">
                  <p:embed/>
                </p:oleObj>
              </mc:Choice>
              <mc:Fallback>
                <p:oleObj name="Documento" r:id="rId5" imgW="5613400" imgH="26797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581243" y="8011221"/>
                        <a:ext cx="4640900" cy="21560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" name="TextBox 40">
            <a:extLst>
              <a:ext uri="{FF2B5EF4-FFF2-40B4-BE49-F238E27FC236}">
                <a16:creationId xmlns:a16="http://schemas.microsoft.com/office/drawing/2014/main" id="{A734FDCB-E775-EB41-AE9C-E67234BDF247}"/>
              </a:ext>
            </a:extLst>
          </p:cNvPr>
          <p:cNvSpPr txBox="1"/>
          <p:nvPr/>
        </p:nvSpPr>
        <p:spPr>
          <a:xfrm>
            <a:off x="12406800" y="2093251"/>
            <a:ext cx="5436187" cy="3407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2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Tabela 2 - </a:t>
            </a:r>
            <a:r>
              <a:rPr lang="pt-BR" sz="1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Resultados da auditoria de exames de </a:t>
            </a:r>
            <a:r>
              <a:rPr lang="pt-BR" sz="1200" dirty="0">
                <a:solidFill>
                  <a:srgbClr val="000000"/>
                </a:solidFill>
                <a:ea typeface="Times New Roman" panose="02020603050405020304" pitchFamily="18" charset="0"/>
              </a:rPr>
              <a:t>ultrassonografia </a:t>
            </a:r>
            <a:r>
              <a:rPr lang="pt-BR" sz="1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(USG). </a:t>
            </a:r>
            <a:endParaRPr lang="pt-BR" sz="1200" dirty="0">
              <a:effectLst/>
              <a:ea typeface="Times New Roman" panose="02020603050405020304" pitchFamily="18" charset="0"/>
            </a:endParaRPr>
          </a:p>
        </p:txBody>
      </p:sp>
      <p:graphicFrame>
        <p:nvGraphicFramePr>
          <p:cNvPr id="7" name="Objeto 6">
            <a:extLst>
              <a:ext uri="{FF2B5EF4-FFF2-40B4-BE49-F238E27FC236}">
                <a16:creationId xmlns:a16="http://schemas.microsoft.com/office/drawing/2014/main" id="{BA874994-80C7-4143-8B95-94BED4A7D74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7093300"/>
              </p:ext>
            </p:extLst>
          </p:nvPr>
        </p:nvGraphicFramePr>
        <p:xfrm>
          <a:off x="12489623" y="2473407"/>
          <a:ext cx="4822507" cy="215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Documento" r:id="rId7" imgW="5613400" imgH="2628900" progId="Word.Document.12">
                  <p:embed/>
                </p:oleObj>
              </mc:Choice>
              <mc:Fallback>
                <p:oleObj name="Documento" r:id="rId7" imgW="5613400" imgH="26289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2489623" y="2473407"/>
                        <a:ext cx="4822507" cy="2156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" name="TextBox 40">
            <a:extLst>
              <a:ext uri="{FF2B5EF4-FFF2-40B4-BE49-F238E27FC236}">
                <a16:creationId xmlns:a16="http://schemas.microsoft.com/office/drawing/2014/main" id="{F183D9BD-ACB4-FC4E-9120-A2C4826BAD90}"/>
              </a:ext>
            </a:extLst>
          </p:cNvPr>
          <p:cNvSpPr txBox="1"/>
          <p:nvPr/>
        </p:nvSpPr>
        <p:spPr>
          <a:xfrm>
            <a:off x="12406846" y="4549761"/>
            <a:ext cx="5436187" cy="3407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2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Tabela 3- </a:t>
            </a:r>
            <a:r>
              <a:rPr lang="pt-BR" sz="1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Resultados da auditoria de exames de ressonância magnética (RM). </a:t>
            </a:r>
            <a:endParaRPr lang="pt-BR" sz="1200" dirty="0">
              <a:effectLst/>
              <a:ea typeface="Times New Roman" panose="02020603050405020304" pitchFamily="18" charset="0"/>
            </a:endParaRPr>
          </a:p>
        </p:txBody>
      </p:sp>
      <p:graphicFrame>
        <p:nvGraphicFramePr>
          <p:cNvPr id="9" name="Objeto 8">
            <a:extLst>
              <a:ext uri="{FF2B5EF4-FFF2-40B4-BE49-F238E27FC236}">
                <a16:creationId xmlns:a16="http://schemas.microsoft.com/office/drawing/2014/main" id="{B6354E04-E433-4C42-91A4-CCF26930DF6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9956059"/>
              </p:ext>
            </p:extLst>
          </p:nvPr>
        </p:nvGraphicFramePr>
        <p:xfrm>
          <a:off x="12489624" y="4900070"/>
          <a:ext cx="4754081" cy="215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Documento" r:id="rId9" imgW="5613400" imgH="2628900" progId="Word.Document.12">
                  <p:embed/>
                </p:oleObj>
              </mc:Choice>
              <mc:Fallback>
                <p:oleObj name="Documento" r:id="rId9" imgW="5613400" imgH="26289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2489624" y="4900070"/>
                        <a:ext cx="4754081" cy="2156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22007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1959</TotalTime>
  <Words>485</Words>
  <Application>Microsoft Macintosh PowerPoint</Application>
  <PresentationFormat>Personalizar</PresentationFormat>
  <Paragraphs>21</Paragraphs>
  <Slides>1</Slides>
  <Notes>1</Notes>
  <HiddenSlides>0</HiddenSlides>
  <MMClips>0</MMClips>
  <ScaleCrop>false</ScaleCrop>
  <HeadingPairs>
    <vt:vector size="8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Documento do Microsoft Word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amanda neves Neves Campos</dc:creator>
  <cp:lastModifiedBy>Luciana Rolim</cp:lastModifiedBy>
  <cp:revision>61</cp:revision>
  <dcterms:created xsi:type="dcterms:W3CDTF">2018-02-05T15:36:18Z</dcterms:created>
  <dcterms:modified xsi:type="dcterms:W3CDTF">2023-01-19T00:03:38Z</dcterms:modified>
</cp:coreProperties>
</file>