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74"/>
    <p:restoredTop sz="95802"/>
  </p:normalViewPr>
  <p:slideViewPr>
    <p:cSldViewPr snapToGrid="0" snapToObjects="1">
      <p:cViewPr>
        <p:scale>
          <a:sx n="88" d="100"/>
          <a:sy n="88" d="100"/>
        </p:scale>
        <p:origin x="216" y="-792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E48F4-E1E8-954C-8115-293E3835CBD1}" type="datetimeFigureOut">
              <a:rPr lang="pt-BR" smtClean="0"/>
              <a:t>18/01/2023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32466-5644-0948-AA60-69A92D6B0BC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660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932466-5644-0948-AA60-69A92D6B0BCE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888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Documento_do_Microsoft_Word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Documento_do_Microsoft_Word.docx"/><Relationship Id="rId10" Type="http://schemas.openxmlformats.org/officeDocument/2006/relationships/image" Target="../media/image3.emf"/><Relationship Id="rId4" Type="http://schemas.openxmlformats.org/officeDocument/2006/relationships/image" Target="../media/image4.png"/><Relationship Id="rId9" Type="http://schemas.openxmlformats.org/officeDocument/2006/relationships/package" Target="../embeddings/Documento_do_Microsoft_Word2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386463" y="2054921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6343221" y="4204500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89499" y="7120551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2254680" y="936475"/>
            <a:ext cx="136723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</a:rPr>
              <a:t>MONITORANDO RESULTADOS DO BI-RADS® PARA EXAMES DE IMAGEM DAS MAMAS: AUDITORIA INTERNA EM UM CANCER CENTER</a:t>
            </a:r>
            <a:endParaRPr lang="pt-BR" sz="2000" b="1" dirty="0">
              <a:solidFill>
                <a:schemeClr val="bg1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endParaRPr lang="pt-BR" sz="2800" b="1" dirty="0">
              <a:solidFill>
                <a:schemeClr val="bg1"/>
              </a:solidFill>
              <a:latin typeface="+mj-lt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7107875" y="1294125"/>
            <a:ext cx="4114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effectLst/>
                <a:latin typeface="+mj-lt"/>
                <a:ea typeface="Times New Roman" panose="02020603050405020304" pitchFamily="18" charset="0"/>
              </a:rPr>
              <a:t>Teruya AKW, </a:t>
            </a:r>
            <a:r>
              <a:rPr lang="pt-BR" sz="1800" dirty="0" err="1">
                <a:effectLst/>
                <a:latin typeface="+mj-lt"/>
                <a:ea typeface="Times New Roman" panose="02020603050405020304" pitchFamily="18" charset="0"/>
              </a:rPr>
              <a:t>Araujo</a:t>
            </a:r>
            <a:r>
              <a:rPr lang="pt-BR" sz="1800" dirty="0">
                <a:effectLst/>
                <a:latin typeface="+mj-lt"/>
                <a:ea typeface="Times New Roman" panose="02020603050405020304" pitchFamily="18" charset="0"/>
              </a:rPr>
              <a:t> LRR, Bitencourt, AGV. </a:t>
            </a:r>
            <a:endParaRPr lang="pt-BR" sz="2400" dirty="0">
              <a:latin typeface="+mj-lt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89500" y="2577241"/>
            <a:ext cx="5436187" cy="4486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dirty="0">
                <a:effectLst/>
                <a:ea typeface="Times New Roman" panose="02020603050405020304" pitchFamily="18" charset="0"/>
              </a:rPr>
              <a:t>A mamografia é o padrão ouro para o rastreamento de câncer de mama, sendo comprovada a sua redução na taxa de mortalidade, no entanto, existe variabilidade no desempenho da mamografia entre os diferentes serviços e radiologistas (1). </a:t>
            </a:r>
          </a:p>
          <a:p>
            <a:pPr algn="just">
              <a:lnSpc>
                <a:spcPct val="150000"/>
              </a:lnSpc>
            </a:pPr>
            <a:r>
              <a:rPr lang="pt-BR" sz="1600" dirty="0">
                <a:effectLst/>
                <a:ea typeface="Times New Roman" panose="02020603050405020304" pitchFamily="18" charset="0"/>
              </a:rPr>
              <a:t>A auditoria interna permite que os profissionais e os serviços de saúde consigam analisar se estão atingindo os objetivos determinados para exames de rastreamento e diagnóstico, incluindo o número de neoplasias malignas identificadas para cada categoria, percentual de diagnóstico de câncer em estágios iniciais, sem acometimento </a:t>
            </a:r>
            <a:r>
              <a:rPr lang="pt-BR" sz="1600" dirty="0" err="1">
                <a:effectLst/>
                <a:ea typeface="Times New Roman" panose="02020603050405020304" pitchFamily="18" charset="0"/>
              </a:rPr>
              <a:t>linfonodal</a:t>
            </a:r>
            <a:r>
              <a:rPr lang="pt-BR" sz="1600" dirty="0">
                <a:effectLst/>
                <a:ea typeface="Times New Roman" panose="02020603050405020304" pitchFamily="18" charset="0"/>
              </a:rPr>
              <a:t> e grande chance de cura, além da avaliação do uso adequado de exames complementares e estudos histológicos (2).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519175" y="7165042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04336" y="7710821"/>
            <a:ext cx="5436187" cy="1531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dirty="0">
                <a:ea typeface="Times New Roman" panose="02020603050405020304" pitchFamily="18" charset="0"/>
              </a:rPr>
              <a:t>R</a:t>
            </a:r>
            <a:r>
              <a:rPr lang="pt-BR" sz="1600" dirty="0">
                <a:effectLst/>
                <a:ea typeface="Times New Roman" panose="02020603050405020304" pitchFamily="18" charset="0"/>
              </a:rPr>
              <a:t>ealizar uma auditoria interna dos resultados dos exames de imagem da mama (mamografia, ultrassonografia e ressonância magnética) em um centro oncológico, seguindo as recomendações do BI-RADS®.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216138" y="2094098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348552" y="2594940"/>
            <a:ext cx="5436187" cy="1531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Trata-se de um estudo de corte transversal, com coleta retrospectiva, de dados obtidos a partir do sistema de laudos (</a:t>
            </a:r>
            <a:r>
              <a:rPr lang="pt-BR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Carestream</a:t>
            </a:r>
            <a:r>
              <a:rPr lang="pt-BR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) no Departamento de Imagem do A.C. Camargo </a:t>
            </a:r>
            <a:r>
              <a:rPr lang="pt-BR" sz="16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Cancer</a:t>
            </a:r>
            <a:r>
              <a:rPr lang="pt-BR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Center, no período de fevereiro a março de 2021.</a:t>
            </a:r>
            <a:r>
              <a:rPr lang="pt-BR" sz="16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endParaRPr lang="pt-BR" sz="1600" dirty="0">
              <a:ea typeface="Calibri" charset="0"/>
              <a:cs typeface="Calibri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6125687" y="4224966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C0A4DD6-528F-2440-AA57-6D51861C0F9D}"/>
              </a:ext>
            </a:extLst>
          </p:cNvPr>
          <p:cNvSpPr txBox="1"/>
          <p:nvPr/>
        </p:nvSpPr>
        <p:spPr>
          <a:xfrm>
            <a:off x="12489624" y="7003471"/>
            <a:ext cx="5436187" cy="1531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auditoria interna é essencial para avaliação da qualidade do serviço e para os profissionais da área, conseguindo refletir seus pontos fortes e deficiências, além de </a:t>
            </a:r>
            <a:r>
              <a:rPr lang="pt-BR" sz="1600" dirty="0">
                <a:solidFill>
                  <a:srgbClr val="000000"/>
                </a:solidFill>
                <a:effectLst/>
                <a:highlight>
                  <a:srgbClr val="FFFF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determinar o quão bem sua própria prática traz benefícios aos seus pacientes.</a:t>
            </a:r>
            <a:r>
              <a:rPr lang="pt-BR" sz="1600" dirty="0">
                <a:effectLst/>
                <a:cs typeface="Times New Roman" panose="02020603050405020304" pitchFamily="18" charset="0"/>
              </a:rPr>
              <a:t> </a:t>
            </a:r>
            <a:endParaRPr lang="pt-BR" sz="1600" dirty="0">
              <a:ea typeface="Calibri" charset="0"/>
              <a:cs typeface="Times New Roman" panose="02020603050405020304" pitchFamily="18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515460" y="8644948"/>
            <a:ext cx="5410351" cy="1531375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529066" y="8702749"/>
            <a:ext cx="539674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ea typeface="Calibri" charset="0"/>
                <a:cs typeface="Calibri" charset="0"/>
              </a:rPr>
              <a:t>Referências</a:t>
            </a:r>
            <a:r>
              <a:rPr lang="en-US" sz="1400" b="1" dirty="0">
                <a:ea typeface="Calibri" charset="0"/>
                <a:cs typeface="Calibri" charset="0"/>
              </a:rPr>
              <a:t>:</a:t>
            </a:r>
          </a:p>
          <a:p>
            <a:pPr marL="228600" indent="-228600" algn="just">
              <a:buAutoNum type="arabicPeriod"/>
            </a:pPr>
            <a:r>
              <a:rPr lang="en-US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Elmore JG, Jackson SL, Abraham L, et al. Variability in interpretive performance at screening mammography and radiologists’ characteristics associated with accuracy. Radiology 2009;253(3):641–51.</a:t>
            </a:r>
          </a:p>
          <a:p>
            <a:pPr marL="228600" indent="-228600" algn="just">
              <a:buAutoNum type="arabicPeriod"/>
            </a:pPr>
            <a:r>
              <a:rPr lang="en-US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Sickles E, </a:t>
            </a:r>
            <a:r>
              <a:rPr lang="en-US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D’Orsi</a:t>
            </a:r>
            <a:r>
              <a:rPr lang="en-US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CJ. ACR BI-RADS follow-up and outcome monitoring. In: </a:t>
            </a:r>
            <a:r>
              <a:rPr lang="en-US" sz="12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D’Orsi</a:t>
            </a:r>
            <a:r>
              <a:rPr lang="en-US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CJ, editor. ACR BIRADS atlas, breast imaging reporting and data system. Reston (VA): American College of Radiology; 2013. p. 5-67.</a:t>
            </a:r>
            <a:endParaRPr lang="pt-BR" sz="1200" dirty="0"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Box 20">
            <a:extLst>
              <a:ext uri="{FF2B5EF4-FFF2-40B4-BE49-F238E27FC236}">
                <a16:creationId xmlns:a16="http://schemas.microsoft.com/office/drawing/2014/main" id="{D685752E-5B44-D54F-A299-2F83AC39C861}"/>
              </a:ext>
            </a:extLst>
          </p:cNvPr>
          <p:cNvSpPr txBox="1"/>
          <p:nvPr/>
        </p:nvSpPr>
        <p:spPr>
          <a:xfrm>
            <a:off x="6324244" y="4720128"/>
            <a:ext cx="5303815" cy="3378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Foram analisados 5.069 exames de imagem da mama, dispostos nas modalidades de mamografia (42,2%), ultrassonografia (50,4%) e ressonância magnética (7,4%).</a:t>
            </a:r>
          </a:p>
          <a:p>
            <a:pPr algn="just">
              <a:lnSpc>
                <a:spcPct val="150000"/>
              </a:lnSpc>
            </a:pPr>
            <a:r>
              <a:rPr lang="pt-BR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De acordo com a categoria BI-RADS, houve 3.951 casos de BI-RADS 1 e 2 (78%), 888 de BI-RADS 3 (17,5%), 155 de BI-RADS 4 (3,1%), 30 de BI-RADS 5 (0,6%) e 45 de BI-RADS 0 (0,9%). Foram realizadas 152 biópsias (82,1%), apresentando 62 casos (40,7%) resultado positivo para malignidade. </a:t>
            </a:r>
            <a:endParaRPr lang="pt-BR" sz="1600" dirty="0">
              <a:ea typeface="Calibri" charset="0"/>
              <a:cs typeface="Calibri" charset="0"/>
            </a:endParaRPr>
          </a:p>
          <a:p>
            <a:pPr algn="just">
              <a:lnSpc>
                <a:spcPct val="150000"/>
              </a:lnSpc>
            </a:pPr>
            <a:endParaRPr lang="pt-BR" sz="1600" dirty="0">
              <a:ea typeface="Calibri" charset="0"/>
              <a:cs typeface="Calibri" charset="0"/>
            </a:endParaRPr>
          </a:p>
        </p:txBody>
      </p:sp>
      <p:sp>
        <p:nvSpPr>
          <p:cNvPr id="35" name="TextBox 40">
            <a:extLst>
              <a:ext uri="{FF2B5EF4-FFF2-40B4-BE49-F238E27FC236}">
                <a16:creationId xmlns:a16="http://schemas.microsoft.com/office/drawing/2014/main" id="{98B70CD7-47F5-7541-9008-E93A9AF70A31}"/>
              </a:ext>
            </a:extLst>
          </p:cNvPr>
          <p:cNvSpPr txBox="1"/>
          <p:nvPr/>
        </p:nvSpPr>
        <p:spPr>
          <a:xfrm>
            <a:off x="6581243" y="7677324"/>
            <a:ext cx="5436187" cy="340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Tabela 1 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– Resultados da auditoria de exames de mamografia (MMG). </a:t>
            </a:r>
            <a:endParaRPr lang="pt-BR" sz="1200" dirty="0">
              <a:effectLst/>
              <a:ea typeface="Times New Roman" panose="02020603050405020304" pitchFamily="18" charset="0"/>
            </a:endParaRPr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FBAD604A-A9AE-294F-BBC6-6BA3BCCC5B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651775"/>
              </p:ext>
            </p:extLst>
          </p:nvPr>
        </p:nvGraphicFramePr>
        <p:xfrm>
          <a:off x="6581243" y="8011221"/>
          <a:ext cx="4640900" cy="215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o" r:id="rId5" imgW="5613400" imgH="2679700" progId="Word.Document.12">
                  <p:embed/>
                </p:oleObj>
              </mc:Choice>
              <mc:Fallback>
                <p:oleObj name="Documento" r:id="rId5" imgW="5613400" imgH="2679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81243" y="8011221"/>
                        <a:ext cx="4640900" cy="215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0">
            <a:extLst>
              <a:ext uri="{FF2B5EF4-FFF2-40B4-BE49-F238E27FC236}">
                <a16:creationId xmlns:a16="http://schemas.microsoft.com/office/drawing/2014/main" id="{A734FDCB-E775-EB41-AE9C-E67234BDF247}"/>
              </a:ext>
            </a:extLst>
          </p:cNvPr>
          <p:cNvSpPr txBox="1"/>
          <p:nvPr/>
        </p:nvSpPr>
        <p:spPr>
          <a:xfrm>
            <a:off x="12406800" y="2093251"/>
            <a:ext cx="5436187" cy="340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Tabela 2 - 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Resultados da auditoria de exames de </a:t>
            </a:r>
            <a:r>
              <a:rPr lang="pt-BR" sz="1200" dirty="0">
                <a:solidFill>
                  <a:srgbClr val="000000"/>
                </a:solidFill>
                <a:ea typeface="Times New Roman" panose="02020603050405020304" pitchFamily="18" charset="0"/>
              </a:rPr>
              <a:t>ultrassonografia 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(USG). </a:t>
            </a:r>
            <a:endParaRPr lang="pt-BR" sz="1200" dirty="0">
              <a:effectLst/>
              <a:ea typeface="Times New Roman" panose="02020603050405020304" pitchFamily="18" charset="0"/>
            </a:endParaRP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BA874994-80C7-4143-8B95-94BED4A7D7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7093300"/>
              </p:ext>
            </p:extLst>
          </p:nvPr>
        </p:nvGraphicFramePr>
        <p:xfrm>
          <a:off x="12489623" y="2473407"/>
          <a:ext cx="4822507" cy="215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o" r:id="rId7" imgW="5613400" imgH="2628900" progId="Word.Document.12">
                  <p:embed/>
                </p:oleObj>
              </mc:Choice>
              <mc:Fallback>
                <p:oleObj name="Documento" r:id="rId7" imgW="5613400" imgH="2628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489623" y="2473407"/>
                        <a:ext cx="4822507" cy="215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0">
            <a:extLst>
              <a:ext uri="{FF2B5EF4-FFF2-40B4-BE49-F238E27FC236}">
                <a16:creationId xmlns:a16="http://schemas.microsoft.com/office/drawing/2014/main" id="{F183D9BD-ACB4-FC4E-9120-A2C4826BAD90}"/>
              </a:ext>
            </a:extLst>
          </p:cNvPr>
          <p:cNvSpPr txBox="1"/>
          <p:nvPr/>
        </p:nvSpPr>
        <p:spPr>
          <a:xfrm>
            <a:off x="12406846" y="4549761"/>
            <a:ext cx="5436187" cy="340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Tabela 3- </a:t>
            </a:r>
            <a:r>
              <a:rPr lang="pt-BR" sz="1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Resultados da auditoria de exames de ressonância magnética (RM). </a:t>
            </a:r>
            <a:endParaRPr lang="pt-BR" sz="1200" dirty="0">
              <a:effectLst/>
              <a:ea typeface="Times New Roman" panose="02020603050405020304" pitchFamily="18" charset="0"/>
            </a:endParaRPr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B6354E04-E433-4C42-91A4-CCF26930DF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956059"/>
              </p:ext>
            </p:extLst>
          </p:nvPr>
        </p:nvGraphicFramePr>
        <p:xfrm>
          <a:off x="12489624" y="4900070"/>
          <a:ext cx="4754081" cy="215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o" r:id="rId9" imgW="5613400" imgH="2628900" progId="Word.Document.12">
                  <p:embed/>
                </p:oleObj>
              </mc:Choice>
              <mc:Fallback>
                <p:oleObj name="Documento" r:id="rId9" imgW="5613400" imgH="2628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489624" y="4900070"/>
                        <a:ext cx="4754081" cy="215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1959</TotalTime>
  <Words>485</Words>
  <Application>Microsoft Macintosh PowerPoint</Application>
  <PresentationFormat>Personalizar</PresentationFormat>
  <Paragraphs>21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Documento do Microsoft Word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Luciana Rolim</cp:lastModifiedBy>
  <cp:revision>61</cp:revision>
  <dcterms:created xsi:type="dcterms:W3CDTF">2018-02-05T15:36:18Z</dcterms:created>
  <dcterms:modified xsi:type="dcterms:W3CDTF">2023-01-19T00:03:38Z</dcterms:modified>
</cp:coreProperties>
</file>