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809301" y="3920351"/>
            <a:ext cx="3017520" cy="277495"/>
          </a:xfrm>
          <a:custGeom>
            <a:avLst/>
            <a:gdLst/>
            <a:ahLst/>
            <a:cxnLst/>
            <a:rect l="l" t="t" r="r" b="b"/>
            <a:pathLst>
              <a:path w="3017520" h="277495">
                <a:moveTo>
                  <a:pt x="2970696" y="0"/>
                </a:moveTo>
                <a:lnTo>
                  <a:pt x="46203" y="0"/>
                </a:lnTo>
                <a:lnTo>
                  <a:pt x="28219" y="3630"/>
                </a:lnTo>
                <a:lnTo>
                  <a:pt x="13532" y="13530"/>
                </a:lnTo>
                <a:lnTo>
                  <a:pt x="3630" y="28215"/>
                </a:lnTo>
                <a:lnTo>
                  <a:pt x="0" y="46197"/>
                </a:lnTo>
                <a:lnTo>
                  <a:pt x="0" y="230981"/>
                </a:lnTo>
                <a:lnTo>
                  <a:pt x="3630" y="248963"/>
                </a:lnTo>
                <a:lnTo>
                  <a:pt x="13532" y="263648"/>
                </a:lnTo>
                <a:lnTo>
                  <a:pt x="28219" y="273549"/>
                </a:lnTo>
                <a:lnTo>
                  <a:pt x="46203" y="277180"/>
                </a:lnTo>
                <a:lnTo>
                  <a:pt x="2970696" y="277180"/>
                </a:lnTo>
                <a:lnTo>
                  <a:pt x="2988681" y="273549"/>
                </a:lnTo>
                <a:lnTo>
                  <a:pt x="3003367" y="263648"/>
                </a:lnTo>
                <a:lnTo>
                  <a:pt x="3013269" y="248963"/>
                </a:lnTo>
                <a:lnTo>
                  <a:pt x="3016900" y="230981"/>
                </a:lnTo>
                <a:lnTo>
                  <a:pt x="3016900" y="46197"/>
                </a:lnTo>
                <a:lnTo>
                  <a:pt x="3013269" y="28215"/>
                </a:lnTo>
                <a:lnTo>
                  <a:pt x="3003367" y="13530"/>
                </a:lnTo>
                <a:lnTo>
                  <a:pt x="2988681" y="3630"/>
                </a:lnTo>
                <a:lnTo>
                  <a:pt x="2970696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3809301" y="3920351"/>
            <a:ext cx="3017520" cy="277495"/>
          </a:xfrm>
          <a:custGeom>
            <a:avLst/>
            <a:gdLst/>
            <a:ahLst/>
            <a:cxnLst/>
            <a:rect l="l" t="t" r="r" b="b"/>
            <a:pathLst>
              <a:path w="3017520" h="277495">
                <a:moveTo>
                  <a:pt x="0" y="46197"/>
                </a:moveTo>
                <a:lnTo>
                  <a:pt x="3630" y="28215"/>
                </a:lnTo>
                <a:lnTo>
                  <a:pt x="13532" y="13531"/>
                </a:lnTo>
                <a:lnTo>
                  <a:pt x="28219" y="3630"/>
                </a:lnTo>
                <a:lnTo>
                  <a:pt x="46203" y="0"/>
                </a:lnTo>
                <a:lnTo>
                  <a:pt x="2970696" y="0"/>
                </a:lnTo>
                <a:lnTo>
                  <a:pt x="2988680" y="3630"/>
                </a:lnTo>
                <a:lnTo>
                  <a:pt x="3003367" y="13531"/>
                </a:lnTo>
                <a:lnTo>
                  <a:pt x="3013269" y="28215"/>
                </a:lnTo>
                <a:lnTo>
                  <a:pt x="3016900" y="46197"/>
                </a:lnTo>
                <a:lnTo>
                  <a:pt x="3016900" y="230982"/>
                </a:lnTo>
                <a:lnTo>
                  <a:pt x="3013269" y="248964"/>
                </a:lnTo>
                <a:lnTo>
                  <a:pt x="3003367" y="263648"/>
                </a:lnTo>
                <a:lnTo>
                  <a:pt x="2988680" y="273549"/>
                </a:lnTo>
                <a:lnTo>
                  <a:pt x="2970696" y="277179"/>
                </a:lnTo>
                <a:lnTo>
                  <a:pt x="46203" y="277179"/>
                </a:lnTo>
                <a:lnTo>
                  <a:pt x="28219" y="273549"/>
                </a:lnTo>
                <a:lnTo>
                  <a:pt x="13532" y="263648"/>
                </a:lnTo>
                <a:lnTo>
                  <a:pt x="3630" y="248964"/>
                </a:lnTo>
                <a:lnTo>
                  <a:pt x="0" y="230982"/>
                </a:lnTo>
                <a:lnTo>
                  <a:pt x="0" y="46197"/>
                </a:lnTo>
                <a:close/>
              </a:path>
            </a:pathLst>
          </a:custGeom>
          <a:ln w="23643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3809301" y="2003409"/>
            <a:ext cx="3017520" cy="277495"/>
          </a:xfrm>
          <a:custGeom>
            <a:avLst/>
            <a:gdLst/>
            <a:ahLst/>
            <a:cxnLst/>
            <a:rect l="l" t="t" r="r" b="b"/>
            <a:pathLst>
              <a:path w="3017520" h="277494">
                <a:moveTo>
                  <a:pt x="2970696" y="0"/>
                </a:moveTo>
                <a:lnTo>
                  <a:pt x="46203" y="0"/>
                </a:lnTo>
                <a:lnTo>
                  <a:pt x="28219" y="3630"/>
                </a:lnTo>
                <a:lnTo>
                  <a:pt x="13532" y="13530"/>
                </a:lnTo>
                <a:lnTo>
                  <a:pt x="3630" y="28215"/>
                </a:lnTo>
                <a:lnTo>
                  <a:pt x="0" y="46197"/>
                </a:lnTo>
                <a:lnTo>
                  <a:pt x="0" y="230982"/>
                </a:lnTo>
                <a:lnTo>
                  <a:pt x="3630" y="248964"/>
                </a:lnTo>
                <a:lnTo>
                  <a:pt x="13532" y="263649"/>
                </a:lnTo>
                <a:lnTo>
                  <a:pt x="28219" y="273549"/>
                </a:lnTo>
                <a:lnTo>
                  <a:pt x="46203" y="277180"/>
                </a:lnTo>
                <a:lnTo>
                  <a:pt x="2970696" y="277180"/>
                </a:lnTo>
                <a:lnTo>
                  <a:pt x="2988681" y="273549"/>
                </a:lnTo>
                <a:lnTo>
                  <a:pt x="3003367" y="263649"/>
                </a:lnTo>
                <a:lnTo>
                  <a:pt x="3013269" y="248964"/>
                </a:lnTo>
                <a:lnTo>
                  <a:pt x="3016900" y="230982"/>
                </a:lnTo>
                <a:lnTo>
                  <a:pt x="3016900" y="46197"/>
                </a:lnTo>
                <a:lnTo>
                  <a:pt x="3013269" y="28215"/>
                </a:lnTo>
                <a:lnTo>
                  <a:pt x="3003367" y="13530"/>
                </a:lnTo>
                <a:lnTo>
                  <a:pt x="2988681" y="3630"/>
                </a:lnTo>
                <a:lnTo>
                  <a:pt x="2970696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3809301" y="2003409"/>
            <a:ext cx="3017520" cy="277495"/>
          </a:xfrm>
          <a:custGeom>
            <a:avLst/>
            <a:gdLst/>
            <a:ahLst/>
            <a:cxnLst/>
            <a:rect l="l" t="t" r="r" b="b"/>
            <a:pathLst>
              <a:path w="3017520" h="277494">
                <a:moveTo>
                  <a:pt x="0" y="46197"/>
                </a:moveTo>
                <a:lnTo>
                  <a:pt x="3630" y="28215"/>
                </a:lnTo>
                <a:lnTo>
                  <a:pt x="13532" y="13531"/>
                </a:lnTo>
                <a:lnTo>
                  <a:pt x="28219" y="3630"/>
                </a:lnTo>
                <a:lnTo>
                  <a:pt x="46203" y="0"/>
                </a:lnTo>
                <a:lnTo>
                  <a:pt x="2970696" y="0"/>
                </a:lnTo>
                <a:lnTo>
                  <a:pt x="2988680" y="3630"/>
                </a:lnTo>
                <a:lnTo>
                  <a:pt x="3003367" y="13531"/>
                </a:lnTo>
                <a:lnTo>
                  <a:pt x="3013269" y="28215"/>
                </a:lnTo>
                <a:lnTo>
                  <a:pt x="3016900" y="46197"/>
                </a:lnTo>
                <a:lnTo>
                  <a:pt x="3016900" y="230982"/>
                </a:lnTo>
                <a:lnTo>
                  <a:pt x="3013269" y="248964"/>
                </a:lnTo>
                <a:lnTo>
                  <a:pt x="3003367" y="263648"/>
                </a:lnTo>
                <a:lnTo>
                  <a:pt x="2988680" y="273549"/>
                </a:lnTo>
                <a:lnTo>
                  <a:pt x="2970696" y="277179"/>
                </a:lnTo>
                <a:lnTo>
                  <a:pt x="46203" y="277179"/>
                </a:lnTo>
                <a:lnTo>
                  <a:pt x="28219" y="273549"/>
                </a:lnTo>
                <a:lnTo>
                  <a:pt x="13532" y="263648"/>
                </a:lnTo>
                <a:lnTo>
                  <a:pt x="3630" y="248964"/>
                </a:lnTo>
                <a:lnTo>
                  <a:pt x="0" y="230982"/>
                </a:lnTo>
                <a:lnTo>
                  <a:pt x="0" y="46197"/>
                </a:lnTo>
                <a:close/>
              </a:path>
            </a:pathLst>
          </a:custGeom>
          <a:ln w="23643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496625" y="2003409"/>
            <a:ext cx="3017520" cy="277495"/>
          </a:xfrm>
          <a:custGeom>
            <a:avLst/>
            <a:gdLst/>
            <a:ahLst/>
            <a:cxnLst/>
            <a:rect l="l" t="t" r="r" b="b"/>
            <a:pathLst>
              <a:path w="3017520" h="277494">
                <a:moveTo>
                  <a:pt x="2970696" y="0"/>
                </a:moveTo>
                <a:lnTo>
                  <a:pt x="46203" y="0"/>
                </a:lnTo>
                <a:lnTo>
                  <a:pt x="28219" y="3630"/>
                </a:lnTo>
                <a:lnTo>
                  <a:pt x="13532" y="13530"/>
                </a:lnTo>
                <a:lnTo>
                  <a:pt x="3630" y="28215"/>
                </a:lnTo>
                <a:lnTo>
                  <a:pt x="0" y="46197"/>
                </a:lnTo>
                <a:lnTo>
                  <a:pt x="0" y="230982"/>
                </a:lnTo>
                <a:lnTo>
                  <a:pt x="3630" y="248964"/>
                </a:lnTo>
                <a:lnTo>
                  <a:pt x="13532" y="263649"/>
                </a:lnTo>
                <a:lnTo>
                  <a:pt x="28219" y="273549"/>
                </a:lnTo>
                <a:lnTo>
                  <a:pt x="46203" y="277180"/>
                </a:lnTo>
                <a:lnTo>
                  <a:pt x="2970696" y="277180"/>
                </a:lnTo>
                <a:lnTo>
                  <a:pt x="2988680" y="273549"/>
                </a:lnTo>
                <a:lnTo>
                  <a:pt x="3003367" y="263649"/>
                </a:lnTo>
                <a:lnTo>
                  <a:pt x="3013269" y="248964"/>
                </a:lnTo>
                <a:lnTo>
                  <a:pt x="3016900" y="230982"/>
                </a:lnTo>
                <a:lnTo>
                  <a:pt x="3016900" y="46197"/>
                </a:lnTo>
                <a:lnTo>
                  <a:pt x="3013269" y="28215"/>
                </a:lnTo>
                <a:lnTo>
                  <a:pt x="3003367" y="13530"/>
                </a:lnTo>
                <a:lnTo>
                  <a:pt x="2988680" y="3630"/>
                </a:lnTo>
                <a:lnTo>
                  <a:pt x="2970696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496625" y="2003409"/>
            <a:ext cx="3017520" cy="277495"/>
          </a:xfrm>
          <a:custGeom>
            <a:avLst/>
            <a:gdLst/>
            <a:ahLst/>
            <a:cxnLst/>
            <a:rect l="l" t="t" r="r" b="b"/>
            <a:pathLst>
              <a:path w="3017520" h="277494">
                <a:moveTo>
                  <a:pt x="0" y="46197"/>
                </a:moveTo>
                <a:lnTo>
                  <a:pt x="3630" y="28215"/>
                </a:lnTo>
                <a:lnTo>
                  <a:pt x="13532" y="13531"/>
                </a:lnTo>
                <a:lnTo>
                  <a:pt x="28219" y="3630"/>
                </a:lnTo>
                <a:lnTo>
                  <a:pt x="46203" y="0"/>
                </a:lnTo>
                <a:lnTo>
                  <a:pt x="2970696" y="0"/>
                </a:lnTo>
                <a:lnTo>
                  <a:pt x="2988680" y="3630"/>
                </a:lnTo>
                <a:lnTo>
                  <a:pt x="3003367" y="13531"/>
                </a:lnTo>
                <a:lnTo>
                  <a:pt x="3013269" y="28215"/>
                </a:lnTo>
                <a:lnTo>
                  <a:pt x="3016900" y="46197"/>
                </a:lnTo>
                <a:lnTo>
                  <a:pt x="3016900" y="230982"/>
                </a:lnTo>
                <a:lnTo>
                  <a:pt x="3013269" y="248964"/>
                </a:lnTo>
                <a:lnTo>
                  <a:pt x="3003367" y="263648"/>
                </a:lnTo>
                <a:lnTo>
                  <a:pt x="2988680" y="273549"/>
                </a:lnTo>
                <a:lnTo>
                  <a:pt x="2970696" y="277179"/>
                </a:lnTo>
                <a:lnTo>
                  <a:pt x="46203" y="277179"/>
                </a:lnTo>
                <a:lnTo>
                  <a:pt x="28219" y="273549"/>
                </a:lnTo>
                <a:lnTo>
                  <a:pt x="13532" y="263648"/>
                </a:lnTo>
                <a:lnTo>
                  <a:pt x="3630" y="248964"/>
                </a:lnTo>
                <a:lnTo>
                  <a:pt x="0" y="230982"/>
                </a:lnTo>
                <a:lnTo>
                  <a:pt x="0" y="46197"/>
                </a:lnTo>
                <a:close/>
              </a:path>
            </a:pathLst>
          </a:custGeom>
          <a:ln w="23643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01599" y="1284339"/>
            <a:ext cx="9451975" cy="575945"/>
          </a:xfrm>
          <a:custGeom>
            <a:avLst/>
            <a:gdLst/>
            <a:ahLst/>
            <a:cxnLst/>
            <a:rect l="l" t="t" r="r" b="b"/>
            <a:pathLst>
              <a:path w="9451975" h="575944">
                <a:moveTo>
                  <a:pt x="0" y="575674"/>
                </a:moveTo>
                <a:lnTo>
                  <a:pt x="9451577" y="575674"/>
                </a:lnTo>
                <a:lnTo>
                  <a:pt x="9451577" y="0"/>
                </a:lnTo>
                <a:lnTo>
                  <a:pt x="0" y="0"/>
                </a:lnTo>
                <a:lnTo>
                  <a:pt x="0" y="575674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9819481" y="1284339"/>
            <a:ext cx="760095" cy="575945"/>
          </a:xfrm>
          <a:custGeom>
            <a:avLst/>
            <a:gdLst/>
            <a:ahLst/>
            <a:cxnLst/>
            <a:rect l="l" t="t" r="r" b="b"/>
            <a:pathLst>
              <a:path w="760095" h="575944">
                <a:moveTo>
                  <a:pt x="759618" y="0"/>
                </a:moveTo>
                <a:lnTo>
                  <a:pt x="0" y="0"/>
                </a:lnTo>
                <a:lnTo>
                  <a:pt x="0" y="575674"/>
                </a:lnTo>
                <a:lnTo>
                  <a:pt x="759618" y="575674"/>
                </a:lnTo>
                <a:lnTo>
                  <a:pt x="759618" y="0"/>
                </a:lnTo>
                <a:close/>
              </a:path>
            </a:pathLst>
          </a:custGeom>
          <a:solidFill>
            <a:srgbClr val="38572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9553177" y="1284339"/>
            <a:ext cx="266700" cy="575945"/>
          </a:xfrm>
          <a:custGeom>
            <a:avLst/>
            <a:gdLst/>
            <a:ahLst/>
            <a:cxnLst/>
            <a:rect l="l" t="t" r="r" b="b"/>
            <a:pathLst>
              <a:path w="266700" h="575944">
                <a:moveTo>
                  <a:pt x="266302" y="0"/>
                </a:moveTo>
                <a:lnTo>
                  <a:pt x="0" y="0"/>
                </a:lnTo>
                <a:lnTo>
                  <a:pt x="0" y="575674"/>
                </a:lnTo>
                <a:lnTo>
                  <a:pt x="266302" y="575674"/>
                </a:lnTo>
                <a:lnTo>
                  <a:pt x="266302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8825653" y="889943"/>
            <a:ext cx="1721485" cy="353060"/>
          </a:xfrm>
          <a:custGeom>
            <a:avLst/>
            <a:gdLst/>
            <a:ahLst/>
            <a:cxnLst/>
            <a:rect l="l" t="t" r="r" b="b"/>
            <a:pathLst>
              <a:path w="1721484" h="353059">
                <a:moveTo>
                  <a:pt x="1721351" y="0"/>
                </a:moveTo>
                <a:lnTo>
                  <a:pt x="0" y="0"/>
                </a:lnTo>
                <a:lnTo>
                  <a:pt x="0" y="352612"/>
                </a:lnTo>
                <a:lnTo>
                  <a:pt x="1721351" y="352612"/>
                </a:lnTo>
                <a:lnTo>
                  <a:pt x="1721351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6" name="bg object 2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809736" y="874267"/>
            <a:ext cx="1767839" cy="289560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80296" y="1026667"/>
            <a:ext cx="426720" cy="28956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599" y="890031"/>
            <a:ext cx="10477500" cy="9823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458960" marR="87630" indent="-670560">
              <a:lnSpc>
                <a:spcPct val="100000"/>
              </a:lnSpc>
              <a:spcBef>
                <a:spcPts val="100"/>
              </a:spcBef>
            </a:pPr>
            <a:r>
              <a:rPr dirty="0" sz="1000" spc="-20" b="1">
                <a:solidFill>
                  <a:srgbClr val="FFFFFF"/>
                </a:solidFill>
                <a:latin typeface="Calibri"/>
                <a:cs typeface="Calibri"/>
              </a:rPr>
              <a:t>Encontro</a:t>
            </a:r>
            <a:r>
              <a:rPr dirty="0" sz="10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-1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10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-15" b="1">
                <a:solidFill>
                  <a:srgbClr val="FFFFFF"/>
                </a:solidFill>
                <a:latin typeface="Calibri"/>
                <a:cs typeface="Calibri"/>
              </a:rPr>
              <a:t>Ciência</a:t>
            </a:r>
            <a:r>
              <a:rPr dirty="0" sz="10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0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-15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000" spc="-2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000" spc="-1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000">
              <a:latin typeface="Calibri"/>
              <a:cs typeface="Calibri"/>
            </a:endParaRPr>
          </a:p>
          <a:p>
            <a:pPr marL="43180" marR="1638300">
              <a:lnSpc>
                <a:spcPts val="1610"/>
              </a:lnSpc>
              <a:spcBef>
                <a:spcPts val="910"/>
              </a:spcBef>
            </a:pPr>
            <a:r>
              <a:rPr dirty="0" sz="1400" spc="-15" b="1">
                <a:solidFill>
                  <a:srgbClr val="FFFFFF"/>
                </a:solidFill>
                <a:latin typeface="Calibri"/>
                <a:cs typeface="Calibri"/>
              </a:rPr>
              <a:t>Análise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das </a:t>
            </a:r>
            <a:r>
              <a:rPr dirty="0" sz="1400" spc="-15" b="1">
                <a:solidFill>
                  <a:srgbClr val="FFFFFF"/>
                </a:solidFill>
                <a:latin typeface="Calibri"/>
                <a:cs typeface="Calibri"/>
              </a:rPr>
              <a:t>indicações </a:t>
            </a: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400" spc="-15" b="1">
                <a:solidFill>
                  <a:srgbClr val="FFFFFF"/>
                </a:solidFill>
                <a:latin typeface="Calibri"/>
                <a:cs typeface="Calibri"/>
              </a:rPr>
              <a:t>resultados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da </a:t>
            </a:r>
            <a:r>
              <a:rPr dirty="0" sz="1400" spc="-15" b="1">
                <a:solidFill>
                  <a:srgbClr val="FFFFFF"/>
                </a:solidFill>
                <a:latin typeface="Calibri"/>
                <a:cs typeface="Calibri"/>
              </a:rPr>
              <a:t>perfusão isolada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membro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no 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tratamento </a:t>
            </a:r>
            <a:r>
              <a:rPr dirty="0" sz="1400" spc="-15" b="1">
                <a:solidFill>
                  <a:srgbClr val="FFFFFF"/>
                </a:solidFill>
                <a:latin typeface="Calibri"/>
                <a:cs typeface="Calibri"/>
              </a:rPr>
              <a:t>cutâneo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na 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era </a:t>
            </a:r>
            <a:r>
              <a:rPr dirty="0" sz="1400" spc="-10" b="1">
                <a:solidFill>
                  <a:srgbClr val="FFFFFF"/>
                </a:solidFill>
                <a:latin typeface="Calibri"/>
                <a:cs typeface="Calibri"/>
              </a:rPr>
              <a:t>dos </a:t>
            </a:r>
            <a:r>
              <a:rPr dirty="0" sz="1400" spc="-15" b="1">
                <a:solidFill>
                  <a:srgbClr val="FFFFFF"/>
                </a:solidFill>
                <a:latin typeface="Calibri"/>
                <a:cs typeface="Calibri"/>
              </a:rPr>
              <a:t>novos 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tratamentos </a:t>
            </a:r>
            <a:r>
              <a:rPr dirty="0" sz="1400" spc="-30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400" spc="-20" b="1">
                <a:solidFill>
                  <a:srgbClr val="FFFFFF"/>
                </a:solidFill>
                <a:latin typeface="Calibri"/>
                <a:cs typeface="Calibri"/>
              </a:rPr>
              <a:t>sistêmicos</a:t>
            </a:r>
            <a:endParaRPr sz="1400">
              <a:latin typeface="Calibri"/>
              <a:cs typeface="Calibri"/>
            </a:endParaRPr>
          </a:p>
          <a:p>
            <a:pPr marL="52069">
              <a:lnSpc>
                <a:spcPts val="1000"/>
              </a:lnSpc>
            </a:pPr>
            <a:r>
              <a:rPr dirty="0" sz="1100" spc="10">
                <a:latin typeface="Calibri"/>
                <a:cs typeface="Calibri"/>
              </a:rPr>
              <a:t>E.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Bertolli </a:t>
            </a:r>
            <a:r>
              <a:rPr dirty="0" sz="1100">
                <a:latin typeface="Calibri"/>
                <a:cs typeface="Calibri"/>
              </a:rPr>
              <a:t>;</a:t>
            </a:r>
            <a:r>
              <a:rPr dirty="0" sz="1100" spc="10">
                <a:latin typeface="Calibri"/>
                <a:cs typeface="Calibri"/>
              </a:rPr>
              <a:t> </a:t>
            </a:r>
            <a:r>
              <a:rPr dirty="0" sz="1100" spc="-40">
                <a:latin typeface="Calibri"/>
                <a:cs typeface="Calibri"/>
              </a:rPr>
              <a:t>L.T.</a:t>
            </a:r>
            <a:r>
              <a:rPr dirty="0" sz="1100" spc="5">
                <a:latin typeface="Calibri"/>
                <a:cs typeface="Calibri"/>
              </a:rPr>
              <a:t> </a:t>
            </a:r>
            <a:r>
              <a:rPr dirty="0" sz="1100" spc="10">
                <a:latin typeface="Calibri"/>
                <a:cs typeface="Calibri"/>
              </a:rPr>
              <a:t>Barreto</a:t>
            </a:r>
            <a:r>
              <a:rPr dirty="0" sz="1100" spc="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7999" y="1900724"/>
            <a:ext cx="2954020" cy="2510790"/>
          </a:xfrm>
          <a:prstGeom prst="rect">
            <a:avLst/>
          </a:prstGeom>
        </p:spPr>
        <p:txBody>
          <a:bodyPr wrap="square" lIns="0" tIns="130810" rIns="0" bIns="0" rtlCol="0" vert="horz">
            <a:spAutoFit/>
          </a:bodyPr>
          <a:lstStyle/>
          <a:p>
            <a:pPr marL="1017269">
              <a:lnSpc>
                <a:spcPct val="100000"/>
              </a:lnSpc>
              <a:spcBef>
                <a:spcPts val="1030"/>
              </a:spcBef>
            </a:pPr>
            <a:r>
              <a:rPr dirty="0" sz="1400" spc="-25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1400">
              <a:latin typeface="Calibri"/>
              <a:cs typeface="Calibri"/>
            </a:endParaRPr>
          </a:p>
          <a:p>
            <a:pPr marL="12700" marR="78105">
              <a:lnSpc>
                <a:spcPct val="96800"/>
              </a:lnSpc>
              <a:spcBef>
                <a:spcPts val="700"/>
              </a:spcBef>
            </a:pPr>
            <a:r>
              <a:rPr dirty="0" sz="1000">
                <a:latin typeface="Calibri"/>
                <a:cs typeface="Calibri"/>
              </a:rPr>
              <a:t>A </a:t>
            </a:r>
            <a:r>
              <a:rPr dirty="0" sz="1000" spc="-15">
                <a:latin typeface="Calibri"/>
                <a:cs typeface="Calibri"/>
              </a:rPr>
              <a:t>Perfusão Isolada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20">
                <a:latin typeface="Calibri"/>
                <a:cs typeface="Calibri"/>
              </a:rPr>
              <a:t>membro </a:t>
            </a:r>
            <a:r>
              <a:rPr dirty="0" sz="1000" spc="-10">
                <a:latin typeface="Calibri"/>
                <a:cs typeface="Calibri"/>
              </a:rPr>
              <a:t>(em </a:t>
            </a:r>
            <a:r>
              <a:rPr dirty="0" sz="1000" spc="-15">
                <a:latin typeface="Calibri"/>
                <a:cs typeface="Calibri"/>
              </a:rPr>
              <a:t>inglês </a:t>
            </a:r>
            <a:r>
              <a:rPr dirty="0" sz="1000" spc="-15" i="1">
                <a:latin typeface="Calibri"/>
                <a:cs typeface="Calibri"/>
              </a:rPr>
              <a:t>Isolated Limb </a:t>
            </a:r>
            <a:r>
              <a:rPr dirty="0" sz="1000" spc="-10" i="1">
                <a:latin typeface="Calibri"/>
                <a:cs typeface="Calibri"/>
              </a:rPr>
              <a:t> </a:t>
            </a:r>
            <a:r>
              <a:rPr dirty="0" sz="1000" spc="-15" i="1">
                <a:latin typeface="Calibri"/>
                <a:cs typeface="Calibri"/>
              </a:rPr>
              <a:t>Perfusion </a:t>
            </a:r>
            <a:r>
              <a:rPr dirty="0" sz="1000">
                <a:latin typeface="Calibri"/>
                <a:cs typeface="Calibri"/>
              </a:rPr>
              <a:t>– </a:t>
            </a:r>
            <a:r>
              <a:rPr dirty="0" sz="1000" spc="-15">
                <a:latin typeface="Calibri"/>
                <a:cs typeface="Calibri"/>
              </a:rPr>
              <a:t>ILP) foi descrita inicialmente </a:t>
            </a:r>
            <a:r>
              <a:rPr dirty="0" sz="1000" spc="-10">
                <a:latin typeface="Calibri"/>
                <a:cs typeface="Calibri"/>
              </a:rPr>
              <a:t>em </a:t>
            </a:r>
            <a:r>
              <a:rPr dirty="0" sz="1000" spc="-15">
                <a:latin typeface="Calibri"/>
                <a:cs typeface="Calibri"/>
              </a:rPr>
              <a:t>1958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 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atualmente </a:t>
            </a:r>
            <a:r>
              <a:rPr dirty="0" sz="1000">
                <a:latin typeface="Calibri"/>
                <a:cs typeface="Calibri"/>
              </a:rPr>
              <a:t>é </a:t>
            </a:r>
            <a:r>
              <a:rPr dirty="0" sz="1000" spc="-10">
                <a:latin typeface="Calibri"/>
                <a:cs typeface="Calibri"/>
              </a:rPr>
              <a:t>um </a:t>
            </a:r>
            <a:r>
              <a:rPr dirty="0" sz="1000" spc="-20">
                <a:latin typeface="Calibri"/>
                <a:cs typeface="Calibri"/>
              </a:rPr>
              <a:t>procedimento </a:t>
            </a:r>
            <a:r>
              <a:rPr dirty="0" sz="1000" spc="-15">
                <a:latin typeface="Calibri"/>
                <a:cs typeface="Calibri"/>
              </a:rPr>
              <a:t>bem estabelecido </a:t>
            </a:r>
            <a:r>
              <a:rPr dirty="0" sz="1000" spc="-20">
                <a:latin typeface="Calibri"/>
                <a:cs typeface="Calibri"/>
              </a:rPr>
              <a:t>no 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tratamento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15">
                <a:latin typeface="Calibri"/>
                <a:cs typeface="Calibri"/>
              </a:rPr>
              <a:t>várias neoplasias. </a:t>
            </a:r>
            <a:r>
              <a:rPr dirty="0" sz="1000" spc="-25">
                <a:latin typeface="Calibri"/>
                <a:cs typeface="Calibri"/>
              </a:rPr>
              <a:t>Para </a:t>
            </a:r>
            <a:r>
              <a:rPr dirty="0" sz="1000" spc="-15">
                <a:latin typeface="Calibri"/>
                <a:cs typeface="Calibri"/>
              </a:rPr>
              <a:t>melanoma, </a:t>
            </a:r>
            <a:r>
              <a:rPr dirty="0" sz="1000" spc="-10">
                <a:latin typeface="Calibri"/>
                <a:cs typeface="Calibri"/>
              </a:rPr>
              <a:t>as 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principais </a:t>
            </a:r>
            <a:r>
              <a:rPr dirty="0" sz="1000" spc="-20">
                <a:latin typeface="Calibri"/>
                <a:cs typeface="Calibri"/>
              </a:rPr>
              <a:t>indicações </a:t>
            </a:r>
            <a:r>
              <a:rPr dirty="0" sz="1000" spc="-10">
                <a:latin typeface="Calibri"/>
                <a:cs typeface="Calibri"/>
              </a:rPr>
              <a:t>do </a:t>
            </a:r>
            <a:r>
              <a:rPr dirty="0" sz="1000" spc="-15">
                <a:latin typeface="Calibri"/>
                <a:cs typeface="Calibri"/>
              </a:rPr>
              <a:t>método </a:t>
            </a:r>
            <a:r>
              <a:rPr dirty="0" sz="1000" spc="-10">
                <a:latin typeface="Calibri"/>
                <a:cs typeface="Calibri"/>
              </a:rPr>
              <a:t>são </a:t>
            </a:r>
            <a:r>
              <a:rPr dirty="0" sz="1000" spc="-15">
                <a:latin typeface="Calibri"/>
                <a:cs typeface="Calibri"/>
              </a:rPr>
              <a:t>casos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20">
                <a:latin typeface="Calibri"/>
                <a:cs typeface="Calibri"/>
              </a:rPr>
              <a:t>doença </a:t>
            </a:r>
            <a:r>
              <a:rPr dirty="0" sz="1000" spc="-15">
                <a:latin typeface="Calibri"/>
                <a:cs typeface="Calibri"/>
              </a:rPr>
              <a:t>em </a:t>
            </a:r>
            <a:r>
              <a:rPr dirty="0" sz="1000" spc="-21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trânsito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ou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lesões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irressecáveis restritas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ao</a:t>
            </a:r>
            <a:r>
              <a:rPr dirty="0" sz="1000" spc="-20">
                <a:latin typeface="Calibri"/>
                <a:cs typeface="Calibri"/>
              </a:rPr>
              <a:t> membro.</a:t>
            </a:r>
            <a:endParaRPr sz="1000">
              <a:latin typeface="Calibri"/>
              <a:cs typeface="Calibri"/>
            </a:endParaRPr>
          </a:p>
          <a:p>
            <a:pPr marL="12700" marR="5080">
              <a:lnSpc>
                <a:spcPct val="96300"/>
              </a:lnSpc>
              <a:spcBef>
                <a:spcPts val="45"/>
              </a:spcBef>
            </a:pPr>
            <a:r>
              <a:rPr dirty="0" sz="1000" spc="-20">
                <a:latin typeface="Calibri"/>
                <a:cs typeface="Calibri"/>
              </a:rPr>
              <a:t>Resumidamente, </a:t>
            </a:r>
            <a:r>
              <a:rPr dirty="0" sz="1000">
                <a:latin typeface="Calibri"/>
                <a:cs typeface="Calibri"/>
              </a:rPr>
              <a:t>a </a:t>
            </a:r>
            <a:r>
              <a:rPr dirty="0" sz="1000" spc="-15">
                <a:latin typeface="Calibri"/>
                <a:cs typeface="Calibri"/>
              </a:rPr>
              <a:t>técnica </a:t>
            </a:r>
            <a:r>
              <a:rPr dirty="0" sz="1000" spc="-20">
                <a:latin typeface="Calibri"/>
                <a:cs typeface="Calibri"/>
              </a:rPr>
              <a:t>consiste </a:t>
            </a:r>
            <a:r>
              <a:rPr dirty="0" sz="1000" spc="-10">
                <a:latin typeface="Calibri"/>
                <a:cs typeface="Calibri"/>
              </a:rPr>
              <a:t>na </a:t>
            </a:r>
            <a:r>
              <a:rPr dirty="0" sz="1000" spc="-15">
                <a:latin typeface="Calibri"/>
                <a:cs typeface="Calibri"/>
              </a:rPr>
              <a:t>dissecção cirúrgica 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dos vasos nutridores </a:t>
            </a:r>
            <a:r>
              <a:rPr dirty="0" sz="1000" spc="-10">
                <a:latin typeface="Calibri"/>
                <a:cs typeface="Calibri"/>
              </a:rPr>
              <a:t>do </a:t>
            </a:r>
            <a:r>
              <a:rPr dirty="0" sz="1000" spc="-20">
                <a:latin typeface="Calibri"/>
                <a:cs typeface="Calibri"/>
              </a:rPr>
              <a:t>membro acometido </a:t>
            </a:r>
            <a:r>
              <a:rPr dirty="0" sz="1000">
                <a:latin typeface="Calibri"/>
                <a:cs typeface="Calibri"/>
              </a:rPr>
              <a:t>– </a:t>
            </a:r>
            <a:r>
              <a:rPr dirty="0" sz="1000" spc="-15">
                <a:latin typeface="Calibri"/>
                <a:cs typeface="Calibri"/>
              </a:rPr>
              <a:t>superior ou 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inferior </a:t>
            </a:r>
            <a:r>
              <a:rPr dirty="0" sz="1000">
                <a:latin typeface="Calibri"/>
                <a:cs typeface="Calibri"/>
              </a:rPr>
              <a:t>– e </a:t>
            </a:r>
            <a:r>
              <a:rPr dirty="0" sz="1000" spc="-20">
                <a:latin typeface="Calibri"/>
                <a:cs typeface="Calibri"/>
              </a:rPr>
              <a:t>canulação </a:t>
            </a:r>
            <a:r>
              <a:rPr dirty="0" sz="1000" spc="-15">
                <a:latin typeface="Calibri"/>
                <a:cs typeface="Calibri"/>
              </a:rPr>
              <a:t>com dispositivos específicos. </a:t>
            </a:r>
            <a:r>
              <a:rPr dirty="0" sz="1000">
                <a:latin typeface="Calibri"/>
                <a:cs typeface="Calibri"/>
              </a:rPr>
              <a:t>O 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membro </a:t>
            </a:r>
            <a:r>
              <a:rPr dirty="0" sz="1000">
                <a:latin typeface="Calibri"/>
                <a:cs typeface="Calibri"/>
              </a:rPr>
              <a:t>é </a:t>
            </a:r>
            <a:r>
              <a:rPr dirty="0" sz="1000" spc="-20">
                <a:latin typeface="Calibri"/>
                <a:cs typeface="Calibri"/>
              </a:rPr>
              <a:t>então garroteado </a:t>
            </a:r>
            <a:r>
              <a:rPr dirty="0" sz="1000">
                <a:latin typeface="Calibri"/>
                <a:cs typeface="Calibri"/>
              </a:rPr>
              <a:t>e </a:t>
            </a:r>
            <a:r>
              <a:rPr dirty="0" sz="1000" spc="-20">
                <a:latin typeface="Calibri"/>
                <a:cs typeface="Calibri"/>
              </a:rPr>
              <a:t>conectado </a:t>
            </a:r>
            <a:r>
              <a:rPr dirty="0" sz="1000">
                <a:latin typeface="Calibri"/>
                <a:cs typeface="Calibri"/>
              </a:rPr>
              <a:t>a </a:t>
            </a:r>
            <a:r>
              <a:rPr dirty="0" sz="1000" spc="-10">
                <a:latin typeface="Calibri"/>
                <a:cs typeface="Calibri"/>
              </a:rPr>
              <a:t>um </a:t>
            </a:r>
            <a:r>
              <a:rPr dirty="0" sz="1000" spc="-15">
                <a:latin typeface="Calibri"/>
                <a:cs typeface="Calibri"/>
              </a:rPr>
              <a:t>sistema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2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circulação </a:t>
            </a:r>
            <a:r>
              <a:rPr dirty="0" sz="1000" spc="-15">
                <a:latin typeface="Calibri"/>
                <a:cs typeface="Calibri"/>
              </a:rPr>
              <a:t>extra</a:t>
            </a:r>
            <a:r>
              <a:rPr dirty="0" sz="1000" spc="-20">
                <a:latin typeface="Calibri"/>
                <a:cs typeface="Calibri"/>
              </a:rPr>
              <a:t> corpórea</a:t>
            </a:r>
            <a:r>
              <a:rPr dirty="0" sz="1000" spc="-15">
                <a:latin typeface="Calibri"/>
                <a:cs typeface="Calibri"/>
              </a:rPr>
              <a:t> (CExC) que permite</a:t>
            </a:r>
            <a:r>
              <a:rPr dirty="0" sz="1000" spc="-20">
                <a:latin typeface="Calibri"/>
                <a:cs typeface="Calibri"/>
              </a:rPr>
              <a:t> manter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 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membro oxigenado </a:t>
            </a:r>
            <a:r>
              <a:rPr dirty="0" sz="1000">
                <a:latin typeface="Calibri"/>
                <a:cs typeface="Calibri"/>
              </a:rPr>
              <a:t>e </a:t>
            </a:r>
            <a:r>
              <a:rPr dirty="0" sz="1000" spc="-10">
                <a:latin typeface="Calibri"/>
                <a:cs typeface="Calibri"/>
              </a:rPr>
              <a:t>em </a:t>
            </a:r>
            <a:r>
              <a:rPr dirty="0" sz="1000" spc="-15">
                <a:latin typeface="Calibri"/>
                <a:cs typeface="Calibri"/>
              </a:rPr>
              <a:t>regime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15">
                <a:latin typeface="Calibri"/>
                <a:cs typeface="Calibri"/>
              </a:rPr>
              <a:t>hipertermia. </a:t>
            </a:r>
            <a:r>
              <a:rPr dirty="0" sz="1000">
                <a:latin typeface="Calibri"/>
                <a:cs typeface="Calibri"/>
              </a:rPr>
              <a:t>A 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monitorização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15">
                <a:latin typeface="Calibri"/>
                <a:cs typeface="Calibri"/>
              </a:rPr>
              <a:t>escape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15">
                <a:latin typeface="Calibri"/>
                <a:cs typeface="Calibri"/>
              </a:rPr>
              <a:t>sangue </a:t>
            </a:r>
            <a:r>
              <a:rPr dirty="0" sz="1000" spc="-20">
                <a:latin typeface="Calibri"/>
                <a:cs typeface="Calibri"/>
              </a:rPr>
              <a:t>para </a:t>
            </a:r>
            <a:r>
              <a:rPr dirty="0" sz="1000">
                <a:latin typeface="Calibri"/>
                <a:cs typeface="Calibri"/>
              </a:rPr>
              <a:t>a </a:t>
            </a:r>
            <a:r>
              <a:rPr dirty="0" sz="1000" spc="-20">
                <a:latin typeface="Calibri"/>
                <a:cs typeface="Calibri"/>
              </a:rPr>
              <a:t>circulação 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sistêmica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pode </a:t>
            </a:r>
            <a:r>
              <a:rPr dirty="0" sz="1000" spc="-10">
                <a:latin typeface="Calibri"/>
                <a:cs typeface="Calibri"/>
              </a:rPr>
              <a:t>ser</a:t>
            </a:r>
            <a:r>
              <a:rPr dirty="0" sz="1000" spc="-20">
                <a:latin typeface="Calibri"/>
                <a:cs typeface="Calibri"/>
              </a:rPr>
              <a:t> feito </a:t>
            </a:r>
            <a:r>
              <a:rPr dirty="0" sz="1000" spc="-15">
                <a:latin typeface="Calibri"/>
                <a:cs typeface="Calibri"/>
              </a:rPr>
              <a:t>com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técnicas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de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medicina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25">
                <a:latin typeface="Calibri"/>
                <a:cs typeface="Calibri"/>
              </a:rPr>
              <a:t>nuclear.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20833" y="2018814"/>
            <a:ext cx="3149600" cy="1545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76200">
              <a:lnSpc>
                <a:spcPct val="100000"/>
              </a:lnSpc>
              <a:spcBef>
                <a:spcPts val="100"/>
              </a:spcBef>
            </a:pPr>
            <a:r>
              <a:rPr dirty="0" sz="1400" spc="-15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98000"/>
              </a:lnSpc>
              <a:spcBef>
                <a:spcPts val="1000"/>
              </a:spcBef>
            </a:pPr>
            <a:r>
              <a:rPr dirty="0" sz="1000">
                <a:latin typeface="Calibri"/>
                <a:cs typeface="Calibri"/>
              </a:rPr>
              <a:t>O </a:t>
            </a:r>
            <a:r>
              <a:rPr dirty="0" sz="1000" spc="-15">
                <a:latin typeface="Calibri"/>
                <a:cs typeface="Calibri"/>
              </a:rPr>
              <a:t>objetivo primário será </a:t>
            </a:r>
            <a:r>
              <a:rPr dirty="0" sz="1000" spc="-20">
                <a:latin typeface="Calibri"/>
                <a:cs typeface="Calibri"/>
              </a:rPr>
              <a:t>avaliar </a:t>
            </a:r>
            <a:r>
              <a:rPr dirty="0" sz="1000" spc="-10">
                <a:latin typeface="Calibri"/>
                <a:cs typeface="Calibri"/>
              </a:rPr>
              <a:t>os </a:t>
            </a:r>
            <a:r>
              <a:rPr dirty="0" sz="1000" spc="-15">
                <a:latin typeface="Calibri"/>
                <a:cs typeface="Calibri"/>
              </a:rPr>
              <a:t>casos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15">
                <a:latin typeface="Calibri"/>
                <a:cs typeface="Calibri"/>
              </a:rPr>
              <a:t>pacientes </a:t>
            </a:r>
            <a:r>
              <a:rPr dirty="0" sz="1000" spc="-20">
                <a:latin typeface="Calibri"/>
                <a:cs typeface="Calibri"/>
              </a:rPr>
              <a:t>tratados </a:t>
            </a:r>
            <a:r>
              <a:rPr dirty="0" sz="1000" spc="-21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com </a:t>
            </a:r>
            <a:r>
              <a:rPr dirty="0" sz="1000" spc="-10">
                <a:latin typeface="Calibri"/>
                <a:cs typeface="Calibri"/>
              </a:rPr>
              <a:t>ILP no </a:t>
            </a:r>
            <a:r>
              <a:rPr dirty="0" sz="1000" spc="-20">
                <a:latin typeface="Calibri"/>
                <a:cs typeface="Calibri"/>
              </a:rPr>
              <a:t>A.C.Camargo </a:t>
            </a:r>
            <a:r>
              <a:rPr dirty="0" sz="1000" spc="-15">
                <a:latin typeface="Calibri"/>
                <a:cs typeface="Calibri"/>
              </a:rPr>
              <a:t>Cancer </a:t>
            </a:r>
            <a:r>
              <a:rPr dirty="0" sz="1000" spc="-20">
                <a:latin typeface="Calibri"/>
                <a:cs typeface="Calibri"/>
              </a:rPr>
              <a:t>Center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15">
                <a:latin typeface="Calibri"/>
                <a:cs typeface="Calibri"/>
              </a:rPr>
              <a:t>modo </a:t>
            </a:r>
            <a:r>
              <a:rPr dirty="0" sz="1000">
                <a:latin typeface="Calibri"/>
                <a:cs typeface="Calibri"/>
              </a:rPr>
              <a:t>a </a:t>
            </a:r>
            <a:r>
              <a:rPr dirty="0" sz="1000" spc="-15">
                <a:latin typeface="Calibri"/>
                <a:cs typeface="Calibri"/>
              </a:rPr>
              <a:t>obter </a:t>
            </a:r>
            <a:r>
              <a:rPr dirty="0" sz="1000" spc="-10">
                <a:latin typeface="Calibri"/>
                <a:cs typeface="Calibri"/>
              </a:rPr>
              <a:t>os 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resultados institucionais </a:t>
            </a:r>
            <a:r>
              <a:rPr dirty="0" sz="1000" spc="-10">
                <a:latin typeface="Calibri"/>
                <a:cs typeface="Calibri"/>
              </a:rPr>
              <a:t>no </a:t>
            </a:r>
            <a:r>
              <a:rPr dirty="0" sz="1000" spc="-15">
                <a:latin typeface="Calibri"/>
                <a:cs typeface="Calibri"/>
              </a:rPr>
              <a:t>que tange perfil epidemiológico 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dos pacientes, </a:t>
            </a:r>
            <a:r>
              <a:rPr dirty="0" sz="1000" spc="-20">
                <a:latin typeface="Calibri"/>
                <a:cs typeface="Calibri"/>
              </a:rPr>
              <a:t>características </a:t>
            </a:r>
            <a:r>
              <a:rPr dirty="0" sz="1000" spc="-15">
                <a:latin typeface="Calibri"/>
                <a:cs typeface="Calibri"/>
              </a:rPr>
              <a:t>técnicas </a:t>
            </a:r>
            <a:r>
              <a:rPr dirty="0" sz="1000" spc="-10">
                <a:latin typeface="Calibri"/>
                <a:cs typeface="Calibri"/>
              </a:rPr>
              <a:t>do </a:t>
            </a:r>
            <a:r>
              <a:rPr dirty="0" sz="1000" spc="-20">
                <a:latin typeface="Calibri"/>
                <a:cs typeface="Calibri"/>
              </a:rPr>
              <a:t>procedimento, 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complicações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5">
                <a:latin typeface="Calibri"/>
                <a:cs typeface="Calibri"/>
              </a:rPr>
              <a:t> resultados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oncológicos.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ts val="1105"/>
              </a:lnSpc>
            </a:pPr>
            <a:r>
              <a:rPr dirty="0" sz="1000">
                <a:latin typeface="Calibri"/>
                <a:cs typeface="Calibri"/>
              </a:rPr>
              <a:t>O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objetivo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secundário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será</a:t>
            </a:r>
            <a:r>
              <a:rPr dirty="0" sz="1000" spc="-20">
                <a:latin typeface="Calibri"/>
                <a:cs typeface="Calibri"/>
              </a:rPr>
              <a:t> avaliar </a:t>
            </a:r>
            <a:r>
              <a:rPr dirty="0" sz="1000">
                <a:latin typeface="Calibri"/>
                <a:cs typeface="Calibri"/>
              </a:rPr>
              <a:t>o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impacto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das</a:t>
            </a:r>
            <a:r>
              <a:rPr dirty="0" sz="1000" spc="-20">
                <a:latin typeface="Calibri"/>
                <a:cs typeface="Calibri"/>
              </a:rPr>
              <a:t> novas</a:t>
            </a:r>
            <a:endParaRPr sz="1000">
              <a:latin typeface="Calibri"/>
              <a:cs typeface="Calibri"/>
            </a:endParaRPr>
          </a:p>
          <a:p>
            <a:pPr marL="12700" marR="356235">
              <a:lnSpc>
                <a:spcPts val="1100"/>
              </a:lnSpc>
              <a:spcBef>
                <a:spcPts val="120"/>
              </a:spcBef>
            </a:pPr>
            <a:r>
              <a:rPr dirty="0" sz="1000" spc="-20">
                <a:latin typeface="Calibri"/>
                <a:cs typeface="Calibri"/>
              </a:rPr>
              <a:t>terapias </a:t>
            </a:r>
            <a:r>
              <a:rPr dirty="0" sz="1000" spc="-15">
                <a:latin typeface="Calibri"/>
                <a:cs typeface="Calibri"/>
              </a:rPr>
              <a:t>sistê micas </a:t>
            </a:r>
            <a:r>
              <a:rPr dirty="0" sz="1000">
                <a:latin typeface="Calibri"/>
                <a:cs typeface="Calibri"/>
              </a:rPr>
              <a:t>– </a:t>
            </a:r>
            <a:r>
              <a:rPr dirty="0" sz="1000" spc="-20">
                <a:latin typeface="Calibri"/>
                <a:cs typeface="Calibri"/>
              </a:rPr>
              <a:t>imunoterapia </a:t>
            </a:r>
            <a:r>
              <a:rPr dirty="0" sz="1000">
                <a:latin typeface="Calibri"/>
                <a:cs typeface="Calibri"/>
              </a:rPr>
              <a:t>e </a:t>
            </a:r>
            <a:r>
              <a:rPr dirty="0" sz="1000" spc="-15">
                <a:latin typeface="Calibri"/>
                <a:cs typeface="Calibri"/>
              </a:rPr>
              <a:t>terapia-alvo </a:t>
            </a:r>
            <a:r>
              <a:rPr dirty="0" sz="1000">
                <a:latin typeface="Calibri"/>
                <a:cs typeface="Calibri"/>
              </a:rPr>
              <a:t>– </a:t>
            </a:r>
            <a:r>
              <a:rPr dirty="0" sz="1000" spc="-15">
                <a:latin typeface="Calibri"/>
                <a:cs typeface="Calibri"/>
              </a:rPr>
              <a:t>nas </a:t>
            </a:r>
            <a:r>
              <a:rPr dirty="0" sz="1000" spc="-2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indicações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5">
                <a:latin typeface="Calibri"/>
                <a:cs typeface="Calibri"/>
              </a:rPr>
              <a:t> resultados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da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45">
                <a:latin typeface="Calibri"/>
                <a:cs typeface="Calibri"/>
              </a:rPr>
              <a:t>ILP.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34832" y="3932958"/>
            <a:ext cx="2995930" cy="1965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762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96600"/>
              </a:lnSpc>
              <a:spcBef>
                <a:spcPts val="844"/>
              </a:spcBef>
            </a:pPr>
            <a:r>
              <a:rPr dirty="0" sz="1000" spc="-25">
                <a:latin typeface="Calibri"/>
                <a:cs typeface="Calibri"/>
              </a:rPr>
              <a:t>Tratar-se-á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de</a:t>
            </a:r>
            <a:r>
              <a:rPr dirty="0" sz="1000" spc="-15">
                <a:latin typeface="Calibri"/>
                <a:cs typeface="Calibri"/>
              </a:rPr>
              <a:t> análise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retrospectiva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atualização de 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prontuários </a:t>
            </a:r>
            <a:r>
              <a:rPr dirty="0" sz="1000" spc="-15">
                <a:latin typeface="Calibri"/>
                <a:cs typeface="Calibri"/>
              </a:rPr>
              <a:t>dos pacientes </a:t>
            </a:r>
            <a:r>
              <a:rPr dirty="0" sz="1000" spc="-20">
                <a:latin typeface="Calibri"/>
                <a:cs typeface="Calibri"/>
              </a:rPr>
              <a:t>submetidos </a:t>
            </a:r>
            <a:r>
              <a:rPr dirty="0" sz="1000">
                <a:latin typeface="Calibri"/>
                <a:cs typeface="Calibri"/>
              </a:rPr>
              <a:t>a </a:t>
            </a:r>
            <a:r>
              <a:rPr dirty="0" sz="1000" spc="-10">
                <a:latin typeface="Calibri"/>
                <a:cs typeface="Calibri"/>
              </a:rPr>
              <a:t>ILP </a:t>
            </a:r>
            <a:r>
              <a:rPr dirty="0" sz="1000" spc="-15">
                <a:latin typeface="Calibri"/>
                <a:cs typeface="Calibri"/>
              </a:rPr>
              <a:t>pelo Núcleo </a:t>
            </a:r>
            <a:r>
              <a:rPr dirty="0" sz="1000" spc="-20">
                <a:latin typeface="Calibri"/>
                <a:cs typeface="Calibri"/>
              </a:rPr>
              <a:t>de </a:t>
            </a:r>
            <a:r>
              <a:rPr dirty="0" sz="1000" spc="-15">
                <a:latin typeface="Calibri"/>
                <a:cs typeface="Calibri"/>
              </a:rPr>
              <a:t> Câncer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15">
                <a:latin typeface="Calibri"/>
                <a:cs typeface="Calibri"/>
              </a:rPr>
              <a:t>Pele </a:t>
            </a:r>
            <a:r>
              <a:rPr dirty="0" sz="1000" spc="-10">
                <a:latin typeface="Calibri"/>
                <a:cs typeface="Calibri"/>
              </a:rPr>
              <a:t>do </a:t>
            </a:r>
            <a:r>
              <a:rPr dirty="0" sz="1000" spc="-20">
                <a:latin typeface="Calibri"/>
                <a:cs typeface="Calibri"/>
              </a:rPr>
              <a:t>A.C.Camargo </a:t>
            </a:r>
            <a:r>
              <a:rPr dirty="0" sz="1000" spc="-15">
                <a:latin typeface="Calibri"/>
                <a:cs typeface="Calibri"/>
              </a:rPr>
              <a:t>Cancer </a:t>
            </a:r>
            <a:r>
              <a:rPr dirty="0" sz="1000" spc="-30">
                <a:latin typeface="Calibri"/>
                <a:cs typeface="Calibri"/>
              </a:rPr>
              <a:t>Center, </a:t>
            </a:r>
            <a:r>
              <a:rPr dirty="0" sz="1000" spc="-15">
                <a:latin typeface="Calibri"/>
                <a:cs typeface="Calibri"/>
              </a:rPr>
              <a:t>São </a:t>
            </a:r>
            <a:r>
              <a:rPr dirty="0" sz="1000" spc="-20">
                <a:latin typeface="Calibri"/>
                <a:cs typeface="Calibri"/>
              </a:rPr>
              <a:t>Paulo </a:t>
            </a:r>
            <a:r>
              <a:rPr dirty="0" sz="1000">
                <a:latin typeface="Calibri"/>
                <a:cs typeface="Calibri"/>
              </a:rPr>
              <a:t>/ 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SP </a:t>
            </a:r>
            <a:r>
              <a:rPr dirty="0" sz="1000">
                <a:latin typeface="Calibri"/>
                <a:cs typeface="Calibri"/>
              </a:rPr>
              <a:t>– </a:t>
            </a:r>
            <a:r>
              <a:rPr dirty="0" sz="1000" spc="-15">
                <a:latin typeface="Calibri"/>
                <a:cs typeface="Calibri"/>
              </a:rPr>
              <a:t>Brasil, desde </a:t>
            </a:r>
            <a:r>
              <a:rPr dirty="0" sz="1000">
                <a:latin typeface="Calibri"/>
                <a:cs typeface="Calibri"/>
              </a:rPr>
              <a:t>o </a:t>
            </a:r>
            <a:r>
              <a:rPr dirty="0" sz="1000" spc="-15">
                <a:latin typeface="Calibri"/>
                <a:cs typeface="Calibri"/>
              </a:rPr>
              <a:t>ano 2000, </a:t>
            </a:r>
            <a:r>
              <a:rPr dirty="0" sz="1000" spc="-20">
                <a:latin typeface="Calibri"/>
                <a:cs typeface="Calibri"/>
              </a:rPr>
              <a:t>quando </a:t>
            </a:r>
            <a:r>
              <a:rPr dirty="0" sz="1000">
                <a:latin typeface="Calibri"/>
                <a:cs typeface="Calibri"/>
              </a:rPr>
              <a:t>a </a:t>
            </a:r>
            <a:r>
              <a:rPr dirty="0" sz="1000" spc="-15">
                <a:latin typeface="Calibri"/>
                <a:cs typeface="Calibri"/>
              </a:rPr>
              <a:t>técnica </a:t>
            </a:r>
            <a:r>
              <a:rPr dirty="0" sz="1000" spc="-20">
                <a:latin typeface="Calibri"/>
                <a:cs typeface="Calibri"/>
              </a:rPr>
              <a:t>começou </a:t>
            </a:r>
            <a:r>
              <a:rPr dirty="0" sz="1000">
                <a:latin typeface="Calibri"/>
                <a:cs typeface="Calibri"/>
              </a:rPr>
              <a:t>a </a:t>
            </a:r>
            <a:r>
              <a:rPr dirty="0" sz="1000" spc="-2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ser </a:t>
            </a:r>
            <a:r>
              <a:rPr dirty="0" sz="1000" spc="-15">
                <a:latin typeface="Calibri"/>
                <a:cs typeface="Calibri"/>
              </a:rPr>
              <a:t>realizada. </a:t>
            </a:r>
            <a:r>
              <a:rPr dirty="0" sz="1000" spc="-10">
                <a:latin typeface="Calibri"/>
                <a:cs typeface="Calibri"/>
              </a:rPr>
              <a:t>Os </a:t>
            </a:r>
            <a:r>
              <a:rPr dirty="0" sz="1000" spc="-15">
                <a:latin typeface="Calibri"/>
                <a:cs typeface="Calibri"/>
              </a:rPr>
              <a:t>dados </a:t>
            </a:r>
            <a:r>
              <a:rPr dirty="0" sz="1000" spc="-20">
                <a:latin typeface="Calibri"/>
                <a:cs typeface="Calibri"/>
              </a:rPr>
              <a:t>coletados </a:t>
            </a:r>
            <a:r>
              <a:rPr dirty="0" sz="1000" spc="-5">
                <a:latin typeface="Calibri"/>
                <a:cs typeface="Calibri"/>
              </a:rPr>
              <a:t>já </a:t>
            </a:r>
            <a:r>
              <a:rPr dirty="0" sz="1000" spc="-20">
                <a:latin typeface="Calibri"/>
                <a:cs typeface="Calibri"/>
              </a:rPr>
              <a:t>encontram-se </a:t>
            </a:r>
            <a:r>
              <a:rPr dirty="0" sz="1000" spc="-15">
                <a:latin typeface="Calibri"/>
                <a:cs typeface="Calibri"/>
              </a:rPr>
              <a:t> tabulados </a:t>
            </a:r>
            <a:r>
              <a:rPr dirty="0" sz="1000" spc="-10">
                <a:latin typeface="Calibri"/>
                <a:cs typeface="Calibri"/>
              </a:rPr>
              <a:t>em </a:t>
            </a:r>
            <a:r>
              <a:rPr dirty="0" sz="1000" spc="-15">
                <a:latin typeface="Calibri"/>
                <a:cs typeface="Calibri"/>
              </a:rPr>
              <a:t>planilhas </a:t>
            </a:r>
            <a:r>
              <a:rPr dirty="0" sz="1000" spc="-10">
                <a:latin typeface="Calibri"/>
                <a:cs typeface="Calibri"/>
              </a:rPr>
              <a:t>do </a:t>
            </a:r>
            <a:r>
              <a:rPr dirty="0" sz="1000" spc="-20">
                <a:latin typeface="Calibri"/>
                <a:cs typeface="Calibri"/>
              </a:rPr>
              <a:t>Microsoft Excel </a:t>
            </a:r>
            <a:r>
              <a:rPr dirty="0" sz="1000" spc="-15">
                <a:latin typeface="Calibri"/>
                <a:cs typeface="Calibri"/>
              </a:rPr>
              <a:t>após </a:t>
            </a:r>
            <a:r>
              <a:rPr dirty="0" sz="1000" spc="-20">
                <a:latin typeface="Calibri"/>
                <a:cs typeface="Calibri"/>
              </a:rPr>
              <a:t>aprovação </a:t>
            </a:r>
            <a:r>
              <a:rPr dirty="0" sz="1000" spc="-15">
                <a:latin typeface="Calibri"/>
                <a:cs typeface="Calibri"/>
              </a:rPr>
              <a:t> pelo Comitê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15">
                <a:latin typeface="Calibri"/>
                <a:cs typeface="Calibri"/>
              </a:rPr>
              <a:t>ética </a:t>
            </a:r>
            <a:r>
              <a:rPr dirty="0" sz="1000" spc="-10">
                <a:latin typeface="Calibri"/>
                <a:cs typeface="Calibri"/>
              </a:rPr>
              <a:t>em </a:t>
            </a:r>
            <a:r>
              <a:rPr dirty="0" sz="1000" spc="-20">
                <a:latin typeface="Calibri"/>
                <a:cs typeface="Calibri"/>
              </a:rPr>
              <a:t>Pesquisa </a:t>
            </a:r>
            <a:r>
              <a:rPr dirty="0" sz="1000" spc="-10">
                <a:latin typeface="Calibri"/>
                <a:cs typeface="Calibri"/>
              </a:rPr>
              <a:t>da </a:t>
            </a:r>
            <a:r>
              <a:rPr dirty="0" sz="1000" spc="-15">
                <a:latin typeface="Calibri"/>
                <a:cs typeface="Calibri"/>
              </a:rPr>
              <a:t>Instituição </a:t>
            </a:r>
            <a:r>
              <a:rPr dirty="0" sz="1000" spc="-20">
                <a:latin typeface="Calibri"/>
                <a:cs typeface="Calibri"/>
              </a:rPr>
              <a:t>pra </a:t>
            </a:r>
            <a:r>
              <a:rPr dirty="0" sz="1000" spc="-15">
                <a:latin typeface="Calibri"/>
                <a:cs typeface="Calibri"/>
              </a:rPr>
              <a:t>criação </a:t>
            </a:r>
            <a:r>
              <a:rPr dirty="0" sz="1000" spc="-2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 </a:t>
            </a:r>
            <a:r>
              <a:rPr dirty="0" sz="1000" spc="-20">
                <a:latin typeface="Calibri"/>
                <a:cs typeface="Calibri"/>
              </a:rPr>
              <a:t>manutenção </a:t>
            </a:r>
            <a:r>
              <a:rPr dirty="0" sz="1000" spc="-15">
                <a:latin typeface="Calibri"/>
                <a:cs typeface="Calibri"/>
              </a:rPr>
              <a:t>desse </a:t>
            </a:r>
            <a:r>
              <a:rPr dirty="0" sz="1000" spc="-20">
                <a:latin typeface="Calibri"/>
                <a:cs typeface="Calibri"/>
              </a:rPr>
              <a:t>banco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15">
                <a:latin typeface="Calibri"/>
                <a:cs typeface="Calibri"/>
              </a:rPr>
              <a:t>dados (Projeto 2888/20). </a:t>
            </a:r>
            <a:r>
              <a:rPr dirty="0" sz="1000" spc="-10">
                <a:latin typeface="Calibri"/>
                <a:cs typeface="Calibri"/>
              </a:rPr>
              <a:t>Os </a:t>
            </a:r>
            <a:r>
              <a:rPr dirty="0" sz="1000" spc="-21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dados serão compilados </a:t>
            </a:r>
            <a:r>
              <a:rPr dirty="0" sz="1000" spc="-10">
                <a:latin typeface="Calibri"/>
                <a:cs typeface="Calibri"/>
              </a:rPr>
              <a:t>na </a:t>
            </a:r>
            <a:r>
              <a:rPr dirty="0" sz="1000" spc="-20">
                <a:latin typeface="Calibri"/>
                <a:cs typeface="Calibri"/>
              </a:rPr>
              <a:t>plataforma RedCapeas </a:t>
            </a:r>
            <a:r>
              <a:rPr dirty="0" sz="1000" spc="-15">
                <a:latin typeface="Calibri"/>
                <a:cs typeface="Calibri"/>
              </a:rPr>
              <a:t>análises 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estatisticas </a:t>
            </a:r>
            <a:r>
              <a:rPr dirty="0" sz="1000" spc="-15">
                <a:latin typeface="Calibri"/>
                <a:cs typeface="Calibri"/>
              </a:rPr>
              <a:t>serão realizadas por meio dos </a:t>
            </a:r>
            <a:r>
              <a:rPr dirty="0" sz="1000" spc="-20" i="1">
                <a:latin typeface="Calibri"/>
                <a:cs typeface="Calibri"/>
              </a:rPr>
              <a:t>softwares </a:t>
            </a:r>
            <a:r>
              <a:rPr dirty="0" sz="1000" spc="-15" i="1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estatistico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SPSS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R.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02778" y="1999503"/>
            <a:ext cx="3027680" cy="194563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 marR="88265">
              <a:lnSpc>
                <a:spcPct val="96800"/>
              </a:lnSpc>
              <a:spcBef>
                <a:spcPts val="135"/>
              </a:spcBef>
            </a:pPr>
            <a:r>
              <a:rPr dirty="0" sz="1000" spc="-20">
                <a:latin typeface="Calibri"/>
                <a:cs typeface="Calibri"/>
              </a:rPr>
              <a:t>Serão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coletadas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informações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demográficas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clínicas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dos </a:t>
            </a:r>
            <a:r>
              <a:rPr dirty="0" sz="1000" spc="-15">
                <a:latin typeface="Calibri"/>
                <a:cs typeface="Calibri"/>
              </a:rPr>
              <a:t> pacientes, como</a:t>
            </a:r>
            <a:r>
              <a:rPr dirty="0" sz="1000" spc="-20">
                <a:latin typeface="Calibri"/>
                <a:cs typeface="Calibri"/>
              </a:rPr>
              <a:t> gênero,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data </a:t>
            </a:r>
            <a:r>
              <a:rPr dirty="0" sz="1000" spc="-10">
                <a:latin typeface="Calibri"/>
                <a:cs typeface="Calibri"/>
              </a:rPr>
              <a:t>de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nascimento,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topografia 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corporal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acometida</a:t>
            </a:r>
            <a:r>
              <a:rPr dirty="0" sz="1000" spc="-15">
                <a:latin typeface="Calibri"/>
                <a:cs typeface="Calibri"/>
              </a:rPr>
              <a:t> pela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neoplasia,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histologia </a:t>
            </a:r>
            <a:r>
              <a:rPr dirty="0" sz="1000" spc="-10">
                <a:latin typeface="Calibri"/>
                <a:cs typeface="Calibri"/>
              </a:rPr>
              <a:t>da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patologia </a:t>
            </a:r>
            <a:r>
              <a:rPr dirty="0" sz="1000" spc="-21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de</a:t>
            </a:r>
            <a:r>
              <a:rPr dirty="0" sz="1000" spc="-15">
                <a:latin typeface="Calibri"/>
                <a:cs typeface="Calibri"/>
              </a:rPr>
              <a:t> base (melanoma,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sarcomas,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carcinoma </a:t>
            </a:r>
            <a:r>
              <a:rPr dirty="0" sz="1000" spc="-10">
                <a:latin typeface="Calibri"/>
                <a:cs typeface="Calibri"/>
              </a:rPr>
              <a:t>de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células </a:t>
            </a:r>
            <a:r>
              <a:rPr dirty="0" sz="1000" spc="-20">
                <a:latin typeface="Calibri"/>
                <a:cs typeface="Calibri"/>
              </a:rPr>
              <a:t>de 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Merkel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ou</a:t>
            </a:r>
            <a:r>
              <a:rPr dirty="0" sz="1000" spc="-20">
                <a:latin typeface="Calibri"/>
                <a:cs typeface="Calibri"/>
              </a:rPr>
              <a:t> carcinomas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cutâneos)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fatores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prognósticos 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correlatos.</a:t>
            </a:r>
            <a:endParaRPr sz="1000">
              <a:latin typeface="Calibri"/>
              <a:cs typeface="Calibri"/>
            </a:endParaRPr>
          </a:p>
          <a:p>
            <a:pPr marL="12700" marR="5080">
              <a:lnSpc>
                <a:spcPct val="96000"/>
              </a:lnSpc>
              <a:spcBef>
                <a:spcPts val="50"/>
              </a:spcBef>
            </a:pPr>
            <a:r>
              <a:rPr dirty="0" sz="1000" spc="-30">
                <a:latin typeface="Calibri"/>
                <a:cs typeface="Calibri"/>
              </a:rPr>
              <a:t>Também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serão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avaliados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tratamentos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prévios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posteriores 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 </a:t>
            </a:r>
            <a:r>
              <a:rPr dirty="0" sz="1000" spc="-10">
                <a:latin typeface="Calibri"/>
                <a:cs typeface="Calibri"/>
              </a:rPr>
              <a:t>ILP </a:t>
            </a:r>
            <a:r>
              <a:rPr dirty="0" sz="1000" spc="-15">
                <a:latin typeface="Calibri"/>
                <a:cs typeface="Calibri"/>
              </a:rPr>
              <a:t>(cirurgias, </a:t>
            </a:r>
            <a:r>
              <a:rPr dirty="0" sz="1000" spc="-20">
                <a:latin typeface="Calibri"/>
                <a:cs typeface="Calibri"/>
              </a:rPr>
              <a:t>radioterapia, quimioterapia </a:t>
            </a:r>
            <a:r>
              <a:rPr dirty="0" sz="1000" spc="-15">
                <a:latin typeface="Calibri"/>
                <a:cs typeface="Calibri"/>
              </a:rPr>
              <a:t>citoto xica 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convencional,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imunoterapia,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terapia</a:t>
            </a:r>
            <a:r>
              <a:rPr dirty="0" sz="1000" spc="-15">
                <a:latin typeface="Calibri"/>
                <a:cs typeface="Calibri"/>
              </a:rPr>
              <a:t> alvo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novas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perfusões </a:t>
            </a:r>
            <a:r>
              <a:rPr dirty="0" sz="1000" spc="-10">
                <a:latin typeface="Calibri"/>
                <a:cs typeface="Calibri"/>
              </a:rPr>
              <a:t> no </a:t>
            </a:r>
            <a:r>
              <a:rPr dirty="0" sz="1000" spc="-15">
                <a:latin typeface="Calibri"/>
                <a:cs typeface="Calibri"/>
              </a:rPr>
              <a:t>mesmo paciente), dados técnicos </a:t>
            </a:r>
            <a:r>
              <a:rPr dirty="0" sz="1000" spc="-10">
                <a:latin typeface="Calibri"/>
                <a:cs typeface="Calibri"/>
              </a:rPr>
              <a:t>da ILP </a:t>
            </a:r>
            <a:r>
              <a:rPr dirty="0" sz="1000" spc="-15">
                <a:latin typeface="Calibri"/>
                <a:cs typeface="Calibri"/>
              </a:rPr>
              <a:t>(ano que </a:t>
            </a:r>
            <a:r>
              <a:rPr dirty="0" sz="1000">
                <a:latin typeface="Calibri"/>
                <a:cs typeface="Calibri"/>
              </a:rPr>
              <a:t>a 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cirurgia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foi realizada,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dose da(s)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medicação(ões)</a:t>
            </a:r>
            <a:r>
              <a:rPr dirty="0" sz="1000" spc="-15">
                <a:latin typeface="Calibri"/>
                <a:cs typeface="Calibri"/>
              </a:rPr>
              <a:t> utilizada(s), </a:t>
            </a:r>
            <a:r>
              <a:rPr dirty="0" sz="1000" spc="-2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uso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20">
                <a:latin typeface="Calibri"/>
                <a:cs typeface="Calibri"/>
              </a:rPr>
              <a:t>hemoderivados, </a:t>
            </a:r>
            <a:r>
              <a:rPr dirty="0" sz="1000" spc="-15">
                <a:latin typeface="Calibri"/>
                <a:cs typeface="Calibri"/>
              </a:rPr>
              <a:t>tempo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15">
                <a:latin typeface="Calibri"/>
                <a:cs typeface="Calibri"/>
              </a:rPr>
              <a:t>permanência </a:t>
            </a:r>
            <a:r>
              <a:rPr dirty="0" sz="1000" spc="-25">
                <a:latin typeface="Calibri"/>
                <a:cs typeface="Calibri"/>
              </a:rPr>
              <a:t>hospitalar, </a:t>
            </a:r>
            <a:r>
              <a:rPr dirty="0" sz="1000" spc="-20">
                <a:latin typeface="Calibri"/>
                <a:cs typeface="Calibri"/>
              </a:rPr>
              <a:t> complicações </a:t>
            </a:r>
            <a:r>
              <a:rPr dirty="0" sz="1000" spc="-15">
                <a:latin typeface="Calibri"/>
                <a:cs typeface="Calibri"/>
              </a:rPr>
              <a:t>locais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5">
                <a:latin typeface="Calibri"/>
                <a:cs typeface="Calibri"/>
              </a:rPr>
              <a:t> sistê micas,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seguimento (taxa </a:t>
            </a:r>
            <a:r>
              <a:rPr dirty="0" sz="1000" spc="-10">
                <a:latin typeface="Calibri"/>
                <a:cs typeface="Calibri"/>
              </a:rPr>
              <a:t>de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02778" y="3919743"/>
            <a:ext cx="3004820" cy="325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180"/>
              </a:lnSpc>
              <a:spcBef>
                <a:spcPts val="100"/>
              </a:spcBef>
            </a:pPr>
            <a:r>
              <a:rPr dirty="0" sz="1000" spc="-20">
                <a:latin typeface="Calibri"/>
                <a:cs typeface="Calibri"/>
              </a:rPr>
              <a:t>resposta)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desfecho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oncológico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(sobrevida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livre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de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recidiva</a:t>
            </a:r>
            <a:endParaRPr sz="1000">
              <a:latin typeface="Calibri"/>
              <a:cs typeface="Calibri"/>
            </a:endParaRPr>
          </a:p>
          <a:p>
            <a:pPr algn="ctr" marR="300355">
              <a:lnSpc>
                <a:spcPts val="1180"/>
              </a:lnSpc>
            </a:pPr>
            <a:r>
              <a:rPr dirty="0" sz="1000" spc="-420">
                <a:latin typeface="Calibri"/>
                <a:cs typeface="Calibri"/>
              </a:rPr>
              <a:t>L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02778" y="4072143"/>
            <a:ext cx="15538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sobrevida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câncer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especıfica).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260672" y="6163077"/>
            <a:ext cx="2938780" cy="546100"/>
          </a:xfrm>
          <a:custGeom>
            <a:avLst/>
            <a:gdLst/>
            <a:ahLst/>
            <a:cxnLst/>
            <a:rect l="l" t="t" r="r" b="b"/>
            <a:pathLst>
              <a:path w="2938779" h="546100">
                <a:moveTo>
                  <a:pt x="0" y="90981"/>
                </a:moveTo>
                <a:lnTo>
                  <a:pt x="7150" y="55567"/>
                </a:lnTo>
                <a:lnTo>
                  <a:pt x="26651" y="26647"/>
                </a:lnTo>
                <a:lnTo>
                  <a:pt x="55574" y="7149"/>
                </a:lnTo>
                <a:lnTo>
                  <a:pt x="90993" y="0"/>
                </a:lnTo>
                <a:lnTo>
                  <a:pt x="2847624" y="0"/>
                </a:lnTo>
                <a:lnTo>
                  <a:pt x="2883042" y="7149"/>
                </a:lnTo>
                <a:lnTo>
                  <a:pt x="2911966" y="26647"/>
                </a:lnTo>
                <a:lnTo>
                  <a:pt x="2931466" y="55567"/>
                </a:lnTo>
                <a:lnTo>
                  <a:pt x="2938617" y="90981"/>
                </a:lnTo>
                <a:lnTo>
                  <a:pt x="2938617" y="454895"/>
                </a:lnTo>
                <a:lnTo>
                  <a:pt x="2931466" y="490309"/>
                </a:lnTo>
                <a:lnTo>
                  <a:pt x="2911966" y="519229"/>
                </a:lnTo>
                <a:lnTo>
                  <a:pt x="2883042" y="538727"/>
                </a:lnTo>
                <a:lnTo>
                  <a:pt x="2847624" y="545877"/>
                </a:lnTo>
                <a:lnTo>
                  <a:pt x="90993" y="545877"/>
                </a:lnTo>
                <a:lnTo>
                  <a:pt x="55574" y="538727"/>
                </a:lnTo>
                <a:lnTo>
                  <a:pt x="26651" y="519229"/>
                </a:lnTo>
                <a:lnTo>
                  <a:pt x="7150" y="490309"/>
                </a:lnTo>
                <a:lnTo>
                  <a:pt x="0" y="454895"/>
                </a:lnTo>
                <a:lnTo>
                  <a:pt x="0" y="90981"/>
                </a:lnTo>
                <a:close/>
              </a:path>
            </a:pathLst>
          </a:custGeom>
          <a:ln w="2364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599" y="866922"/>
            <a:ext cx="3102951" cy="367514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7183172" y="4341313"/>
            <a:ext cx="3041015" cy="300990"/>
            <a:chOff x="7183172" y="4341313"/>
            <a:chExt cx="3041015" cy="300990"/>
          </a:xfrm>
        </p:grpSpPr>
        <p:sp>
          <p:nvSpPr>
            <p:cNvPr id="12" name="object 12"/>
            <p:cNvSpPr/>
            <p:nvPr/>
          </p:nvSpPr>
          <p:spPr>
            <a:xfrm>
              <a:off x="7194994" y="4353135"/>
              <a:ext cx="3017520" cy="277495"/>
            </a:xfrm>
            <a:custGeom>
              <a:avLst/>
              <a:gdLst/>
              <a:ahLst/>
              <a:cxnLst/>
              <a:rect l="l" t="t" r="r" b="b"/>
              <a:pathLst>
                <a:path w="3017520" h="277495">
                  <a:moveTo>
                    <a:pt x="2970696" y="0"/>
                  </a:moveTo>
                  <a:lnTo>
                    <a:pt x="46203" y="0"/>
                  </a:lnTo>
                  <a:lnTo>
                    <a:pt x="28219" y="3630"/>
                  </a:lnTo>
                  <a:lnTo>
                    <a:pt x="13533" y="13530"/>
                  </a:lnTo>
                  <a:lnTo>
                    <a:pt x="3631" y="28215"/>
                  </a:lnTo>
                  <a:lnTo>
                    <a:pt x="0" y="46197"/>
                  </a:lnTo>
                  <a:lnTo>
                    <a:pt x="0" y="230981"/>
                  </a:lnTo>
                  <a:lnTo>
                    <a:pt x="3631" y="248963"/>
                  </a:lnTo>
                  <a:lnTo>
                    <a:pt x="13533" y="263648"/>
                  </a:lnTo>
                  <a:lnTo>
                    <a:pt x="28219" y="273549"/>
                  </a:lnTo>
                  <a:lnTo>
                    <a:pt x="46203" y="277180"/>
                  </a:lnTo>
                  <a:lnTo>
                    <a:pt x="2970696" y="277180"/>
                  </a:lnTo>
                  <a:lnTo>
                    <a:pt x="2988681" y="273549"/>
                  </a:lnTo>
                  <a:lnTo>
                    <a:pt x="3003367" y="263648"/>
                  </a:lnTo>
                  <a:lnTo>
                    <a:pt x="3013269" y="248963"/>
                  </a:lnTo>
                  <a:lnTo>
                    <a:pt x="3016900" y="230981"/>
                  </a:lnTo>
                  <a:lnTo>
                    <a:pt x="3016900" y="46197"/>
                  </a:lnTo>
                  <a:lnTo>
                    <a:pt x="3013269" y="28215"/>
                  </a:lnTo>
                  <a:lnTo>
                    <a:pt x="3003367" y="13530"/>
                  </a:lnTo>
                  <a:lnTo>
                    <a:pt x="2988681" y="3630"/>
                  </a:lnTo>
                  <a:lnTo>
                    <a:pt x="2970696" y="0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7194994" y="4353135"/>
              <a:ext cx="3017520" cy="277495"/>
            </a:xfrm>
            <a:custGeom>
              <a:avLst/>
              <a:gdLst/>
              <a:ahLst/>
              <a:cxnLst/>
              <a:rect l="l" t="t" r="r" b="b"/>
              <a:pathLst>
                <a:path w="3017520" h="277495">
                  <a:moveTo>
                    <a:pt x="0" y="46197"/>
                  </a:moveTo>
                  <a:lnTo>
                    <a:pt x="3630" y="28215"/>
                  </a:lnTo>
                  <a:lnTo>
                    <a:pt x="13532" y="13531"/>
                  </a:lnTo>
                  <a:lnTo>
                    <a:pt x="28219" y="3630"/>
                  </a:lnTo>
                  <a:lnTo>
                    <a:pt x="46203" y="0"/>
                  </a:lnTo>
                  <a:lnTo>
                    <a:pt x="2970696" y="0"/>
                  </a:lnTo>
                  <a:lnTo>
                    <a:pt x="2988680" y="3630"/>
                  </a:lnTo>
                  <a:lnTo>
                    <a:pt x="3003367" y="13531"/>
                  </a:lnTo>
                  <a:lnTo>
                    <a:pt x="3013269" y="28215"/>
                  </a:lnTo>
                  <a:lnTo>
                    <a:pt x="3016900" y="46197"/>
                  </a:lnTo>
                  <a:lnTo>
                    <a:pt x="3016900" y="230982"/>
                  </a:lnTo>
                  <a:lnTo>
                    <a:pt x="3013269" y="248964"/>
                  </a:lnTo>
                  <a:lnTo>
                    <a:pt x="3003367" y="263648"/>
                  </a:lnTo>
                  <a:lnTo>
                    <a:pt x="2988680" y="273549"/>
                  </a:lnTo>
                  <a:lnTo>
                    <a:pt x="2970696" y="277179"/>
                  </a:lnTo>
                  <a:lnTo>
                    <a:pt x="46203" y="277179"/>
                  </a:lnTo>
                  <a:lnTo>
                    <a:pt x="28219" y="273549"/>
                  </a:lnTo>
                  <a:lnTo>
                    <a:pt x="13532" y="263648"/>
                  </a:lnTo>
                  <a:lnTo>
                    <a:pt x="3630" y="248964"/>
                  </a:lnTo>
                  <a:lnTo>
                    <a:pt x="0" y="230982"/>
                  </a:lnTo>
                  <a:lnTo>
                    <a:pt x="0" y="46197"/>
                  </a:lnTo>
                  <a:close/>
                </a:path>
              </a:pathLst>
            </a:custGeom>
            <a:ln w="23643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7212426" y="4343425"/>
            <a:ext cx="3037205" cy="2371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7660">
              <a:lnSpc>
                <a:spcPct val="100000"/>
              </a:lnSpc>
              <a:spcBef>
                <a:spcPts val="100"/>
              </a:spcBef>
            </a:pPr>
            <a:r>
              <a:rPr dirty="0" sz="1600" spc="-30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1600">
              <a:latin typeface="Calibri"/>
              <a:cs typeface="Calibri"/>
            </a:endParaRPr>
          </a:p>
          <a:p>
            <a:pPr algn="just" marL="12700" marR="5080">
              <a:lnSpc>
                <a:spcPct val="96800"/>
              </a:lnSpc>
              <a:spcBef>
                <a:spcPts val="925"/>
              </a:spcBef>
            </a:pPr>
            <a:r>
              <a:rPr dirty="0" sz="1000" spc="-25">
                <a:latin typeface="Calibri"/>
                <a:cs typeface="Calibri"/>
              </a:rPr>
              <a:t>Até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 </a:t>
            </a:r>
            <a:r>
              <a:rPr dirty="0" sz="1000" spc="-20">
                <a:latin typeface="Calibri"/>
                <a:cs typeface="Calibri"/>
              </a:rPr>
              <a:t>presente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momento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já </a:t>
            </a:r>
            <a:r>
              <a:rPr dirty="0" sz="1000" spc="-20">
                <a:latin typeface="Calibri"/>
                <a:cs typeface="Calibri"/>
              </a:rPr>
              <a:t>foram praticadas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109 ILP </a:t>
            </a:r>
            <a:r>
              <a:rPr dirty="0" sz="1000" spc="-20">
                <a:latin typeface="Calibri"/>
                <a:cs typeface="Calibri"/>
              </a:rPr>
              <a:t>na </a:t>
            </a:r>
            <a:r>
              <a:rPr dirty="0" sz="1000" spc="-15">
                <a:latin typeface="Calibri"/>
                <a:cs typeface="Calibri"/>
              </a:rPr>
              <a:t> instituição </a:t>
            </a:r>
            <a:r>
              <a:rPr dirty="0" sz="1000" spc="-10">
                <a:latin typeface="Calibri"/>
                <a:cs typeface="Calibri"/>
              </a:rPr>
              <a:t>em </a:t>
            </a:r>
            <a:r>
              <a:rPr dirty="0" sz="1000" spc="-15">
                <a:latin typeface="Calibri"/>
                <a:cs typeface="Calibri"/>
              </a:rPr>
              <a:t>vinte anos desde </a:t>
            </a:r>
            <a:r>
              <a:rPr dirty="0" sz="1000">
                <a:latin typeface="Calibri"/>
                <a:cs typeface="Calibri"/>
              </a:rPr>
              <a:t>a </a:t>
            </a:r>
            <a:r>
              <a:rPr dirty="0" sz="1000" spc="-20">
                <a:latin typeface="Calibri"/>
                <a:cs typeface="Calibri"/>
              </a:rPr>
              <a:t>realização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do </a:t>
            </a:r>
            <a:r>
              <a:rPr dirty="0" sz="1000" spc="-15">
                <a:latin typeface="Calibri"/>
                <a:cs typeface="Calibri"/>
              </a:rPr>
              <a:t>primeiro 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procedimento,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15">
                <a:latin typeface="Calibri"/>
                <a:cs typeface="Calibri"/>
              </a:rPr>
              <a:t>modo que </a:t>
            </a:r>
            <a:r>
              <a:rPr dirty="0" sz="1000">
                <a:latin typeface="Calibri"/>
                <a:cs typeface="Calibri"/>
              </a:rPr>
              <a:t>9 </a:t>
            </a:r>
            <a:r>
              <a:rPr dirty="0" sz="1000" spc="-15">
                <a:latin typeface="Calibri"/>
                <a:cs typeface="Calibri"/>
              </a:rPr>
              <a:t>pacientes </a:t>
            </a:r>
            <a:r>
              <a:rPr dirty="0" sz="1000" spc="-20">
                <a:latin typeface="Calibri"/>
                <a:cs typeface="Calibri"/>
              </a:rPr>
              <a:t>passaram </a:t>
            </a:r>
            <a:r>
              <a:rPr dirty="0" sz="1000" spc="-15">
                <a:latin typeface="Calibri"/>
                <a:cs typeface="Calibri"/>
              </a:rPr>
              <a:t>por uma 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segunda cirurgia. </a:t>
            </a:r>
            <a:r>
              <a:rPr dirty="0" sz="1000">
                <a:latin typeface="Calibri"/>
                <a:cs typeface="Calibri"/>
              </a:rPr>
              <a:t>A </a:t>
            </a:r>
            <a:r>
              <a:rPr dirty="0" sz="1000" spc="-15">
                <a:latin typeface="Calibri"/>
                <a:cs typeface="Calibri"/>
              </a:rPr>
              <a:t>partir desses dados </a:t>
            </a:r>
            <a:r>
              <a:rPr dirty="0" sz="1000" spc="-20">
                <a:latin typeface="Calibri"/>
                <a:cs typeface="Calibri"/>
              </a:rPr>
              <a:t>pretendemos </a:t>
            </a:r>
            <a:r>
              <a:rPr dirty="0" sz="1000" spc="-15">
                <a:latin typeface="Calibri"/>
                <a:cs typeface="Calibri"/>
              </a:rPr>
              <a:t>definir </a:t>
            </a:r>
            <a:r>
              <a:rPr dirty="0" sz="1000" spc="-2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perfil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epidemiológico</a:t>
            </a:r>
            <a:r>
              <a:rPr dirty="0" sz="1000" spc="-10">
                <a:latin typeface="Calibri"/>
                <a:cs typeface="Calibri"/>
              </a:rPr>
              <a:t> do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paciente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que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necessita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dessa 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cirurgia, </a:t>
            </a:r>
            <a:r>
              <a:rPr dirty="0" sz="1000" spc="-10">
                <a:latin typeface="Calibri"/>
                <a:cs typeface="Calibri"/>
              </a:rPr>
              <a:t>além de </a:t>
            </a:r>
            <a:r>
              <a:rPr dirty="0" sz="1000" spc="-15">
                <a:latin typeface="Calibri"/>
                <a:cs typeface="Calibri"/>
              </a:rPr>
              <a:t>obter </a:t>
            </a:r>
            <a:r>
              <a:rPr dirty="0" sz="1000" spc="-10">
                <a:latin typeface="Calibri"/>
                <a:cs typeface="Calibri"/>
              </a:rPr>
              <a:t>as </a:t>
            </a:r>
            <a:r>
              <a:rPr dirty="0" sz="1000" spc="-20">
                <a:latin typeface="Calibri"/>
                <a:cs typeface="Calibri"/>
              </a:rPr>
              <a:t>taxas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20">
                <a:latin typeface="Calibri"/>
                <a:cs typeface="Calibri"/>
              </a:rPr>
              <a:t>complicações </a:t>
            </a:r>
            <a:r>
              <a:rPr dirty="0" sz="1000" spc="-15">
                <a:latin typeface="Calibri"/>
                <a:cs typeface="Calibri"/>
              </a:rPr>
              <a:t>locais </a:t>
            </a:r>
            <a:r>
              <a:rPr dirty="0" sz="1000">
                <a:latin typeface="Calibri"/>
                <a:cs typeface="Calibri"/>
              </a:rPr>
              <a:t>e </a:t>
            </a:r>
            <a:r>
              <a:rPr dirty="0" sz="1000" spc="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sistêmicas,</a:t>
            </a:r>
            <a:r>
              <a:rPr dirty="0" sz="1000" spc="-15">
                <a:latin typeface="Calibri"/>
                <a:cs typeface="Calibri"/>
              </a:rPr>
              <a:t> resultados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oncológicos</a:t>
            </a:r>
            <a:r>
              <a:rPr dirty="0" sz="1000" spc="-10">
                <a:latin typeface="Calibri"/>
                <a:cs typeface="Calibri"/>
              </a:rPr>
              <a:t> do</a:t>
            </a:r>
            <a:r>
              <a:rPr dirty="0" sz="1000" spc="204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tratamento,</a:t>
            </a:r>
            <a:r>
              <a:rPr dirty="0" sz="1000" spc="18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efeitos 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de </a:t>
            </a:r>
            <a:r>
              <a:rPr dirty="0" sz="1000" spc="-20">
                <a:latin typeface="Calibri"/>
                <a:cs typeface="Calibri"/>
              </a:rPr>
              <a:t>tratamentos </a:t>
            </a:r>
            <a:r>
              <a:rPr dirty="0" sz="1000" spc="-15">
                <a:latin typeface="Calibri"/>
                <a:cs typeface="Calibri"/>
              </a:rPr>
              <a:t>prévios </a:t>
            </a:r>
            <a:r>
              <a:rPr dirty="0" sz="1000" spc="-10">
                <a:latin typeface="Calibri"/>
                <a:cs typeface="Calibri"/>
              </a:rPr>
              <a:t>ou </a:t>
            </a:r>
            <a:r>
              <a:rPr dirty="0" sz="1000" spc="-15">
                <a:latin typeface="Calibri"/>
                <a:cs typeface="Calibri"/>
              </a:rPr>
              <a:t>posteriores </a:t>
            </a:r>
            <a:r>
              <a:rPr dirty="0" sz="1000">
                <a:latin typeface="Calibri"/>
                <a:cs typeface="Calibri"/>
              </a:rPr>
              <a:t>a </a:t>
            </a:r>
            <a:r>
              <a:rPr dirty="0" sz="1000" spc="-10">
                <a:latin typeface="Calibri"/>
                <a:cs typeface="Calibri"/>
              </a:rPr>
              <a:t>ILP </a:t>
            </a:r>
            <a:r>
              <a:rPr dirty="0" sz="1000">
                <a:latin typeface="Calibri"/>
                <a:cs typeface="Calibri"/>
              </a:rPr>
              <a:t>e </a:t>
            </a:r>
            <a:r>
              <a:rPr dirty="0" sz="1000" spc="-20">
                <a:latin typeface="Calibri"/>
                <a:cs typeface="Calibri"/>
              </a:rPr>
              <a:t>contextualizar </a:t>
            </a:r>
            <a:r>
              <a:rPr dirty="0" sz="1000" spc="-21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esses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resultados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com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outros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dados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disponíveis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na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 spc="-20">
                <a:latin typeface="Calibri"/>
                <a:cs typeface="Calibri"/>
              </a:rPr>
              <a:t>literatura.</a:t>
            </a:r>
            <a:endParaRPr sz="1000">
              <a:latin typeface="Calibri"/>
              <a:cs typeface="Calibri"/>
            </a:endParaRPr>
          </a:p>
          <a:p>
            <a:pPr marL="201295">
              <a:lnSpc>
                <a:spcPct val="100000"/>
              </a:lnSpc>
              <a:spcBef>
                <a:spcPts val="1045"/>
              </a:spcBef>
            </a:pPr>
            <a:r>
              <a:rPr dirty="0" sz="700" spc="-15" b="1">
                <a:latin typeface="Calibri"/>
                <a:cs typeface="Calibri"/>
              </a:rPr>
              <a:t>R</a:t>
            </a:r>
            <a:r>
              <a:rPr dirty="0" sz="700" spc="-10" b="1">
                <a:latin typeface="Calibri"/>
                <a:cs typeface="Calibri"/>
              </a:rPr>
              <a:t>e</a:t>
            </a:r>
            <a:r>
              <a:rPr dirty="0" sz="700" spc="-15" b="1">
                <a:latin typeface="Calibri"/>
                <a:cs typeface="Calibri"/>
              </a:rPr>
              <a:t>f</a:t>
            </a:r>
            <a:r>
              <a:rPr dirty="0" sz="700" spc="-10" b="1">
                <a:latin typeface="Calibri"/>
                <a:cs typeface="Calibri"/>
              </a:rPr>
              <a:t>e</a:t>
            </a:r>
            <a:r>
              <a:rPr dirty="0" sz="700" spc="-15" b="1">
                <a:latin typeface="Calibri"/>
                <a:cs typeface="Calibri"/>
              </a:rPr>
              <a:t>r</a:t>
            </a:r>
            <a:r>
              <a:rPr dirty="0" sz="700" spc="-10" b="1">
                <a:latin typeface="Calibri"/>
                <a:cs typeface="Calibri"/>
              </a:rPr>
              <a:t>ê</a:t>
            </a:r>
            <a:r>
              <a:rPr dirty="0" sz="700" spc="-5" b="1">
                <a:latin typeface="Calibri"/>
                <a:cs typeface="Calibri"/>
              </a:rPr>
              <a:t>n</a:t>
            </a:r>
            <a:r>
              <a:rPr dirty="0" sz="700" spc="-10" b="1">
                <a:latin typeface="Calibri"/>
                <a:cs typeface="Calibri"/>
              </a:rPr>
              <a:t>c</a:t>
            </a:r>
            <a:r>
              <a:rPr dirty="0" sz="700" spc="-5" b="1">
                <a:latin typeface="Calibri"/>
                <a:cs typeface="Calibri"/>
              </a:rPr>
              <a:t>i</a:t>
            </a:r>
            <a:r>
              <a:rPr dirty="0" sz="700" spc="-10" b="1">
                <a:latin typeface="Calibri"/>
                <a:cs typeface="Calibri"/>
              </a:rPr>
              <a:t>as</a:t>
            </a:r>
            <a:r>
              <a:rPr dirty="0" sz="700" b="1">
                <a:latin typeface="Calibri"/>
                <a:cs typeface="Calibri"/>
              </a:rPr>
              <a:t>:</a:t>
            </a:r>
            <a:r>
              <a:rPr dirty="0" sz="700" b="1">
                <a:latin typeface="Calibri"/>
                <a:cs typeface="Calibri"/>
              </a:rPr>
              <a:t> </a:t>
            </a:r>
            <a:r>
              <a:rPr dirty="0" sz="700" spc="-10" b="1">
                <a:latin typeface="Calibri"/>
                <a:cs typeface="Calibri"/>
              </a:rPr>
              <a:t> </a:t>
            </a:r>
            <a:r>
              <a:rPr dirty="0" sz="700" spc="-10">
                <a:latin typeface="Calibri"/>
                <a:cs typeface="Calibri"/>
              </a:rPr>
              <a:t>CRE</a:t>
            </a:r>
            <a:r>
              <a:rPr dirty="0" sz="700" spc="-15">
                <a:latin typeface="Calibri"/>
                <a:cs typeface="Calibri"/>
              </a:rPr>
              <a:t>E</a:t>
            </a:r>
            <a:r>
              <a:rPr dirty="0" sz="700" spc="-10">
                <a:latin typeface="Calibri"/>
                <a:cs typeface="Calibri"/>
              </a:rPr>
              <a:t>CH</a:t>
            </a:r>
            <a:r>
              <a:rPr dirty="0" sz="700">
                <a:latin typeface="Calibri"/>
                <a:cs typeface="Calibri"/>
              </a:rPr>
              <a:t>,</a:t>
            </a:r>
            <a:r>
              <a:rPr dirty="0" sz="700" spc="-5">
                <a:latin typeface="Calibri"/>
                <a:cs typeface="Calibri"/>
              </a:rPr>
              <a:t> </a:t>
            </a:r>
            <a:r>
              <a:rPr dirty="0" sz="700" spc="-20">
                <a:latin typeface="Calibri"/>
                <a:cs typeface="Calibri"/>
              </a:rPr>
              <a:t>O</a:t>
            </a:r>
            <a:r>
              <a:rPr dirty="0" sz="700" spc="-5">
                <a:latin typeface="Calibri"/>
                <a:cs typeface="Calibri"/>
              </a:rPr>
              <a:t>.</a:t>
            </a:r>
            <a:r>
              <a:rPr dirty="0" sz="700">
                <a:latin typeface="Calibri"/>
                <a:cs typeface="Calibri"/>
              </a:rPr>
              <a:t>,</a:t>
            </a:r>
            <a:r>
              <a:rPr dirty="0" sz="700" spc="-5">
                <a:latin typeface="Calibri"/>
                <a:cs typeface="Calibri"/>
              </a:rPr>
              <a:t> </a:t>
            </a:r>
            <a:r>
              <a:rPr dirty="0" sz="700" spc="-10">
                <a:latin typeface="Calibri"/>
                <a:cs typeface="Calibri"/>
              </a:rPr>
              <a:t>KR</a:t>
            </a:r>
            <a:r>
              <a:rPr dirty="0" sz="700" spc="-5">
                <a:latin typeface="Calibri"/>
                <a:cs typeface="Calibri"/>
              </a:rPr>
              <a:t>E</a:t>
            </a:r>
            <a:r>
              <a:rPr dirty="0" sz="700" spc="-15">
                <a:latin typeface="Calibri"/>
                <a:cs typeface="Calibri"/>
              </a:rPr>
              <a:t>M</a:t>
            </a:r>
            <a:r>
              <a:rPr dirty="0" sz="700" spc="-10">
                <a:latin typeface="Calibri"/>
                <a:cs typeface="Calibri"/>
              </a:rPr>
              <a:t>EN</a:t>
            </a:r>
            <a:r>
              <a:rPr dirty="0" sz="700" spc="-5">
                <a:latin typeface="Calibri"/>
                <a:cs typeface="Calibri"/>
              </a:rPr>
              <a:t>T</a:t>
            </a:r>
            <a:r>
              <a:rPr dirty="0" sz="700" spc="-10">
                <a:latin typeface="Calibri"/>
                <a:cs typeface="Calibri"/>
              </a:rPr>
              <a:t>Z</a:t>
            </a:r>
            <a:r>
              <a:rPr dirty="0" sz="700">
                <a:latin typeface="Calibri"/>
                <a:cs typeface="Calibri"/>
              </a:rPr>
              <a:t>,</a:t>
            </a:r>
            <a:r>
              <a:rPr dirty="0" sz="700" spc="-5">
                <a:latin typeface="Calibri"/>
                <a:cs typeface="Calibri"/>
              </a:rPr>
              <a:t> </a:t>
            </a:r>
            <a:r>
              <a:rPr dirty="0" sz="700" spc="-10">
                <a:latin typeface="Calibri"/>
                <a:cs typeface="Calibri"/>
              </a:rPr>
              <a:t>E</a:t>
            </a:r>
            <a:r>
              <a:rPr dirty="0" sz="700">
                <a:latin typeface="Calibri"/>
                <a:cs typeface="Calibri"/>
              </a:rPr>
              <a:t>.</a:t>
            </a:r>
            <a:r>
              <a:rPr dirty="0" sz="700" spc="-10">
                <a:latin typeface="Calibri"/>
                <a:cs typeface="Calibri"/>
              </a:rPr>
              <a:t> </a:t>
            </a:r>
            <a:r>
              <a:rPr dirty="0" sz="700" spc="-80">
                <a:latin typeface="Calibri"/>
                <a:cs typeface="Calibri"/>
              </a:rPr>
              <a:t>T</a:t>
            </a:r>
            <a:r>
              <a:rPr dirty="0" sz="700" spc="-5">
                <a:latin typeface="Calibri"/>
                <a:cs typeface="Calibri"/>
              </a:rPr>
              <a:t>.</a:t>
            </a:r>
            <a:r>
              <a:rPr dirty="0" sz="700">
                <a:latin typeface="Calibri"/>
                <a:cs typeface="Calibri"/>
              </a:rPr>
              <a:t>,</a:t>
            </a:r>
            <a:r>
              <a:rPr dirty="0" sz="700" spc="-5">
                <a:latin typeface="Calibri"/>
                <a:cs typeface="Calibri"/>
              </a:rPr>
              <a:t> </a:t>
            </a:r>
            <a:r>
              <a:rPr dirty="0" sz="700" spc="-15">
                <a:latin typeface="Calibri"/>
                <a:cs typeface="Calibri"/>
              </a:rPr>
              <a:t>R</a:t>
            </a:r>
            <a:r>
              <a:rPr dirty="0" sz="700" spc="-55">
                <a:latin typeface="Calibri"/>
                <a:cs typeface="Calibri"/>
              </a:rPr>
              <a:t>Y</a:t>
            </a:r>
            <a:r>
              <a:rPr dirty="0" sz="700" spc="-5">
                <a:latin typeface="Calibri"/>
                <a:cs typeface="Calibri"/>
              </a:rPr>
              <a:t>A</a:t>
            </a:r>
            <a:r>
              <a:rPr dirty="0" sz="700" spc="-10">
                <a:latin typeface="Calibri"/>
                <a:cs typeface="Calibri"/>
              </a:rPr>
              <a:t>N</a:t>
            </a:r>
            <a:r>
              <a:rPr dirty="0" sz="700">
                <a:latin typeface="Calibri"/>
                <a:cs typeface="Calibri"/>
              </a:rPr>
              <a:t>,</a:t>
            </a:r>
            <a:r>
              <a:rPr dirty="0" sz="700" spc="-5">
                <a:latin typeface="Calibri"/>
                <a:cs typeface="Calibri"/>
              </a:rPr>
              <a:t> </a:t>
            </a:r>
            <a:r>
              <a:rPr dirty="0" sz="700" spc="-5">
                <a:latin typeface="Calibri"/>
                <a:cs typeface="Calibri"/>
              </a:rPr>
              <a:t>R</a:t>
            </a:r>
            <a:r>
              <a:rPr dirty="0" sz="700">
                <a:latin typeface="Calibri"/>
                <a:cs typeface="Calibri"/>
              </a:rPr>
              <a:t>.</a:t>
            </a:r>
            <a:r>
              <a:rPr dirty="0" sz="700" spc="-10">
                <a:latin typeface="Calibri"/>
                <a:cs typeface="Calibri"/>
              </a:rPr>
              <a:t> </a:t>
            </a:r>
            <a:r>
              <a:rPr dirty="0" sz="700" spc="-75">
                <a:latin typeface="Calibri"/>
                <a:cs typeface="Calibri"/>
              </a:rPr>
              <a:t>F</a:t>
            </a:r>
            <a:r>
              <a:rPr dirty="0" sz="700">
                <a:latin typeface="Calibri"/>
                <a:cs typeface="Calibri"/>
              </a:rPr>
              <a:t>.</a:t>
            </a:r>
            <a:r>
              <a:rPr dirty="0" sz="700" spc="-10">
                <a:latin typeface="Calibri"/>
                <a:cs typeface="Calibri"/>
              </a:rPr>
              <a:t> </a:t>
            </a:r>
            <a:r>
              <a:rPr dirty="0" sz="700">
                <a:latin typeface="Calibri"/>
                <a:cs typeface="Calibri"/>
              </a:rPr>
              <a:t>&amp;</a:t>
            </a:r>
            <a:r>
              <a:rPr dirty="0" sz="700" spc="-15">
                <a:latin typeface="Calibri"/>
                <a:cs typeface="Calibri"/>
              </a:rPr>
              <a:t> </a:t>
            </a:r>
            <a:r>
              <a:rPr dirty="0" sz="700" spc="-15">
                <a:latin typeface="Calibri"/>
                <a:cs typeface="Calibri"/>
              </a:rPr>
              <a:t>W</a:t>
            </a:r>
            <a:r>
              <a:rPr dirty="0" sz="700" spc="-5">
                <a:latin typeface="Calibri"/>
                <a:cs typeface="Calibri"/>
              </a:rPr>
              <a:t>I</a:t>
            </a:r>
            <a:r>
              <a:rPr dirty="0" sz="700" spc="-10">
                <a:latin typeface="Calibri"/>
                <a:cs typeface="Calibri"/>
              </a:rPr>
              <a:t>NBL</a:t>
            </a:r>
            <a:r>
              <a:rPr dirty="0" sz="700" spc="-5">
                <a:latin typeface="Calibri"/>
                <a:cs typeface="Calibri"/>
              </a:rPr>
              <a:t>A</a:t>
            </a:r>
            <a:r>
              <a:rPr dirty="0" sz="700" spc="-30">
                <a:latin typeface="Calibri"/>
                <a:cs typeface="Calibri"/>
              </a:rPr>
              <a:t>D</a:t>
            </a:r>
            <a:r>
              <a:rPr dirty="0" sz="700">
                <a:latin typeface="Calibri"/>
                <a:cs typeface="Calibri"/>
              </a:rPr>
              <a:t>,</a:t>
            </a:r>
            <a:r>
              <a:rPr dirty="0" sz="700" spc="-5">
                <a:latin typeface="Calibri"/>
                <a:cs typeface="Calibri"/>
              </a:rPr>
              <a:t> </a:t>
            </a:r>
            <a:r>
              <a:rPr dirty="0" sz="700" spc="-10">
                <a:latin typeface="Calibri"/>
                <a:cs typeface="Calibri"/>
              </a:rPr>
              <a:t>J</a:t>
            </a:r>
            <a:r>
              <a:rPr dirty="0" sz="700">
                <a:latin typeface="Calibri"/>
                <a:cs typeface="Calibri"/>
              </a:rPr>
              <a:t>.</a:t>
            </a:r>
            <a:r>
              <a:rPr dirty="0" sz="700" spc="-10">
                <a:latin typeface="Calibri"/>
                <a:cs typeface="Calibri"/>
              </a:rPr>
              <a:t> </a:t>
            </a:r>
            <a:r>
              <a:rPr dirty="0" sz="700" spc="-10">
                <a:latin typeface="Calibri"/>
                <a:cs typeface="Calibri"/>
              </a:rPr>
              <a:t>N</a:t>
            </a:r>
            <a:r>
              <a:rPr dirty="0" sz="700">
                <a:latin typeface="Calibri"/>
                <a:cs typeface="Calibri"/>
              </a:rPr>
              <a:t>.</a:t>
            </a:r>
            <a:endParaRPr sz="700">
              <a:latin typeface="Calibri"/>
              <a:cs typeface="Calibri"/>
            </a:endParaRPr>
          </a:p>
          <a:p>
            <a:pPr marL="201295" marR="325120">
              <a:lnSpc>
                <a:spcPts val="819"/>
              </a:lnSpc>
              <a:spcBef>
                <a:spcPts val="90"/>
              </a:spcBef>
            </a:pPr>
            <a:r>
              <a:rPr dirty="0" sz="700" spc="-10">
                <a:latin typeface="Calibri"/>
                <a:cs typeface="Calibri"/>
              </a:rPr>
              <a:t>Chemotherapy</a:t>
            </a:r>
            <a:r>
              <a:rPr dirty="0" sz="700" spc="-15">
                <a:latin typeface="Calibri"/>
                <a:cs typeface="Calibri"/>
              </a:rPr>
              <a:t> </a:t>
            </a:r>
            <a:r>
              <a:rPr dirty="0" sz="700" spc="-5">
                <a:latin typeface="Calibri"/>
                <a:cs typeface="Calibri"/>
              </a:rPr>
              <a:t>of </a:t>
            </a:r>
            <a:r>
              <a:rPr dirty="0" sz="700" spc="-10">
                <a:latin typeface="Calibri"/>
                <a:cs typeface="Calibri"/>
              </a:rPr>
              <a:t>cancer:</a:t>
            </a:r>
            <a:r>
              <a:rPr dirty="0" sz="700" spc="-5">
                <a:latin typeface="Calibri"/>
                <a:cs typeface="Calibri"/>
              </a:rPr>
              <a:t> </a:t>
            </a:r>
            <a:r>
              <a:rPr dirty="0" sz="700" spc="-10">
                <a:latin typeface="Calibri"/>
                <a:cs typeface="Calibri"/>
              </a:rPr>
              <a:t>regional</a:t>
            </a:r>
            <a:r>
              <a:rPr dirty="0" sz="700">
                <a:latin typeface="Calibri"/>
                <a:cs typeface="Calibri"/>
              </a:rPr>
              <a:t> </a:t>
            </a:r>
            <a:r>
              <a:rPr dirty="0" sz="700" spc="-10">
                <a:latin typeface="Calibri"/>
                <a:cs typeface="Calibri"/>
              </a:rPr>
              <a:t>perfusion utilizing</a:t>
            </a:r>
            <a:r>
              <a:rPr dirty="0" sz="700" spc="-5">
                <a:latin typeface="Calibri"/>
                <a:cs typeface="Calibri"/>
              </a:rPr>
              <a:t> an</a:t>
            </a:r>
            <a:r>
              <a:rPr dirty="0" sz="700" spc="-15">
                <a:latin typeface="Calibri"/>
                <a:cs typeface="Calibri"/>
              </a:rPr>
              <a:t> </a:t>
            </a:r>
            <a:r>
              <a:rPr dirty="0" sz="700" spc="-10">
                <a:latin typeface="Calibri"/>
                <a:cs typeface="Calibri"/>
              </a:rPr>
              <a:t>extracorporeal </a:t>
            </a:r>
            <a:r>
              <a:rPr dirty="0" sz="700" spc="-140">
                <a:latin typeface="Calibri"/>
                <a:cs typeface="Calibri"/>
              </a:rPr>
              <a:t> </a:t>
            </a:r>
            <a:r>
              <a:rPr dirty="0" sz="700" spc="-10">
                <a:latin typeface="Calibri"/>
                <a:cs typeface="Calibri"/>
              </a:rPr>
              <a:t>circuit.</a:t>
            </a:r>
            <a:r>
              <a:rPr dirty="0" sz="700" spc="-15">
                <a:latin typeface="Calibri"/>
                <a:cs typeface="Calibri"/>
              </a:rPr>
              <a:t> </a:t>
            </a:r>
            <a:r>
              <a:rPr dirty="0" sz="700" spc="-10" i="1">
                <a:latin typeface="Calibri"/>
                <a:cs typeface="Calibri"/>
              </a:rPr>
              <a:t>Ann. Surg. </a:t>
            </a:r>
            <a:r>
              <a:rPr dirty="0" sz="700" spc="-5" b="1">
                <a:latin typeface="Calibri"/>
                <a:cs typeface="Calibri"/>
              </a:rPr>
              <a:t>148</a:t>
            </a:r>
            <a:r>
              <a:rPr dirty="0" sz="700" spc="-5">
                <a:latin typeface="Calibri"/>
                <a:cs typeface="Calibri"/>
              </a:rPr>
              <a:t>, 616–32 (1958).</a:t>
            </a:r>
            <a:endParaRPr sz="700">
              <a:latin typeface="Calibri"/>
              <a:cs typeface="Calibri"/>
            </a:endParaRPr>
          </a:p>
          <a:p>
            <a:pPr marL="201295">
              <a:lnSpc>
                <a:spcPts val="740"/>
              </a:lnSpc>
            </a:pPr>
            <a:r>
              <a:rPr dirty="0" sz="700" spc="-10">
                <a:latin typeface="Calibri"/>
                <a:cs typeface="Calibri"/>
              </a:rPr>
              <a:t>Comprehensive,</a:t>
            </a:r>
            <a:r>
              <a:rPr dirty="0" sz="700">
                <a:latin typeface="Calibri"/>
                <a:cs typeface="Calibri"/>
              </a:rPr>
              <a:t> </a:t>
            </a:r>
            <a:r>
              <a:rPr dirty="0" sz="700" spc="-5">
                <a:latin typeface="Calibri"/>
                <a:cs typeface="Calibri"/>
              </a:rPr>
              <a:t>N. </a:t>
            </a:r>
            <a:r>
              <a:rPr dirty="0" sz="700" spc="-10">
                <a:latin typeface="Calibri"/>
                <a:cs typeface="Calibri"/>
              </a:rPr>
              <a:t>Cutaneous</a:t>
            </a:r>
            <a:r>
              <a:rPr dirty="0" sz="700">
                <a:latin typeface="Calibri"/>
                <a:cs typeface="Calibri"/>
              </a:rPr>
              <a:t> </a:t>
            </a:r>
            <a:r>
              <a:rPr dirty="0" sz="700" spc="-10">
                <a:latin typeface="Calibri"/>
                <a:cs typeface="Calibri"/>
              </a:rPr>
              <a:t>melanoma.</a:t>
            </a:r>
            <a:r>
              <a:rPr dirty="0" sz="700" spc="-5">
                <a:latin typeface="Calibri"/>
                <a:cs typeface="Calibri"/>
              </a:rPr>
              <a:t> </a:t>
            </a:r>
            <a:r>
              <a:rPr dirty="0" sz="700" spc="-10" i="1">
                <a:latin typeface="Calibri"/>
                <a:cs typeface="Calibri"/>
              </a:rPr>
              <a:t>NCCN</a:t>
            </a:r>
            <a:r>
              <a:rPr dirty="0" sz="700" spc="-5" i="1">
                <a:latin typeface="Calibri"/>
                <a:cs typeface="Calibri"/>
              </a:rPr>
              <a:t> </a:t>
            </a:r>
            <a:r>
              <a:rPr dirty="0" sz="700" spc="-10" i="1">
                <a:latin typeface="Calibri"/>
                <a:cs typeface="Calibri"/>
              </a:rPr>
              <a:t>Clin.</a:t>
            </a:r>
            <a:r>
              <a:rPr dirty="0" sz="700" spc="-5" i="1">
                <a:latin typeface="Calibri"/>
                <a:cs typeface="Calibri"/>
              </a:rPr>
              <a:t> </a:t>
            </a:r>
            <a:r>
              <a:rPr dirty="0" sz="700" spc="-10" i="1">
                <a:latin typeface="Calibri"/>
                <a:cs typeface="Calibri"/>
              </a:rPr>
              <a:t>Pract.</a:t>
            </a:r>
            <a:r>
              <a:rPr dirty="0" sz="700" spc="-5" i="1">
                <a:latin typeface="Calibri"/>
                <a:cs typeface="Calibri"/>
              </a:rPr>
              <a:t> </a:t>
            </a:r>
            <a:r>
              <a:rPr dirty="0" sz="700" spc="-10" i="1">
                <a:latin typeface="Calibri"/>
                <a:cs typeface="Calibri"/>
              </a:rPr>
              <a:t>Guidel.</a:t>
            </a:r>
            <a:r>
              <a:rPr dirty="0" sz="700" spc="-5" i="1">
                <a:latin typeface="Calibri"/>
                <a:cs typeface="Calibri"/>
              </a:rPr>
              <a:t> </a:t>
            </a:r>
            <a:r>
              <a:rPr dirty="0" sz="700" spc="-10" i="1">
                <a:latin typeface="Calibri"/>
                <a:cs typeface="Calibri"/>
              </a:rPr>
              <a:t>Oncol.</a:t>
            </a:r>
            <a:endParaRPr sz="700">
              <a:latin typeface="Calibri"/>
              <a:cs typeface="Calibri"/>
            </a:endParaRPr>
          </a:p>
          <a:p>
            <a:pPr marL="201295">
              <a:lnSpc>
                <a:spcPts val="815"/>
              </a:lnSpc>
            </a:pPr>
            <a:r>
              <a:rPr dirty="0" sz="700" spc="-10" i="1">
                <a:latin typeface="Calibri"/>
                <a:cs typeface="Calibri"/>
              </a:rPr>
              <a:t>(NCCN</a:t>
            </a:r>
            <a:r>
              <a:rPr dirty="0" sz="700" spc="-30" i="1">
                <a:latin typeface="Calibri"/>
                <a:cs typeface="Calibri"/>
              </a:rPr>
              <a:t> </a:t>
            </a:r>
            <a:r>
              <a:rPr dirty="0" sz="700" spc="-10" i="1">
                <a:latin typeface="Calibri"/>
                <a:cs typeface="Calibri"/>
              </a:rPr>
              <a:t>Guidel.</a:t>
            </a:r>
            <a:r>
              <a:rPr dirty="0" sz="700" spc="-25" i="1">
                <a:latin typeface="Calibri"/>
                <a:cs typeface="Calibri"/>
              </a:rPr>
              <a:t> </a:t>
            </a:r>
            <a:r>
              <a:rPr dirty="0" sz="700" spc="-5">
                <a:latin typeface="Calibri"/>
                <a:cs typeface="Calibri"/>
              </a:rPr>
              <a:t>(2020).</a:t>
            </a:r>
            <a:endParaRPr sz="700">
              <a:latin typeface="Calibri"/>
              <a:cs typeface="Calibri"/>
            </a:endParaRPr>
          </a:p>
        </p:txBody>
      </p:sp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2076" y="4827179"/>
            <a:ext cx="2663030" cy="17460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Eliane Tambosi</dc:creator>
  <dc:title>POSTER_INICIAÇÃO - cópia</dc:title>
  <dcterms:created xsi:type="dcterms:W3CDTF">2023-01-20T15:20:32Z</dcterms:created>
  <dcterms:modified xsi:type="dcterms:W3CDTF">2023-01-20T15:20:32Z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2023-01-18T00:00:00Z</vt:filetime>
  </property>
  <property fmtid="{D5CDD505-2E9C-101B-9397-08002B2CF9AE}" pid="3" name="Creator">
    <vt:lpwstr>PowerPoint</vt:lpwstr>
  </property>
  <property fmtid="{D5CDD505-2E9C-101B-9397-08002B2CF9AE}" pid="4" name="LastSaved">
    <vt:filetime>2023-01-20T00:00:00Z</vt:filetime>
  </property>
</Properties>
</file>