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71626" y="2028938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5185247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7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7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471626" y="2028938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0" y="80651"/>
                </a:move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7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7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525183" y="5417215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8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525183" y="5417215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0" y="80651"/>
                </a:moveTo>
                <a:lnTo>
                  <a:pt x="6338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05001" y="5865590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8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8" y="0"/>
                </a:lnTo>
                <a:lnTo>
                  <a:pt x="5229993" y="13550"/>
                </a:lnTo>
                <a:lnTo>
                  <a:pt x="5259760" y="49787"/>
                </a:lnTo>
                <a:lnTo>
                  <a:pt x="5265900" y="80651"/>
                </a:lnTo>
                <a:lnTo>
                  <a:pt x="5265900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05001" y="5865590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0" y="80651"/>
                </a:moveTo>
                <a:lnTo>
                  <a:pt x="6338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8" y="0"/>
                </a:lnTo>
                <a:lnTo>
                  <a:pt x="5229993" y="13550"/>
                </a:lnTo>
                <a:lnTo>
                  <a:pt x="5259760" y="49787"/>
                </a:lnTo>
                <a:lnTo>
                  <a:pt x="5265900" y="80651"/>
                </a:lnTo>
                <a:lnTo>
                  <a:pt x="5265900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5" y="483869"/>
                </a:moveTo>
                <a:lnTo>
                  <a:pt x="80646" y="483869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5" y="0"/>
                </a:lnTo>
                <a:lnTo>
                  <a:pt x="5229957" y="13549"/>
                </a:lnTo>
                <a:lnTo>
                  <a:pt x="5259723" y="49784"/>
                </a:lnTo>
                <a:lnTo>
                  <a:pt x="5265861" y="80646"/>
                </a:lnTo>
                <a:lnTo>
                  <a:pt x="5265861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5" y="48386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5" y="0"/>
                </a:lnTo>
                <a:lnTo>
                  <a:pt x="5229957" y="13549"/>
                </a:lnTo>
                <a:lnTo>
                  <a:pt x="5259723" y="49784"/>
                </a:lnTo>
                <a:lnTo>
                  <a:pt x="5265861" y="80646"/>
                </a:lnTo>
                <a:lnTo>
                  <a:pt x="5265861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5" y="483869"/>
                </a:lnTo>
                <a:lnTo>
                  <a:pt x="80646" y="483869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800990"/>
            <a:ext cx="16497300" cy="1005205"/>
          </a:xfrm>
          <a:prstGeom prst="rect">
            <a:avLst/>
          </a:prstGeom>
          <a:solidFill>
            <a:srgbClr val="00B050"/>
          </a:solidFill>
        </p:spPr>
        <p:txBody>
          <a:bodyPr wrap="square" lIns="0" tIns="93980" rIns="0" bIns="0" rtlCol="0" vert="horz">
            <a:spAutoFit/>
          </a:bodyPr>
          <a:lstStyle/>
          <a:p>
            <a:pPr marL="725805">
              <a:lnSpc>
                <a:spcPts val="3210"/>
              </a:lnSpc>
              <a:spcBef>
                <a:spcPts val="740"/>
              </a:spcBef>
            </a:pPr>
            <a:r>
              <a:rPr dirty="0" sz="2800" spc="-45" b="1">
                <a:solidFill>
                  <a:srgbClr val="FFFFFF"/>
                </a:solidFill>
                <a:latin typeface="Calibri"/>
                <a:cs typeface="Calibri"/>
              </a:rPr>
              <a:t>AVALIAÇÃO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 DO KI67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 COMO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95" b="1">
                <a:solidFill>
                  <a:srgbClr val="FFFFFF"/>
                </a:solidFill>
                <a:latin typeface="Calibri"/>
                <a:cs typeface="Calibri"/>
              </a:rPr>
              <a:t>FATOR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PROGNÓSTICO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 NO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MELANOMA</a:t>
            </a:r>
            <a:r>
              <a:rPr dirty="0" sz="28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45" b="1">
                <a:solidFill>
                  <a:srgbClr val="FFFFFF"/>
                </a:solidFill>
                <a:latin typeface="Calibri"/>
                <a:cs typeface="Calibri"/>
              </a:rPr>
              <a:t>CUTÂNEO</a:t>
            </a:r>
            <a:endParaRPr sz="2800">
              <a:latin typeface="Calibri"/>
              <a:cs typeface="Calibri"/>
            </a:endParaRPr>
          </a:p>
          <a:p>
            <a:pPr marL="794385">
              <a:lnSpc>
                <a:spcPts val="2730"/>
              </a:lnSpc>
            </a:pPr>
            <a:r>
              <a:rPr dirty="0" sz="2400" spc="-5">
                <a:latin typeface="Calibri"/>
                <a:cs typeface="Calibri"/>
              </a:rPr>
              <a:t>L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310">
                <a:latin typeface="Calibri"/>
                <a:cs typeface="Calibri"/>
              </a:rPr>
              <a:t>P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F</a:t>
            </a:r>
            <a:r>
              <a:rPr dirty="0" sz="2400" spc="-5">
                <a:latin typeface="Calibri"/>
                <a:cs typeface="Calibri"/>
              </a:rPr>
              <a:t>elippe</a:t>
            </a:r>
            <a:r>
              <a:rPr dirty="0" sz="2400">
                <a:latin typeface="Calibri"/>
                <a:cs typeface="Calibri"/>
              </a:rPr>
              <a:t>;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45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C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D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5">
                <a:latin typeface="Calibri"/>
                <a:cs typeface="Calibri"/>
              </a:rPr>
              <a:t> Sie</a:t>
            </a:r>
            <a:r>
              <a:rPr dirty="0" sz="2400" spc="20">
                <a:latin typeface="Calibri"/>
                <a:cs typeface="Calibri"/>
              </a:rPr>
              <a:t>r</a:t>
            </a:r>
            <a:r>
              <a:rPr dirty="0" sz="2400" spc="-5">
                <a:latin typeface="Calibri"/>
                <a:cs typeface="Calibri"/>
              </a:rPr>
              <a:t>vi</a:t>
            </a:r>
            <a:r>
              <a:rPr dirty="0" sz="2400">
                <a:latin typeface="Calibri"/>
                <a:cs typeface="Calibri"/>
              </a:rPr>
              <a:t>;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H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Nahime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497300" y="800990"/>
            <a:ext cx="1790700" cy="1005205"/>
            <a:chOff x="16497300" y="800990"/>
            <a:chExt cx="1790700" cy="1005205"/>
          </a:xfrm>
        </p:grpSpPr>
        <p:sp>
          <p:nvSpPr>
            <p:cNvPr id="4" name="object 4"/>
            <p:cNvSpPr/>
            <p:nvPr/>
          </p:nvSpPr>
          <p:spPr>
            <a:xfrm>
              <a:off x="16962119" y="800990"/>
              <a:ext cx="1325880" cy="1005205"/>
            </a:xfrm>
            <a:custGeom>
              <a:avLst/>
              <a:gdLst/>
              <a:ahLst/>
              <a:cxnLst/>
              <a:rect l="l" t="t" r="r" b="b"/>
              <a:pathLst>
                <a:path w="1325880" h="1005205">
                  <a:moveTo>
                    <a:pt x="1325879" y="1004948"/>
                  </a:moveTo>
                  <a:lnTo>
                    <a:pt x="0" y="1004948"/>
                  </a:lnTo>
                  <a:lnTo>
                    <a:pt x="0" y="0"/>
                  </a:lnTo>
                  <a:lnTo>
                    <a:pt x="1325879" y="0"/>
                  </a:lnTo>
                  <a:lnTo>
                    <a:pt x="1325879" y="1004948"/>
                  </a:lnTo>
                  <a:close/>
                </a:path>
              </a:pathLst>
            </a:custGeom>
            <a:solidFill>
              <a:srgbClr val="3755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0990"/>
              <a:ext cx="464820" cy="1005205"/>
            </a:xfrm>
            <a:custGeom>
              <a:avLst/>
              <a:gdLst/>
              <a:ahLst/>
              <a:cxnLst/>
              <a:rect l="l" t="t" r="r" b="b"/>
              <a:pathLst>
                <a:path w="464819" h="1005205">
                  <a:moveTo>
                    <a:pt x="464819" y="1004948"/>
                  </a:moveTo>
                  <a:lnTo>
                    <a:pt x="0" y="1004948"/>
                  </a:lnTo>
                  <a:lnTo>
                    <a:pt x="0" y="0"/>
                  </a:lnTo>
                  <a:lnTo>
                    <a:pt x="464819" y="0"/>
                  </a:lnTo>
                  <a:lnTo>
                    <a:pt x="464819" y="1004948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79780" y="1877666"/>
            <a:ext cx="5270500" cy="3783329"/>
          </a:xfrm>
          <a:prstGeom prst="rect">
            <a:avLst/>
          </a:prstGeom>
        </p:spPr>
        <p:txBody>
          <a:bodyPr wrap="square" lIns="0" tIns="226695" rIns="0" bIns="0" rtlCol="0" vert="horz">
            <a:spAutoFit/>
          </a:bodyPr>
          <a:lstStyle/>
          <a:p>
            <a:pPr algn="ctr" marL="85725">
              <a:lnSpc>
                <a:spcPct val="100000"/>
              </a:lnSpc>
              <a:spcBef>
                <a:spcPts val="1785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1260"/>
              </a:spcBef>
            </a:pP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5">
                <a:latin typeface="Calibri"/>
                <a:cs typeface="Calibri"/>
              </a:rPr>
              <a:t>melanoma, tumor </a:t>
            </a:r>
            <a:r>
              <a:rPr dirty="0" sz="1800" spc="-10">
                <a:latin typeface="Calibri"/>
                <a:cs typeface="Calibri"/>
              </a:rPr>
              <a:t>responsável </a:t>
            </a:r>
            <a:r>
              <a:rPr dirty="0" sz="1800" spc="-5">
                <a:latin typeface="Calibri"/>
                <a:cs typeface="Calibri"/>
              </a:rPr>
              <a:t>por 1% das neoplasias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cutâneas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considerado</a:t>
            </a:r>
            <a:r>
              <a:rPr dirty="0" sz="1800" spc="-5">
                <a:latin typeface="Calibri"/>
                <a:cs typeface="Calibri"/>
              </a:rPr>
              <a:t> um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mais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letais,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tem</a:t>
            </a:r>
            <a:r>
              <a:rPr dirty="0" sz="1800" spc="-5">
                <a:latin typeface="Calibri"/>
                <a:cs typeface="Calibri"/>
              </a:rPr>
              <a:t> seu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prognóstico dependente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diversas variáveis como </a:t>
            </a:r>
            <a:r>
              <a:rPr dirty="0" sz="1800" spc="-5">
                <a:latin typeface="Calibri"/>
                <a:cs typeface="Calibri"/>
              </a:rPr>
              <a:t>por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exemplo</a:t>
            </a:r>
            <a:r>
              <a:rPr dirty="0" sz="1800" spc="-10">
                <a:latin typeface="Calibri"/>
                <a:cs typeface="Calibri"/>
              </a:rPr>
              <a:t> espessura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presença</a:t>
            </a:r>
            <a:r>
              <a:rPr dirty="0" sz="1800" spc="-5">
                <a:latin typeface="Calibri"/>
                <a:cs typeface="Calibri"/>
              </a:rPr>
              <a:t> de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ulceração.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40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Ki67,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uma </a:t>
            </a:r>
            <a:r>
              <a:rPr dirty="0" sz="1800" spc="-10">
                <a:latin typeface="Calibri"/>
                <a:cs typeface="Calibri"/>
              </a:rPr>
              <a:t>proteína </a:t>
            </a:r>
            <a:r>
              <a:rPr dirty="0" sz="1800" spc="-5">
                <a:latin typeface="Calibri"/>
                <a:cs typeface="Calibri"/>
              </a:rPr>
              <a:t>nuclear que funciona </a:t>
            </a:r>
            <a:r>
              <a:rPr dirty="0" sz="1800" spc="-10">
                <a:latin typeface="Calibri"/>
                <a:cs typeface="Calibri"/>
              </a:rPr>
              <a:t>como marcador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atividade </a:t>
            </a:r>
            <a:r>
              <a:rPr dirty="0" sz="1800" spc="-20">
                <a:latin typeface="Calibri"/>
                <a:cs typeface="Calibri"/>
              </a:rPr>
              <a:t>proliferativa </a:t>
            </a:r>
            <a:r>
              <a:rPr dirty="0" sz="1800" spc="-25">
                <a:latin typeface="Calibri"/>
                <a:cs typeface="Calibri"/>
              </a:rPr>
              <a:t>celular, </a:t>
            </a:r>
            <a:r>
              <a:rPr dirty="0" sz="1800">
                <a:latin typeface="Calibri"/>
                <a:cs typeface="Calibri"/>
              </a:rPr>
              <a:t>é </a:t>
            </a:r>
            <a:r>
              <a:rPr dirty="0" sz="1800" spc="-10">
                <a:latin typeface="Calibri"/>
                <a:cs typeface="Calibri"/>
              </a:rPr>
              <a:t>estudada </a:t>
            </a:r>
            <a:r>
              <a:rPr dirty="0" sz="1800" spc="-5">
                <a:latin typeface="Calibri"/>
                <a:cs typeface="Calibri"/>
              </a:rPr>
              <a:t>em </a:t>
            </a:r>
            <a:r>
              <a:rPr dirty="0" sz="1800" spc="-15">
                <a:latin typeface="Calibri"/>
                <a:cs typeface="Calibri"/>
              </a:rPr>
              <a:t>diversos 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tipos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tumores</a:t>
            </a:r>
            <a:r>
              <a:rPr dirty="0" sz="1800" spc="-5">
                <a:latin typeface="Calibri"/>
                <a:cs typeface="Calibri"/>
              </a:rPr>
              <a:t> sólidos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já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está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bem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estabelecida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valor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prognóstico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independente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 spc="-10">
                <a:latin typeface="Calibri"/>
                <a:cs typeface="Calibri"/>
              </a:rPr>
              <a:t> sobrevida </a:t>
            </a:r>
            <a:r>
              <a:rPr dirty="0" sz="1800" spc="-5">
                <a:latin typeface="Calibri"/>
                <a:cs typeface="Calibri"/>
              </a:rPr>
              <a:t> global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em</a:t>
            </a:r>
            <a:r>
              <a:rPr dirty="0" sz="1800">
                <a:latin typeface="Calibri"/>
                <a:cs typeface="Calibri"/>
              </a:rPr>
              <a:t> algumas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neoplasias.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Entretanto,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em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melanoma,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relação </a:t>
            </a:r>
            <a:r>
              <a:rPr dirty="0" sz="1800" spc="-15">
                <a:latin typeface="Calibri"/>
                <a:cs typeface="Calibri"/>
              </a:rPr>
              <a:t>entre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10">
                <a:latin typeface="Calibri"/>
                <a:cs typeface="Calibri"/>
              </a:rPr>
              <a:t>prognóstico </a:t>
            </a:r>
            <a:r>
              <a:rPr dirty="0" sz="1800">
                <a:latin typeface="Calibri"/>
                <a:cs typeface="Calibri"/>
              </a:rPr>
              <a:t>e a </a:t>
            </a:r>
            <a:r>
              <a:rPr dirty="0" sz="1800" spc="-10">
                <a:latin typeface="Calibri"/>
                <a:cs typeface="Calibri"/>
              </a:rPr>
              <a:t>expressão </a:t>
            </a:r>
            <a:r>
              <a:rPr dirty="0" sz="1800" spc="-5">
                <a:latin typeface="Calibri"/>
                <a:cs typeface="Calibri"/>
              </a:rPr>
              <a:t> de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Ki67,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ainda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apresenta </a:t>
            </a:r>
            <a:r>
              <a:rPr dirty="0" sz="1800" spc="-5">
                <a:latin typeface="Calibri"/>
                <a:cs typeface="Calibri"/>
              </a:rPr>
              <a:t>dados </a:t>
            </a:r>
            <a:r>
              <a:rPr dirty="0" sz="1800" spc="-10">
                <a:latin typeface="Calibri"/>
                <a:cs typeface="Calibri"/>
              </a:rPr>
              <a:t>contraditórios.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5987" y="5664791"/>
            <a:ext cx="5266055" cy="1588770"/>
          </a:xfrm>
          <a:prstGeom prst="rect">
            <a:avLst/>
          </a:prstGeom>
        </p:spPr>
        <p:txBody>
          <a:bodyPr wrap="square" lIns="0" tIns="226695" rIns="0" bIns="0" rtlCol="0" vert="horz">
            <a:spAutoFit/>
          </a:bodyPr>
          <a:lstStyle/>
          <a:p>
            <a:pPr algn="ctr" marL="19685">
              <a:lnSpc>
                <a:spcPct val="100000"/>
              </a:lnSpc>
              <a:spcBef>
                <a:spcPts val="1785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1260"/>
              </a:spcBef>
            </a:pPr>
            <a:r>
              <a:rPr dirty="0" sz="1800" spc="-10">
                <a:latin typeface="Calibri"/>
                <a:cs typeface="Calibri"/>
              </a:rPr>
              <a:t>Avaliar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relação </a:t>
            </a:r>
            <a:r>
              <a:rPr dirty="0" sz="1800" spc="-15">
                <a:latin typeface="Calibri"/>
                <a:cs typeface="Calibri"/>
              </a:rPr>
              <a:t>entre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5">
                <a:latin typeface="Calibri"/>
                <a:cs typeface="Calibri"/>
              </a:rPr>
              <a:t>porcentagem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expressão </a:t>
            </a:r>
            <a:r>
              <a:rPr dirty="0" sz="1800" spc="-5">
                <a:latin typeface="Calibri"/>
                <a:cs typeface="Calibri"/>
              </a:rPr>
              <a:t>do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através</a:t>
            </a:r>
            <a:r>
              <a:rPr dirty="0" sz="1800" spc="37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da</a:t>
            </a:r>
            <a:r>
              <a:rPr dirty="0" sz="1800">
                <a:latin typeface="Calibri"/>
                <a:cs typeface="Calibri"/>
              </a:rPr>
              <a:t> análise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por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imunohistoquímica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sobrevida </a:t>
            </a:r>
            <a:r>
              <a:rPr dirty="0" sz="1800" spc="-5">
                <a:latin typeface="Calibri"/>
                <a:cs typeface="Calibri"/>
              </a:rPr>
              <a:t>melanoma </a:t>
            </a:r>
            <a:r>
              <a:rPr dirty="0" sz="1800" spc="-10">
                <a:latin typeface="Calibri"/>
                <a:cs typeface="Calibri"/>
              </a:rPr>
              <a:t>específica.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99177" y="2064352"/>
            <a:ext cx="13315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MÉ</a:t>
            </a:r>
            <a:r>
              <a:rPr dirty="0" sz="2400" spc="-6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45812" y="2678482"/>
            <a:ext cx="526923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Estudo</a:t>
            </a:r>
            <a:r>
              <a:rPr dirty="0" sz="1800" spc="-5">
                <a:latin typeface="Calibri"/>
                <a:cs typeface="Calibri"/>
              </a:rPr>
              <a:t> observacional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tipo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coorte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retrospectiva,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 </a:t>
            </a:r>
            <a:r>
              <a:rPr dirty="0" sz="1800" spc="-5">
                <a:latin typeface="Calibri"/>
                <a:cs typeface="Calibri"/>
              </a:rPr>
              <a:t> seleção de </a:t>
            </a:r>
            <a:r>
              <a:rPr dirty="0" sz="1800" spc="-10">
                <a:latin typeface="Calibri"/>
                <a:cs typeface="Calibri"/>
              </a:rPr>
              <a:t>pacientes </a:t>
            </a:r>
            <a:r>
              <a:rPr dirty="0" sz="1800" spc="-5">
                <a:latin typeface="Calibri"/>
                <a:cs typeface="Calibri"/>
              </a:rPr>
              <a:t>adultos </a:t>
            </a:r>
            <a:r>
              <a:rPr dirty="0" sz="1800" spc="-10">
                <a:latin typeface="Calibri"/>
                <a:cs typeface="Calibri"/>
              </a:rPr>
              <a:t>portadores </a:t>
            </a:r>
            <a:r>
              <a:rPr dirty="0" sz="1800" spc="-5">
                <a:latin typeface="Calibri"/>
                <a:cs typeface="Calibri"/>
              </a:rPr>
              <a:t>de melanoma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cutâneo,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entre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2010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2018,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AC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Camargo</a:t>
            </a:r>
            <a:r>
              <a:rPr dirty="0" sz="1800" spc="-5">
                <a:latin typeface="Calibri"/>
                <a:cs typeface="Calibri"/>
              </a:rPr>
              <a:t> Cancer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30">
                <a:latin typeface="Calibri"/>
                <a:cs typeface="Calibri"/>
              </a:rPr>
              <a:t>Center,</a:t>
            </a:r>
            <a:r>
              <a:rPr dirty="0" sz="1800" spc="2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que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foram</a:t>
            </a:r>
            <a:r>
              <a:rPr dirty="0" sz="1800" spc="1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submetidos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estudo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45812" y="3775762"/>
            <a:ext cx="526161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imunohistoquímico com </a:t>
            </a:r>
            <a:r>
              <a:rPr dirty="0" sz="1800" spc="-15">
                <a:latin typeface="Calibri"/>
                <a:cs typeface="Calibri"/>
              </a:rPr>
              <a:t>porcentagem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expressão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 no tumor primário. As </a:t>
            </a:r>
            <a:r>
              <a:rPr dirty="0" sz="1800">
                <a:latin typeface="Calibri"/>
                <a:cs typeface="Calibri"/>
              </a:rPr>
              <a:t>análises </a:t>
            </a:r>
            <a:r>
              <a:rPr dirty="0" sz="1800" spc="-15">
                <a:latin typeface="Calibri"/>
                <a:cs typeface="Calibri"/>
              </a:rPr>
              <a:t>estatísticas </a:t>
            </a:r>
            <a:r>
              <a:rPr dirty="0" sz="1800" spc="-20">
                <a:latin typeface="Calibri"/>
                <a:cs typeface="Calibri"/>
              </a:rPr>
              <a:t>foram 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realizadas</a:t>
            </a:r>
            <a:r>
              <a:rPr dirty="0" sz="1800" spc="-5">
                <a:latin typeface="Calibri"/>
                <a:cs typeface="Calibri"/>
              </a:rPr>
              <a:t> pelo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software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SPSS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10" i="1">
                <a:latin typeface="Calibri"/>
                <a:cs typeface="Calibri"/>
              </a:rPr>
              <a:t>utilizando</a:t>
            </a:r>
            <a:r>
              <a:rPr dirty="0" sz="1800" spc="-5" i="1">
                <a:latin typeface="Calibri"/>
                <a:cs typeface="Calibri"/>
              </a:rPr>
              <a:t> os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15" i="1">
                <a:latin typeface="Calibri"/>
                <a:cs typeface="Calibri"/>
              </a:rPr>
              <a:t>testes</a:t>
            </a:r>
            <a:r>
              <a:rPr dirty="0" sz="1800" spc="-1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de 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chi-quadrado,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25" i="1">
                <a:latin typeface="Calibri"/>
                <a:cs typeface="Calibri"/>
              </a:rPr>
              <a:t>exato</a:t>
            </a:r>
            <a:r>
              <a:rPr dirty="0" sz="1800" spc="-2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de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25" i="1">
                <a:latin typeface="Calibri"/>
                <a:cs typeface="Calibri"/>
              </a:rPr>
              <a:t>Fischer,</a:t>
            </a:r>
            <a:r>
              <a:rPr dirty="0" sz="1800" spc="-2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T</a:t>
            </a:r>
            <a:r>
              <a:rPr dirty="0" sz="1800" spc="5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de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10" i="1">
                <a:latin typeface="Calibri"/>
                <a:cs typeface="Calibri"/>
              </a:rPr>
              <a:t>student, </a:t>
            </a:r>
            <a:r>
              <a:rPr dirty="0" sz="1800" spc="-5" i="1">
                <a:latin typeface="Calibri"/>
                <a:cs typeface="Calibri"/>
              </a:rPr>
              <a:t> </a:t>
            </a:r>
            <a:r>
              <a:rPr dirty="0" sz="1800" spc="-15" i="1">
                <a:latin typeface="Calibri"/>
                <a:cs typeface="Calibri"/>
              </a:rPr>
              <a:t>Mann-Whitney,</a:t>
            </a:r>
            <a:r>
              <a:rPr dirty="0" sz="1800" spc="-1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e</a:t>
            </a:r>
            <a:r>
              <a:rPr dirty="0" sz="1800" spc="-5" i="1">
                <a:latin typeface="Calibri"/>
                <a:cs typeface="Calibri"/>
              </a:rPr>
              <a:t> </a:t>
            </a:r>
            <a:r>
              <a:rPr dirty="0" sz="1800" spc="-15" i="1">
                <a:latin typeface="Calibri"/>
                <a:cs typeface="Calibri"/>
              </a:rPr>
              <a:t>teste</a:t>
            </a:r>
            <a:r>
              <a:rPr dirty="0" sz="1800" spc="-5" i="1">
                <a:latin typeface="Calibri"/>
                <a:cs typeface="Calibri"/>
              </a:rPr>
              <a:t> de </a:t>
            </a:r>
            <a:r>
              <a:rPr dirty="0" sz="1800" spc="-10" i="1">
                <a:latin typeface="Calibri"/>
                <a:cs typeface="Calibri"/>
              </a:rPr>
              <a:t>correlação</a:t>
            </a:r>
            <a:r>
              <a:rPr dirty="0" sz="1800" spc="-5" i="1">
                <a:latin typeface="Calibri"/>
                <a:cs typeface="Calibri"/>
              </a:rPr>
              <a:t> de</a:t>
            </a:r>
            <a:r>
              <a:rPr dirty="0" sz="1800" spc="-10" i="1">
                <a:latin typeface="Calibri"/>
                <a:cs typeface="Calibri"/>
              </a:rPr>
              <a:t> Pearson.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91905" y="5417152"/>
            <a:ext cx="5270500" cy="1517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3335">
              <a:lnSpc>
                <a:spcPct val="100000"/>
              </a:lnSpc>
              <a:spcBef>
                <a:spcPts val="100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5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5"/>
              </a:spcBef>
            </a:pPr>
            <a:r>
              <a:rPr dirty="0" sz="1800" spc="-15">
                <a:latin typeface="Calibri"/>
                <a:cs typeface="Calibri"/>
              </a:rPr>
              <a:t>Foram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incluídos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495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pacientes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505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melanomas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cutâneos, </a:t>
            </a:r>
            <a:r>
              <a:rPr dirty="0" sz="1800" spc="-10">
                <a:latin typeface="Calibri"/>
                <a:cs typeface="Calibri"/>
              </a:rPr>
              <a:t>com seguimento </a:t>
            </a:r>
            <a:r>
              <a:rPr dirty="0" sz="1800" spc="-5">
                <a:latin typeface="Calibri"/>
                <a:cs typeface="Calibri"/>
              </a:rPr>
              <a:t>mediano de 44 meses, </a:t>
            </a:r>
            <a:r>
              <a:rPr dirty="0" sz="1800" spc="-10">
                <a:latin typeface="Calibri"/>
                <a:cs typeface="Calibri"/>
              </a:rPr>
              <a:t>com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espessura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mediana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mm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(0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-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10.5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mm).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expressão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91905" y="6909330"/>
            <a:ext cx="5272405" cy="1671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do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demonstrada</a:t>
            </a:r>
            <a:r>
              <a:rPr dirty="0" sz="1800" spc="-5">
                <a:latin typeface="Calibri"/>
                <a:cs typeface="Calibri"/>
              </a:rPr>
              <a:t> em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porcentagem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foi </a:t>
            </a:r>
            <a:r>
              <a:rPr dirty="0" sz="1800" spc="-15">
                <a:latin typeface="Calibri"/>
                <a:cs typeface="Calibri"/>
              </a:rPr>
              <a:t> estatisticamente </a:t>
            </a:r>
            <a:r>
              <a:rPr dirty="0" sz="1800" spc="-10">
                <a:latin typeface="Calibri"/>
                <a:cs typeface="Calibri"/>
              </a:rPr>
              <a:t>significativa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acordo com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fase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crescimento </a:t>
            </a:r>
            <a:r>
              <a:rPr dirty="0" sz="1800" spc="-5">
                <a:latin typeface="Calibri"/>
                <a:cs typeface="Calibri"/>
              </a:rPr>
              <a:t>(p </a:t>
            </a:r>
            <a:r>
              <a:rPr dirty="0" sz="1800">
                <a:latin typeface="Calibri"/>
                <a:cs typeface="Calibri"/>
              </a:rPr>
              <a:t>= </a:t>
            </a:r>
            <a:r>
              <a:rPr dirty="0" sz="1800" spc="-5">
                <a:latin typeface="Calibri"/>
                <a:cs typeface="Calibri"/>
              </a:rPr>
              <a:t>0.0001), </a:t>
            </a:r>
            <a:r>
              <a:rPr dirty="0" sz="1800" spc="-10">
                <a:latin typeface="Calibri"/>
                <a:cs typeface="Calibri"/>
              </a:rPr>
              <a:t>presença </a:t>
            </a:r>
            <a:r>
              <a:rPr dirty="0" sz="1800" spc="-5">
                <a:latin typeface="Calibri"/>
                <a:cs typeface="Calibri"/>
              </a:rPr>
              <a:t>ou não de </a:t>
            </a:r>
            <a:r>
              <a:rPr dirty="0" sz="1800" spc="-10">
                <a:latin typeface="Calibri"/>
                <a:cs typeface="Calibri"/>
              </a:rPr>
              <a:t>ulceração </a:t>
            </a:r>
            <a:r>
              <a:rPr dirty="0" sz="1800" spc="-5">
                <a:latin typeface="Calibri"/>
                <a:cs typeface="Calibri"/>
              </a:rPr>
              <a:t> (p </a:t>
            </a:r>
            <a:r>
              <a:rPr dirty="0" sz="1800">
                <a:latin typeface="Calibri"/>
                <a:cs typeface="Calibri"/>
              </a:rPr>
              <a:t>= </a:t>
            </a:r>
            <a:r>
              <a:rPr dirty="0" sz="1800" spc="-5">
                <a:latin typeface="Calibri"/>
                <a:cs typeface="Calibri"/>
              </a:rPr>
              <a:t>0.0001)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positividade de </a:t>
            </a:r>
            <a:r>
              <a:rPr dirty="0" sz="1800" spc="-10">
                <a:latin typeface="Calibri"/>
                <a:cs typeface="Calibri"/>
              </a:rPr>
              <a:t>linfonodo sentinela </a:t>
            </a:r>
            <a:r>
              <a:rPr dirty="0" sz="1800" spc="-5">
                <a:latin typeface="Calibri"/>
                <a:cs typeface="Calibri"/>
              </a:rPr>
              <a:t>(p </a:t>
            </a:r>
            <a:r>
              <a:rPr dirty="0" sz="1800">
                <a:latin typeface="Calibri"/>
                <a:cs typeface="Calibri"/>
              </a:rPr>
              <a:t>=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0.0001)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tanto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regressão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logística</a:t>
            </a:r>
            <a:r>
              <a:rPr dirty="0" sz="1800" spc="-5">
                <a:latin typeface="Calibri"/>
                <a:cs typeface="Calibri"/>
              </a:rPr>
              <a:t> simples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quanto </a:t>
            </a:r>
            <a:r>
              <a:rPr dirty="0" sz="1800" spc="-5">
                <a:latin typeface="Calibri"/>
                <a:cs typeface="Calibri"/>
              </a:rPr>
              <a:t> múltipla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(OR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1.024;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CI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95% 1.011-1.037;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0.0001).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44525" y="8899600"/>
            <a:ext cx="15227300" cy="1005205"/>
          </a:xfrm>
          <a:custGeom>
            <a:avLst/>
            <a:gdLst/>
            <a:ahLst/>
            <a:cxnLst/>
            <a:rect l="l" t="t" r="r" b="b"/>
            <a:pathLst>
              <a:path w="15227300" h="1005204">
                <a:moveTo>
                  <a:pt x="0" y="167502"/>
                </a:moveTo>
                <a:lnTo>
                  <a:pt x="5983" y="122974"/>
                </a:lnTo>
                <a:lnTo>
                  <a:pt x="22869" y="82961"/>
                </a:lnTo>
                <a:lnTo>
                  <a:pt x="49060" y="49060"/>
                </a:lnTo>
                <a:lnTo>
                  <a:pt x="82961" y="22869"/>
                </a:lnTo>
                <a:lnTo>
                  <a:pt x="122974" y="5983"/>
                </a:lnTo>
                <a:lnTo>
                  <a:pt x="167503" y="0"/>
                </a:lnTo>
                <a:lnTo>
                  <a:pt x="15059297" y="0"/>
                </a:lnTo>
                <a:lnTo>
                  <a:pt x="15123397" y="12750"/>
                </a:lnTo>
                <a:lnTo>
                  <a:pt x="15177738" y="49060"/>
                </a:lnTo>
                <a:lnTo>
                  <a:pt x="15214049" y="103402"/>
                </a:lnTo>
                <a:lnTo>
                  <a:pt x="15226799" y="167502"/>
                </a:lnTo>
                <a:lnTo>
                  <a:pt x="15226799" y="837496"/>
                </a:lnTo>
                <a:lnTo>
                  <a:pt x="15220816" y="882025"/>
                </a:lnTo>
                <a:lnTo>
                  <a:pt x="15203930" y="922038"/>
                </a:lnTo>
                <a:lnTo>
                  <a:pt x="15177739" y="955939"/>
                </a:lnTo>
                <a:lnTo>
                  <a:pt x="15143839" y="982130"/>
                </a:lnTo>
                <a:lnTo>
                  <a:pt x="15103826" y="999016"/>
                </a:lnTo>
                <a:lnTo>
                  <a:pt x="15059297" y="1004999"/>
                </a:lnTo>
                <a:lnTo>
                  <a:pt x="167503" y="1004999"/>
                </a:lnTo>
                <a:lnTo>
                  <a:pt x="122974" y="999016"/>
                </a:lnTo>
                <a:lnTo>
                  <a:pt x="82961" y="982130"/>
                </a:lnTo>
                <a:lnTo>
                  <a:pt x="49060" y="955939"/>
                </a:lnTo>
                <a:lnTo>
                  <a:pt x="22869" y="922038"/>
                </a:lnTo>
                <a:lnTo>
                  <a:pt x="5983" y="882025"/>
                </a:lnTo>
                <a:lnTo>
                  <a:pt x="0" y="837496"/>
                </a:lnTo>
                <a:lnTo>
                  <a:pt x="0" y="167502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679075" y="8912288"/>
            <a:ext cx="1503680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186690" indent="-174625">
              <a:lnSpc>
                <a:spcPct val="100000"/>
              </a:lnSpc>
              <a:buAutoNum type="arabicPeriod"/>
              <a:tabLst>
                <a:tab pos="187325" algn="l"/>
              </a:tabLst>
            </a:pPr>
            <a:r>
              <a:rPr dirty="0" sz="1400" spc="-5">
                <a:latin typeface="Calibri"/>
                <a:cs typeface="Calibri"/>
              </a:rPr>
              <a:t>Liu </a:t>
            </a:r>
            <a:r>
              <a:rPr dirty="0" sz="1400" spc="35">
                <a:latin typeface="Calibri"/>
                <a:cs typeface="Calibri"/>
              </a:rPr>
              <a:t>Q,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Peng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Z,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Shen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L,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Shen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L.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Prognostic</a:t>
            </a:r>
            <a:r>
              <a:rPr dirty="0" sz="1400">
                <a:latin typeface="Calibri"/>
                <a:cs typeface="Calibri"/>
              </a:rPr>
              <a:t> and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Clinicopathological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Value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Ki-67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Melanoma:</a:t>
            </a:r>
            <a:r>
              <a:rPr dirty="0" sz="1400">
                <a:latin typeface="Calibri"/>
                <a:cs typeface="Calibri"/>
              </a:rPr>
              <a:t> A </a:t>
            </a:r>
            <a:r>
              <a:rPr dirty="0" sz="1400" spc="-5">
                <a:latin typeface="Calibri"/>
                <a:cs typeface="Calibri"/>
              </a:rPr>
              <a:t>Meta-Analysis.</a:t>
            </a:r>
            <a:r>
              <a:rPr dirty="0" sz="1400" spc="70">
                <a:latin typeface="Calibri"/>
                <a:cs typeface="Calibri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Front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Oncol.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2021;11:737760. Published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2021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Sep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8.</a:t>
            </a:r>
            <a:endParaRPr sz="1400">
              <a:latin typeface="Calibri"/>
              <a:cs typeface="Calibri"/>
            </a:endParaRPr>
          </a:p>
          <a:p>
            <a:pPr marL="187325" indent="-175260">
              <a:lnSpc>
                <a:spcPct val="100000"/>
              </a:lnSpc>
              <a:buClr>
                <a:srgbClr val="000000"/>
              </a:buClr>
              <a:buAutoNum type="arabicPeriod"/>
              <a:tabLst>
                <a:tab pos="187960" algn="l"/>
              </a:tabLst>
            </a:pP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Hazan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C,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Melzer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K,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Panageas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KS,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et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al.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Evaluation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of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the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191919"/>
                </a:solidFill>
                <a:latin typeface="Calibri"/>
                <a:cs typeface="Calibri"/>
              </a:rPr>
              <a:t>proliferation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191919"/>
                </a:solidFill>
                <a:latin typeface="Calibri"/>
                <a:cs typeface="Calibri"/>
              </a:rPr>
              <a:t>marker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MIB-1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in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the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prognosis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of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cutaneous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malignant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melanoma.</a:t>
            </a:r>
            <a:r>
              <a:rPr dirty="0" sz="1400" spc="9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 i="1">
                <a:solidFill>
                  <a:srgbClr val="191919"/>
                </a:solidFill>
                <a:latin typeface="Calibri"/>
                <a:cs typeface="Calibri"/>
              </a:rPr>
              <a:t>Cancer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.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2002;95(3):634-640.</a:t>
            </a:r>
            <a:endParaRPr sz="1400">
              <a:latin typeface="Calibri"/>
              <a:cs typeface="Calibri"/>
            </a:endParaRPr>
          </a:p>
          <a:p>
            <a:pPr marL="186690" indent="-174625">
              <a:lnSpc>
                <a:spcPct val="100000"/>
              </a:lnSpc>
              <a:buAutoNum type="arabicPeriod"/>
              <a:tabLst>
                <a:tab pos="187325" algn="l"/>
              </a:tabLst>
            </a:pP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Gimotty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35">
                <a:solidFill>
                  <a:srgbClr val="191919"/>
                </a:solidFill>
                <a:latin typeface="Calibri"/>
                <a:cs typeface="Calibri"/>
              </a:rPr>
              <a:t>PA,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30">
                <a:solidFill>
                  <a:srgbClr val="191919"/>
                </a:solidFill>
                <a:latin typeface="Calibri"/>
                <a:cs typeface="Calibri"/>
              </a:rPr>
              <a:t>Van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Belle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90">
                <a:solidFill>
                  <a:srgbClr val="191919"/>
                </a:solidFill>
                <a:latin typeface="Calibri"/>
                <a:cs typeface="Calibri"/>
              </a:rPr>
              <a:t>P,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Elder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DE,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et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al.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Biologic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and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prognostic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significance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of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dermal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Ki67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expression,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mitoses,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and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tumorigenicity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in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thin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191919"/>
                </a:solidFill>
                <a:latin typeface="Calibri"/>
                <a:cs typeface="Calibri"/>
              </a:rPr>
              <a:t>invasive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cutaneous</a:t>
            </a:r>
            <a:r>
              <a:rPr dirty="0" sz="140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melanoma.</a:t>
            </a:r>
            <a:r>
              <a:rPr dirty="0" sz="1400" spc="120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91919"/>
                </a:solidFill>
                <a:latin typeface="Calibri"/>
                <a:cs typeface="Calibri"/>
              </a:rPr>
              <a:t>J </a:t>
            </a:r>
            <a:r>
              <a:rPr dirty="0" sz="1400" spc="-5" i="1">
                <a:solidFill>
                  <a:srgbClr val="191919"/>
                </a:solidFill>
                <a:latin typeface="Calibri"/>
                <a:cs typeface="Calibri"/>
              </a:rPr>
              <a:t>Clin</a:t>
            </a:r>
            <a:r>
              <a:rPr dirty="0" sz="1400" i="1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 i="1">
                <a:solidFill>
                  <a:srgbClr val="191919"/>
                </a:solidFill>
                <a:latin typeface="Calibri"/>
                <a:cs typeface="Calibri"/>
              </a:rPr>
              <a:t>Oncol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.</a:t>
            </a:r>
            <a:r>
              <a:rPr dirty="0" sz="1400" spc="5">
                <a:solidFill>
                  <a:srgbClr val="191919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191919"/>
                </a:solidFill>
                <a:latin typeface="Calibri"/>
                <a:cs typeface="Calibri"/>
              </a:rPr>
              <a:t>2005;23(31):8048-8056.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227439" y="112498"/>
            <a:ext cx="3004820" cy="615950"/>
          </a:xfrm>
          <a:prstGeom prst="rect">
            <a:avLst/>
          </a:prstGeom>
          <a:solidFill>
            <a:srgbClr val="00B050"/>
          </a:solidFill>
        </p:spPr>
        <p:txBody>
          <a:bodyPr wrap="square" lIns="0" tIns="29209" rIns="0" bIns="0" rtlCol="0" vert="horz">
            <a:spAutoFit/>
          </a:bodyPr>
          <a:lstStyle/>
          <a:p>
            <a:pPr marL="1283335" marR="106045" indent="-1171575">
              <a:lnSpc>
                <a:spcPct val="100000"/>
              </a:lnSpc>
              <a:spcBef>
                <a:spcPts val="229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de 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002" y="169804"/>
            <a:ext cx="5197154" cy="481175"/>
          </a:xfrm>
          <a:prstGeom prst="rect">
            <a:avLst/>
          </a:prstGeom>
        </p:spPr>
      </p:pic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12228449" y="5389662"/>
          <a:ext cx="5773420" cy="2238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7485"/>
                <a:gridCol w="619760"/>
                <a:gridCol w="991234"/>
                <a:gridCol w="609600"/>
                <a:gridCol w="485775"/>
                <a:gridCol w="990600"/>
                <a:gridCol w="590550"/>
              </a:tblGrid>
              <a:tr h="276224">
                <a:tc rowSpan="2">
                  <a:txBody>
                    <a:bodyPr/>
                    <a:lstStyle/>
                    <a:p>
                      <a:pPr marL="66675">
                        <a:lnSpc>
                          <a:spcPts val="1390"/>
                        </a:lnSpc>
                      </a:pPr>
                      <a:r>
                        <a:rPr dirty="0" u="heavy" sz="1200" spc="-15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Variável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6675">
                        <a:lnSpc>
                          <a:spcPts val="1390"/>
                        </a:lnSpc>
                      </a:pPr>
                      <a:r>
                        <a:rPr dirty="0" u="heavy" sz="1200" spc="-10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Regressão</a:t>
                      </a:r>
                      <a:r>
                        <a:rPr dirty="0" u="heavy" sz="1200" spc="-25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1200" spc="-10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Cox</a:t>
                      </a:r>
                      <a:r>
                        <a:rPr dirty="0" u="heavy" sz="1200" spc="-25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simples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6040">
                        <a:lnSpc>
                          <a:spcPts val="1390"/>
                        </a:lnSpc>
                      </a:pPr>
                      <a:r>
                        <a:rPr dirty="0" u="heavy" sz="1200" spc="-10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Regressão</a:t>
                      </a:r>
                      <a:r>
                        <a:rPr dirty="0" u="heavy" sz="1200" spc="-25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1200" spc="-10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Cox</a:t>
                      </a:r>
                      <a:r>
                        <a:rPr dirty="0" u="heavy" sz="1200" spc="235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1200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múltipla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62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HR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95%CI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4930">
                        <a:lnSpc>
                          <a:spcPts val="1390"/>
                        </a:lnSpc>
                      </a:pPr>
                      <a:r>
                        <a:rPr dirty="0" sz="1200" i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200" spc="-4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i="1">
                          <a:latin typeface="Calibri"/>
                          <a:cs typeface="Calibri"/>
                        </a:rPr>
                        <a:t>value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HR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95%CI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i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200" spc="-4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i="1">
                          <a:latin typeface="Calibri"/>
                          <a:cs typeface="Calibri"/>
                        </a:rPr>
                        <a:t>value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6224">
                <a:tc>
                  <a:txBody>
                    <a:bodyPr/>
                    <a:lstStyle/>
                    <a:p>
                      <a:pPr marL="66675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Espessura</a:t>
                      </a:r>
                      <a:r>
                        <a:rPr dirty="0" sz="1200" spc="-4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i="1">
                          <a:latin typeface="Calibri"/>
                          <a:cs typeface="Calibri"/>
                        </a:rPr>
                        <a:t>tumoral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1.197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1.097-1.307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5090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0.0001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i="1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i="1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i="1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6224">
                <a:tc>
                  <a:txBody>
                    <a:bodyPr/>
                    <a:lstStyle/>
                    <a:p>
                      <a:pPr marL="66675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Índice</a:t>
                      </a:r>
                      <a:r>
                        <a:rPr dirty="0" sz="1200" spc="-3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i="1">
                          <a:latin typeface="Calibri"/>
                          <a:cs typeface="Calibri"/>
                        </a:rPr>
                        <a:t>mitótico</a:t>
                      </a:r>
                      <a:r>
                        <a:rPr dirty="0" sz="1200" spc="-3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i="1">
                          <a:latin typeface="Calibri"/>
                          <a:cs typeface="Calibri"/>
                        </a:rPr>
                        <a:t>(mm²)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1.067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1.030-1.105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5090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0.0001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i="1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i="1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i="1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6224">
                <a:tc>
                  <a:txBody>
                    <a:bodyPr/>
                    <a:lstStyle/>
                    <a:p>
                      <a:pPr marL="66675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Ki67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1.038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1.025-1.052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5090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0.0001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1.029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1.013-1.046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0.0001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6224">
                <a:tc>
                  <a:txBody>
                    <a:bodyPr/>
                    <a:lstStyle/>
                    <a:p>
                      <a:pPr marL="66675">
                        <a:lnSpc>
                          <a:spcPts val="1390"/>
                        </a:lnSpc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Ulceração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5.582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2.545-12.241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5090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0.0001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2.767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1.229-6.229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0.014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2449">
                <a:tc>
                  <a:txBody>
                    <a:bodyPr/>
                    <a:lstStyle/>
                    <a:p>
                      <a:pPr marL="66675">
                        <a:lnSpc>
                          <a:spcPts val="1390"/>
                        </a:lnSpc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Linfonodo</a:t>
                      </a:r>
                      <a:r>
                        <a:rPr dirty="0" sz="1200" spc="-1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 i="1">
                          <a:latin typeface="Calibri"/>
                          <a:cs typeface="Calibri"/>
                        </a:rPr>
                        <a:t>sentinela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positivo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10.978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4.734-25.458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5090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0.0001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7.838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3.372-18.220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00" spc="-5" i="1">
                          <a:latin typeface="Calibri"/>
                          <a:cs typeface="Calibri"/>
                        </a:rPr>
                        <a:t>0.0001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8" name="object 18"/>
          <p:cNvSpPr txBox="1"/>
          <p:nvPr/>
        </p:nvSpPr>
        <p:spPr>
          <a:xfrm>
            <a:off x="12455562" y="2092831"/>
            <a:ext cx="510032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Ao </a:t>
            </a:r>
            <a:r>
              <a:rPr dirty="0" sz="1800" spc="-10">
                <a:latin typeface="Calibri"/>
                <a:cs typeface="Calibri"/>
              </a:rPr>
              <a:t>focarmos</a:t>
            </a:r>
            <a:r>
              <a:rPr dirty="0" sz="1800" spc="-5">
                <a:latin typeface="Calibri"/>
                <a:cs typeface="Calibri"/>
              </a:rPr>
              <a:t> na </a:t>
            </a:r>
            <a:r>
              <a:rPr dirty="0" sz="1800">
                <a:latin typeface="Calibri"/>
                <a:cs typeface="Calibri"/>
              </a:rPr>
              <a:t>análise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sobrevida</a:t>
            </a:r>
            <a:r>
              <a:rPr dirty="0" sz="1800" spc="38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observamos que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10">
                <a:latin typeface="Calibri"/>
                <a:cs typeface="Calibri"/>
              </a:rPr>
              <a:t>valor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expressão </a:t>
            </a:r>
            <a:r>
              <a:rPr dirty="0" sz="1800" spc="-5">
                <a:latin typeface="Calibri"/>
                <a:cs typeface="Calibri"/>
              </a:rPr>
              <a:t>de Ki67 </a:t>
            </a:r>
            <a:r>
              <a:rPr dirty="0" sz="1800" spc="-10">
                <a:latin typeface="Calibri"/>
                <a:cs typeface="Calibri"/>
              </a:rPr>
              <a:t>como </a:t>
            </a:r>
            <a:r>
              <a:rPr dirty="0" sz="1800" spc="-15">
                <a:latin typeface="Calibri"/>
                <a:cs typeface="Calibri"/>
              </a:rPr>
              <a:t>variável </a:t>
            </a:r>
            <a:r>
              <a:rPr dirty="0" sz="1800" spc="-10">
                <a:latin typeface="Calibri"/>
                <a:cs typeface="Calibri"/>
              </a:rPr>
              <a:t>contínua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teve</a:t>
            </a:r>
            <a:r>
              <a:rPr dirty="0" sz="1800" spc="3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impacto</a:t>
            </a:r>
            <a:r>
              <a:rPr dirty="0" sz="1800" spc="36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em</a:t>
            </a:r>
            <a:r>
              <a:rPr dirty="0" sz="1800" spc="36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sobrevida</a:t>
            </a:r>
            <a:r>
              <a:rPr dirty="0" sz="1800" spc="35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melanoma</a:t>
            </a:r>
            <a:r>
              <a:rPr dirty="0" sz="1800" spc="36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específica</a:t>
            </a:r>
            <a:r>
              <a:rPr dirty="0" sz="1800" spc="36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455562" y="2915791"/>
            <a:ext cx="42837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8715" algn="l"/>
                <a:tab pos="1623060" algn="l"/>
                <a:tab pos="2173605" algn="l"/>
                <a:tab pos="3114040" algn="l"/>
                <a:tab pos="3689985" algn="l"/>
              </a:tabLst>
            </a:pPr>
            <a:r>
              <a:rPr dirty="0" sz="1800" spc="-25">
                <a:latin typeface="Calibri"/>
                <a:cs typeface="Calibri"/>
              </a:rPr>
              <a:t>r</a:t>
            </a:r>
            <a:r>
              <a:rPr dirty="0" sz="1800" spc="-5">
                <a:latin typeface="Calibri"/>
                <a:cs typeface="Calibri"/>
              </a:rPr>
              <a:t>eg</a:t>
            </a:r>
            <a:r>
              <a:rPr dirty="0" sz="1800" spc="-25">
                <a:latin typeface="Calibri"/>
                <a:cs typeface="Calibri"/>
              </a:rPr>
              <a:t>r</a:t>
            </a:r>
            <a:r>
              <a:rPr dirty="0" sz="1800" spc="-5">
                <a:latin typeface="Calibri"/>
                <a:cs typeface="Calibri"/>
              </a:rPr>
              <a:t>essã</a:t>
            </a:r>
            <a:r>
              <a:rPr dirty="0" sz="1800">
                <a:latin typeface="Calibri"/>
                <a:cs typeface="Calibri"/>
              </a:rPr>
              <a:t>o	</a:t>
            </a:r>
            <a:r>
              <a:rPr dirty="0" sz="1800" spc="-5">
                <a:latin typeface="Calibri"/>
                <a:cs typeface="Calibri"/>
              </a:rPr>
              <a:t>d</a:t>
            </a:r>
            <a:r>
              <a:rPr dirty="0" sz="1800">
                <a:latin typeface="Calibri"/>
                <a:cs typeface="Calibri"/>
              </a:rPr>
              <a:t>e	</a:t>
            </a: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 spc="-35">
                <a:latin typeface="Calibri"/>
                <a:cs typeface="Calibri"/>
              </a:rPr>
              <a:t>o</a:t>
            </a:r>
            <a:r>
              <a:rPr dirty="0" sz="1800">
                <a:latin typeface="Calibri"/>
                <a:cs typeface="Calibri"/>
              </a:rPr>
              <a:t>x	</a:t>
            </a:r>
            <a:r>
              <a:rPr dirty="0" sz="1800" spc="-5">
                <a:latin typeface="Calibri"/>
                <a:cs typeface="Calibri"/>
              </a:rPr>
              <a:t>simple</a:t>
            </a:r>
            <a:r>
              <a:rPr dirty="0" sz="1800">
                <a:latin typeface="Calibri"/>
                <a:cs typeface="Calibri"/>
              </a:rPr>
              <a:t>s	</a:t>
            </a:r>
            <a:r>
              <a:rPr dirty="0" sz="1800" spc="-5">
                <a:latin typeface="Calibri"/>
                <a:cs typeface="Calibri"/>
              </a:rPr>
              <a:t>(H</a:t>
            </a:r>
            <a:r>
              <a:rPr dirty="0" sz="1800">
                <a:latin typeface="Calibri"/>
                <a:cs typeface="Calibri"/>
              </a:rPr>
              <a:t>R	</a:t>
            </a:r>
            <a:r>
              <a:rPr dirty="0" sz="1800" spc="-5">
                <a:latin typeface="Calibri"/>
                <a:cs typeface="Calibri"/>
              </a:rPr>
              <a:t>1.038;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455562" y="2915791"/>
            <a:ext cx="50984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CI95%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343025" algn="l"/>
                <a:tab pos="1624330" algn="l"/>
                <a:tab pos="2546985" algn="l"/>
                <a:tab pos="3330575" algn="l"/>
                <a:tab pos="4295775" algn="l"/>
              </a:tabLst>
            </a:pPr>
            <a:r>
              <a:rPr dirty="0" sz="1800" spc="-5">
                <a:latin typeface="Calibri"/>
                <a:cs typeface="Calibri"/>
              </a:rPr>
              <a:t>1.025-1.052;	</a:t>
            </a:r>
            <a:r>
              <a:rPr dirty="0" sz="1800">
                <a:latin typeface="Calibri"/>
                <a:cs typeface="Calibri"/>
              </a:rPr>
              <a:t>p	</a:t>
            </a:r>
            <a:r>
              <a:rPr dirty="0" sz="1800" spc="-5">
                <a:latin typeface="Calibri"/>
                <a:cs typeface="Calibri"/>
              </a:rPr>
              <a:t>0.0001).	</a:t>
            </a:r>
            <a:r>
              <a:rPr dirty="0" sz="1800" spc="-10">
                <a:latin typeface="Calibri"/>
                <a:cs typeface="Calibri"/>
              </a:rPr>
              <a:t>Outras	variáveis	</a:t>
            </a:r>
            <a:r>
              <a:rPr dirty="0" sz="1800" spc="-5">
                <a:latin typeface="Calibri"/>
                <a:cs typeface="Calibri"/>
              </a:rPr>
              <a:t>também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455562" y="3464431"/>
            <a:ext cx="5108575" cy="1671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latin typeface="Calibri"/>
                <a:cs typeface="Calibri"/>
              </a:rPr>
              <a:t>tiveram </a:t>
            </a:r>
            <a:r>
              <a:rPr dirty="0" sz="1800" spc="-10">
                <a:latin typeface="Calibri"/>
                <a:cs typeface="Calibri"/>
              </a:rPr>
              <a:t>impacto, como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espessura tumoral </a:t>
            </a:r>
            <a:r>
              <a:rPr dirty="0" sz="1800" spc="-5">
                <a:latin typeface="Calibri"/>
                <a:cs typeface="Calibri"/>
              </a:rPr>
              <a:t>(HR 1.197;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CI95%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1.097-1.307;</a:t>
            </a:r>
            <a:r>
              <a:rPr dirty="0" sz="1800">
                <a:latin typeface="Calibri"/>
                <a:cs typeface="Calibri"/>
              </a:rPr>
              <a:t> p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0.0001),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índice</a:t>
            </a:r>
            <a:r>
              <a:rPr dirty="0" sz="1800" spc="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mitótico</a:t>
            </a:r>
            <a:r>
              <a:rPr dirty="0" sz="1800" spc="38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mm²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(HR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1.067;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CI95%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1.030-1.105;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0.0001),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presença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</a:t>
            </a:r>
            <a:endParaRPr sz="18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spc="-10">
                <a:latin typeface="Calibri"/>
                <a:cs typeface="Calibri"/>
              </a:rPr>
              <a:t>ulceração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(HR</a:t>
            </a:r>
            <a:r>
              <a:rPr dirty="0" sz="1800" spc="10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5.582;</a:t>
            </a:r>
            <a:r>
              <a:rPr dirty="0" sz="1800" spc="10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CI95%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2.545-12.241;</a:t>
            </a:r>
            <a:r>
              <a:rPr dirty="0" sz="1800" spc="10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</a:t>
            </a:r>
            <a:r>
              <a:rPr dirty="0" sz="1800" spc="10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0.0001)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algn="just" marL="12700" marR="14604">
              <a:lnSpc>
                <a:spcPct val="100000"/>
              </a:lnSpc>
            </a:pPr>
            <a:r>
              <a:rPr dirty="0" sz="1800" spc="-10">
                <a:latin typeface="Calibri"/>
                <a:cs typeface="Calibri"/>
              </a:rPr>
              <a:t>linfonodo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sentinela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positivo</a:t>
            </a:r>
            <a:r>
              <a:rPr dirty="0" sz="1800" spc="-5">
                <a:latin typeface="Calibri"/>
                <a:cs typeface="Calibri"/>
              </a:rPr>
              <a:t> (HR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10.978;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CI95%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4.734-25.458;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</a:t>
            </a:r>
            <a:r>
              <a:rPr dirty="0" sz="1800" spc="-5">
                <a:latin typeface="Calibri"/>
                <a:cs typeface="Calibri"/>
              </a:rPr>
              <a:t> 0.0001).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LÍVIA.pptx</dc:title>
  <dcterms:created xsi:type="dcterms:W3CDTF">2023-01-18T15:10:27Z</dcterms:created>
  <dcterms:modified xsi:type="dcterms:W3CDTF">2023-01-18T15:10:27Z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