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18288000" cy="10288588"/>
  <p:notesSz cx="6858000" cy="9144000"/>
  <p:defaultTextStyle>
    <a:defPPr>
      <a:defRPr lang="en-US"/>
    </a:defPPr>
    <a:lvl1pPr marL="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1pPr>
    <a:lvl2pPr marL="6858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2pPr>
    <a:lvl3pPr marL="13716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3pPr>
    <a:lvl4pPr marL="20574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4pPr>
    <a:lvl5pPr marL="27432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5pPr>
    <a:lvl6pPr marL="34290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6pPr>
    <a:lvl7pPr marL="41148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7pPr>
    <a:lvl8pPr marL="48006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8pPr>
    <a:lvl9pPr marL="54864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240">
          <p15:clr>
            <a:srgbClr val="A4A3A4"/>
          </p15:clr>
        </p15:guide>
        <p15:guide id="2" pos="57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79"/>
    <p:restoredTop sz="95846"/>
  </p:normalViewPr>
  <p:slideViewPr>
    <p:cSldViewPr snapToGrid="0" snapToObjects="1">
      <p:cViewPr varScale="1">
        <p:scale>
          <a:sx n="44" d="100"/>
          <a:sy n="44" d="100"/>
        </p:scale>
        <p:origin x="656" y="52"/>
      </p:cViewPr>
      <p:guideLst>
        <p:guide orient="horz" pos="3240"/>
        <p:guide pos="57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01465A-283B-40A5-B643-4C0259C63A5D}" type="datetimeFigureOut">
              <a:rPr lang="pt-BR" smtClean="0"/>
              <a:t>18/01/2023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70A695-9EEA-46BE-A5B5-E54B0AF84E3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91930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70A695-9EEA-46BE-A5B5-E54B0AF84E39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887111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1683804"/>
            <a:ext cx="13716000" cy="3581953"/>
          </a:xfrm>
        </p:spPr>
        <p:txBody>
          <a:bodyPr anchor="b"/>
          <a:lstStyle>
            <a:lvl1pPr algn="ctr">
              <a:defRPr sz="9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0" y="5403891"/>
            <a:ext cx="13716000" cy="2484026"/>
          </a:xfrm>
        </p:spPr>
        <p:txBody>
          <a:bodyPr/>
          <a:lstStyle>
            <a:lvl1pPr marL="0" indent="0" algn="ctr">
              <a:buNone/>
              <a:defRPr sz="3600"/>
            </a:lvl1pPr>
            <a:lvl2pPr marL="685800" indent="0" algn="ctr">
              <a:buNone/>
              <a:defRPr sz="3000"/>
            </a:lvl2pPr>
            <a:lvl3pPr marL="1371600" indent="0" algn="ctr">
              <a:buNone/>
              <a:defRPr sz="2700"/>
            </a:lvl3pPr>
            <a:lvl4pPr marL="2057400" indent="0" algn="ctr">
              <a:buNone/>
              <a:defRPr sz="2400"/>
            </a:lvl4pPr>
            <a:lvl5pPr marL="2743200" indent="0" algn="ctr">
              <a:buNone/>
              <a:defRPr sz="2400"/>
            </a:lvl5pPr>
            <a:lvl6pPr marL="3429000" indent="0" algn="ctr">
              <a:buNone/>
              <a:defRPr sz="2400"/>
            </a:lvl6pPr>
            <a:lvl7pPr marL="4114800" indent="0" algn="ctr">
              <a:buNone/>
              <a:defRPr sz="2400"/>
            </a:lvl7pPr>
            <a:lvl8pPr marL="4800600" indent="0" algn="ctr">
              <a:buNone/>
              <a:defRPr sz="2400"/>
            </a:lvl8pPr>
            <a:lvl9pPr marL="5486400" indent="0" algn="ctr">
              <a:buNone/>
              <a:defRPr sz="24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DADD-AE6D-F44C-8E99-E83159E36487}" type="datetimeFigureOut">
              <a:rPr lang="pt-BR" smtClean="0"/>
              <a:pPr/>
              <a:t>18/01/2023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736C-9784-0E49-AB4F-6CBCE0EDB27D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20930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DADD-AE6D-F44C-8E99-E83159E36487}" type="datetimeFigureOut">
              <a:rPr lang="pt-BR" smtClean="0"/>
              <a:pPr/>
              <a:t>18/01/2023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736C-9784-0E49-AB4F-6CBCE0EDB27D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221663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3087350" y="547772"/>
            <a:ext cx="3943350" cy="871910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547772"/>
            <a:ext cx="11601450" cy="871910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DADD-AE6D-F44C-8E99-E83159E36487}" type="datetimeFigureOut">
              <a:rPr lang="pt-BR" smtClean="0"/>
              <a:pPr/>
              <a:t>18/01/2023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736C-9784-0E49-AB4F-6CBCE0EDB27D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480157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DADD-AE6D-F44C-8E99-E83159E36487}" type="datetimeFigureOut">
              <a:rPr lang="pt-BR" smtClean="0"/>
              <a:pPr/>
              <a:t>18/01/2023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736C-9784-0E49-AB4F-6CBCE0EDB27D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855055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47775" y="2565004"/>
            <a:ext cx="15773400" cy="4279766"/>
          </a:xfrm>
        </p:spPr>
        <p:txBody>
          <a:bodyPr anchor="b"/>
          <a:lstStyle>
            <a:lvl1pPr>
              <a:defRPr sz="9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47775" y="6885258"/>
            <a:ext cx="15773400" cy="2250628"/>
          </a:xfrm>
        </p:spPr>
        <p:txBody>
          <a:bodyPr/>
          <a:lstStyle>
            <a:lvl1pPr marL="0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1pPr>
            <a:lvl2pPr marL="685800" indent="0">
              <a:buNone/>
              <a:defRPr sz="3000">
                <a:solidFill>
                  <a:schemeClr val="tx1">
                    <a:tint val="75000"/>
                  </a:schemeClr>
                </a:solidFill>
              </a:defRPr>
            </a:lvl2pPr>
            <a:lvl3pPr marL="1371600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3pPr>
            <a:lvl4pPr marL="20574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4pPr>
            <a:lvl5pPr marL="27432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5pPr>
            <a:lvl6pPr marL="34290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6pPr>
            <a:lvl7pPr marL="41148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7pPr>
            <a:lvl8pPr marL="48006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8pPr>
            <a:lvl9pPr marL="54864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DADD-AE6D-F44C-8E99-E83159E36487}" type="datetimeFigureOut">
              <a:rPr lang="pt-BR" smtClean="0"/>
              <a:pPr/>
              <a:t>18/01/2023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736C-9784-0E49-AB4F-6CBCE0EDB27D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31728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738860"/>
            <a:ext cx="7772400" cy="652801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258300" y="2738860"/>
            <a:ext cx="7772400" cy="652801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DADD-AE6D-F44C-8E99-E83159E36487}" type="datetimeFigureOut">
              <a:rPr lang="pt-BR" smtClean="0"/>
              <a:pPr/>
              <a:t>18/01/2023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736C-9784-0E49-AB4F-6CBCE0EDB27D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19247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82" y="547773"/>
            <a:ext cx="15773400" cy="198865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9683" y="2522134"/>
            <a:ext cx="7736681" cy="1236059"/>
          </a:xfrm>
        </p:spPr>
        <p:txBody>
          <a:bodyPr anchor="b"/>
          <a:lstStyle>
            <a:lvl1pPr marL="0" indent="0">
              <a:buNone/>
              <a:defRPr sz="3600" b="1"/>
            </a:lvl1pPr>
            <a:lvl2pPr marL="685800" indent="0">
              <a:buNone/>
              <a:defRPr sz="3000" b="1"/>
            </a:lvl2pPr>
            <a:lvl3pPr marL="1371600" indent="0">
              <a:buNone/>
              <a:defRPr sz="2700" b="1"/>
            </a:lvl3pPr>
            <a:lvl4pPr marL="2057400" indent="0">
              <a:buNone/>
              <a:defRPr sz="2400" b="1"/>
            </a:lvl4pPr>
            <a:lvl5pPr marL="2743200" indent="0">
              <a:buNone/>
              <a:defRPr sz="2400" b="1"/>
            </a:lvl5pPr>
            <a:lvl6pPr marL="3429000" indent="0">
              <a:buNone/>
              <a:defRPr sz="2400" b="1"/>
            </a:lvl6pPr>
            <a:lvl7pPr marL="4114800" indent="0">
              <a:buNone/>
              <a:defRPr sz="2400" b="1"/>
            </a:lvl7pPr>
            <a:lvl8pPr marL="4800600" indent="0">
              <a:buNone/>
              <a:defRPr sz="2400" b="1"/>
            </a:lvl8pPr>
            <a:lvl9pPr marL="5486400" indent="0">
              <a:buNone/>
              <a:defRPr sz="24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9683" y="3758193"/>
            <a:ext cx="7736681" cy="552773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9258300" y="2522134"/>
            <a:ext cx="7774782" cy="1236059"/>
          </a:xfrm>
        </p:spPr>
        <p:txBody>
          <a:bodyPr anchor="b"/>
          <a:lstStyle>
            <a:lvl1pPr marL="0" indent="0">
              <a:buNone/>
              <a:defRPr sz="3600" b="1"/>
            </a:lvl1pPr>
            <a:lvl2pPr marL="685800" indent="0">
              <a:buNone/>
              <a:defRPr sz="3000" b="1"/>
            </a:lvl2pPr>
            <a:lvl3pPr marL="1371600" indent="0">
              <a:buNone/>
              <a:defRPr sz="2700" b="1"/>
            </a:lvl3pPr>
            <a:lvl4pPr marL="2057400" indent="0">
              <a:buNone/>
              <a:defRPr sz="2400" b="1"/>
            </a:lvl4pPr>
            <a:lvl5pPr marL="2743200" indent="0">
              <a:buNone/>
              <a:defRPr sz="2400" b="1"/>
            </a:lvl5pPr>
            <a:lvl6pPr marL="3429000" indent="0">
              <a:buNone/>
              <a:defRPr sz="2400" b="1"/>
            </a:lvl6pPr>
            <a:lvl7pPr marL="4114800" indent="0">
              <a:buNone/>
              <a:defRPr sz="2400" b="1"/>
            </a:lvl7pPr>
            <a:lvl8pPr marL="4800600" indent="0">
              <a:buNone/>
              <a:defRPr sz="2400" b="1"/>
            </a:lvl8pPr>
            <a:lvl9pPr marL="5486400" indent="0">
              <a:buNone/>
              <a:defRPr sz="24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9258300" y="3758193"/>
            <a:ext cx="7774782" cy="552773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DADD-AE6D-F44C-8E99-E83159E36487}" type="datetimeFigureOut">
              <a:rPr lang="pt-BR" smtClean="0"/>
              <a:pPr/>
              <a:t>18/01/2023</a:t>
            </a:fld>
            <a:endParaRPr lang="pt-B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736C-9784-0E49-AB4F-6CBCE0EDB27D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595563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DADD-AE6D-F44C-8E99-E83159E36487}" type="datetimeFigureOut">
              <a:rPr lang="pt-BR" smtClean="0"/>
              <a:pPr/>
              <a:t>18/01/2023</a:t>
            </a:fld>
            <a:endParaRPr lang="pt-B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736C-9784-0E49-AB4F-6CBCE0EDB27D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666196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DADD-AE6D-F44C-8E99-E83159E36487}" type="datetimeFigureOut">
              <a:rPr lang="pt-BR" smtClean="0"/>
              <a:pPr/>
              <a:t>18/01/2023</a:t>
            </a:fld>
            <a:endParaRPr lang="pt-B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736C-9784-0E49-AB4F-6CBCE0EDB27D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791812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83" y="685906"/>
            <a:ext cx="5898356" cy="2400671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74782" y="1481367"/>
            <a:ext cx="9258300" cy="7311566"/>
          </a:xfrm>
        </p:spPr>
        <p:txBody>
          <a:bodyPr/>
          <a:lstStyle>
            <a:lvl1pPr>
              <a:defRPr sz="4800"/>
            </a:lvl1pPr>
            <a:lvl2pPr>
              <a:defRPr sz="4200"/>
            </a:lvl2pPr>
            <a:lvl3pPr>
              <a:defRPr sz="3600"/>
            </a:lvl3pPr>
            <a:lvl4pPr>
              <a:defRPr sz="3000"/>
            </a:lvl4pPr>
            <a:lvl5pPr>
              <a:defRPr sz="3000"/>
            </a:lvl5pPr>
            <a:lvl6pPr>
              <a:defRPr sz="3000"/>
            </a:lvl6pPr>
            <a:lvl7pPr>
              <a:defRPr sz="3000"/>
            </a:lvl7pPr>
            <a:lvl8pPr>
              <a:defRPr sz="3000"/>
            </a:lvl8pPr>
            <a:lvl9pPr>
              <a:defRPr sz="3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59683" y="3086576"/>
            <a:ext cx="5898356" cy="5718265"/>
          </a:xfrm>
        </p:spPr>
        <p:txBody>
          <a:bodyPr/>
          <a:lstStyle>
            <a:lvl1pPr marL="0" indent="0">
              <a:buNone/>
              <a:defRPr sz="2400"/>
            </a:lvl1pPr>
            <a:lvl2pPr marL="685800" indent="0">
              <a:buNone/>
              <a:defRPr sz="2100"/>
            </a:lvl2pPr>
            <a:lvl3pPr marL="1371600" indent="0">
              <a:buNone/>
              <a:defRPr sz="1800"/>
            </a:lvl3pPr>
            <a:lvl4pPr marL="2057400" indent="0">
              <a:buNone/>
              <a:defRPr sz="1500"/>
            </a:lvl4pPr>
            <a:lvl5pPr marL="2743200" indent="0">
              <a:buNone/>
              <a:defRPr sz="1500"/>
            </a:lvl5pPr>
            <a:lvl6pPr marL="3429000" indent="0">
              <a:buNone/>
              <a:defRPr sz="1500"/>
            </a:lvl6pPr>
            <a:lvl7pPr marL="4114800" indent="0">
              <a:buNone/>
              <a:defRPr sz="1500"/>
            </a:lvl7pPr>
            <a:lvl8pPr marL="4800600" indent="0">
              <a:buNone/>
              <a:defRPr sz="1500"/>
            </a:lvl8pPr>
            <a:lvl9pPr marL="5486400" indent="0">
              <a:buNone/>
              <a:defRPr sz="15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DADD-AE6D-F44C-8E99-E83159E36487}" type="datetimeFigureOut">
              <a:rPr lang="pt-BR" smtClean="0"/>
              <a:pPr/>
              <a:t>18/01/2023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736C-9784-0E49-AB4F-6CBCE0EDB27D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759932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83" y="685906"/>
            <a:ext cx="5898356" cy="2400671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774782" y="1481367"/>
            <a:ext cx="9258300" cy="7311566"/>
          </a:xfrm>
        </p:spPr>
        <p:txBody>
          <a:bodyPr anchor="t"/>
          <a:lstStyle>
            <a:lvl1pPr marL="0" indent="0">
              <a:buNone/>
              <a:defRPr sz="4800"/>
            </a:lvl1pPr>
            <a:lvl2pPr marL="685800" indent="0">
              <a:buNone/>
              <a:defRPr sz="4200"/>
            </a:lvl2pPr>
            <a:lvl3pPr marL="1371600" indent="0">
              <a:buNone/>
              <a:defRPr sz="3600"/>
            </a:lvl3pPr>
            <a:lvl4pPr marL="2057400" indent="0">
              <a:buNone/>
              <a:defRPr sz="3000"/>
            </a:lvl4pPr>
            <a:lvl5pPr marL="2743200" indent="0">
              <a:buNone/>
              <a:defRPr sz="3000"/>
            </a:lvl5pPr>
            <a:lvl6pPr marL="3429000" indent="0">
              <a:buNone/>
              <a:defRPr sz="3000"/>
            </a:lvl6pPr>
            <a:lvl7pPr marL="4114800" indent="0">
              <a:buNone/>
              <a:defRPr sz="3000"/>
            </a:lvl7pPr>
            <a:lvl8pPr marL="4800600" indent="0">
              <a:buNone/>
              <a:defRPr sz="3000"/>
            </a:lvl8pPr>
            <a:lvl9pPr marL="5486400" indent="0">
              <a:buNone/>
              <a:defRPr sz="3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59683" y="3086576"/>
            <a:ext cx="5898356" cy="5718265"/>
          </a:xfrm>
        </p:spPr>
        <p:txBody>
          <a:bodyPr/>
          <a:lstStyle>
            <a:lvl1pPr marL="0" indent="0">
              <a:buNone/>
              <a:defRPr sz="2400"/>
            </a:lvl1pPr>
            <a:lvl2pPr marL="685800" indent="0">
              <a:buNone/>
              <a:defRPr sz="2100"/>
            </a:lvl2pPr>
            <a:lvl3pPr marL="1371600" indent="0">
              <a:buNone/>
              <a:defRPr sz="1800"/>
            </a:lvl3pPr>
            <a:lvl4pPr marL="2057400" indent="0">
              <a:buNone/>
              <a:defRPr sz="1500"/>
            </a:lvl4pPr>
            <a:lvl5pPr marL="2743200" indent="0">
              <a:buNone/>
              <a:defRPr sz="1500"/>
            </a:lvl5pPr>
            <a:lvl6pPr marL="3429000" indent="0">
              <a:buNone/>
              <a:defRPr sz="1500"/>
            </a:lvl6pPr>
            <a:lvl7pPr marL="4114800" indent="0">
              <a:buNone/>
              <a:defRPr sz="1500"/>
            </a:lvl7pPr>
            <a:lvl8pPr marL="4800600" indent="0">
              <a:buNone/>
              <a:defRPr sz="1500"/>
            </a:lvl8pPr>
            <a:lvl9pPr marL="5486400" indent="0">
              <a:buNone/>
              <a:defRPr sz="15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DADD-AE6D-F44C-8E99-E83159E36487}" type="datetimeFigureOut">
              <a:rPr lang="pt-BR" smtClean="0"/>
              <a:pPr/>
              <a:t>18/01/2023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736C-9784-0E49-AB4F-6CBCE0EDB27D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145108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7300" y="547773"/>
            <a:ext cx="15773400" cy="19886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7300" y="2738860"/>
            <a:ext cx="15773400" cy="65280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7300" y="9535998"/>
            <a:ext cx="4114800" cy="54777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A3DADD-AE6D-F44C-8E99-E83159E36487}" type="datetimeFigureOut">
              <a:rPr lang="pt-BR" smtClean="0"/>
              <a:pPr/>
              <a:t>18/01/2023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57900" y="9535998"/>
            <a:ext cx="6172200" cy="54777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2915900" y="9535998"/>
            <a:ext cx="4114800" cy="54777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AD736C-9784-0E49-AB4F-6CBCE0EDB27D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368163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371600" rtl="0" eaLnBrk="1" latinLnBrk="0" hangingPunct="1">
        <a:lnSpc>
          <a:spcPct val="90000"/>
        </a:lnSpc>
        <a:spcBef>
          <a:spcPct val="0"/>
        </a:spcBef>
        <a:buNone/>
        <a:defRPr sz="6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13716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</a:defRPr>
      </a:lvl1pPr>
      <a:lvl2pPr marL="1028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714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3pPr>
      <a:lvl4pPr marL="2400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30861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7719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457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5143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829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2057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2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4290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114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486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Rectangle 54">
            <a:extLst>
              <a:ext uri="{FF2B5EF4-FFF2-40B4-BE49-F238E27FC236}">
                <a16:creationId xmlns:a16="http://schemas.microsoft.com/office/drawing/2014/main" xmlns="" id="{D7410CA3-6DD5-3A44-9A27-89A5D91BB08F}"/>
              </a:ext>
            </a:extLst>
          </p:cNvPr>
          <p:cNvSpPr/>
          <p:nvPr/>
        </p:nvSpPr>
        <p:spPr>
          <a:xfrm>
            <a:off x="12303173" y="5466989"/>
            <a:ext cx="5421916" cy="22526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28" name="Rounded Rectangle 27">
            <a:extLst>
              <a:ext uri="{FF2B5EF4-FFF2-40B4-BE49-F238E27FC236}">
                <a16:creationId xmlns:a16="http://schemas.microsoft.com/office/drawing/2014/main" xmlns="" id="{5F2BD0F1-005A-0044-A8AB-560F9375413B}"/>
              </a:ext>
            </a:extLst>
          </p:cNvPr>
          <p:cNvSpPr/>
          <p:nvPr/>
        </p:nvSpPr>
        <p:spPr>
          <a:xfrm>
            <a:off x="12229043" y="1956733"/>
            <a:ext cx="5265862" cy="483870"/>
          </a:xfrm>
          <a:prstGeom prst="roundRect">
            <a:avLst/>
          </a:prstGeom>
          <a:solidFill>
            <a:srgbClr val="00B050"/>
          </a:solidFill>
          <a:ln w="412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34" name="Rounded Rectangle 33">
            <a:extLst>
              <a:ext uri="{FF2B5EF4-FFF2-40B4-BE49-F238E27FC236}">
                <a16:creationId xmlns:a16="http://schemas.microsoft.com/office/drawing/2014/main" xmlns="" id="{A5E64E54-F3DF-614D-AB54-FE5A3AEF7AA0}"/>
              </a:ext>
            </a:extLst>
          </p:cNvPr>
          <p:cNvSpPr/>
          <p:nvPr/>
        </p:nvSpPr>
        <p:spPr>
          <a:xfrm>
            <a:off x="12288902" y="4724992"/>
            <a:ext cx="5265862" cy="483870"/>
          </a:xfrm>
          <a:prstGeom prst="roundRect">
            <a:avLst/>
          </a:prstGeom>
          <a:solidFill>
            <a:srgbClr val="00B050"/>
          </a:solidFill>
          <a:ln w="412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27" name="Rounded Rectangle 26">
            <a:extLst>
              <a:ext uri="{FF2B5EF4-FFF2-40B4-BE49-F238E27FC236}">
                <a16:creationId xmlns:a16="http://schemas.microsoft.com/office/drawing/2014/main" xmlns="" id="{A4D1C169-D6E1-FD4B-A45E-96E67FB1FAC8}"/>
              </a:ext>
            </a:extLst>
          </p:cNvPr>
          <p:cNvSpPr/>
          <p:nvPr/>
        </p:nvSpPr>
        <p:spPr>
          <a:xfrm>
            <a:off x="6471626" y="1947547"/>
            <a:ext cx="5265862" cy="483870"/>
          </a:xfrm>
          <a:prstGeom prst="roundRect">
            <a:avLst/>
          </a:prstGeom>
          <a:solidFill>
            <a:srgbClr val="00B050"/>
          </a:solidFill>
          <a:ln w="412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26" name="Rounded Rectangle 25">
            <a:extLst>
              <a:ext uri="{FF2B5EF4-FFF2-40B4-BE49-F238E27FC236}">
                <a16:creationId xmlns:a16="http://schemas.microsoft.com/office/drawing/2014/main" xmlns="" id="{001D1AA0-407E-424D-91CD-EDDDAC304852}"/>
              </a:ext>
            </a:extLst>
          </p:cNvPr>
          <p:cNvSpPr/>
          <p:nvPr/>
        </p:nvSpPr>
        <p:spPr>
          <a:xfrm>
            <a:off x="689500" y="1953878"/>
            <a:ext cx="5265862" cy="483870"/>
          </a:xfrm>
          <a:prstGeom prst="roundRect">
            <a:avLst/>
          </a:prstGeom>
          <a:solidFill>
            <a:srgbClr val="00B050"/>
          </a:solidFill>
          <a:ln w="412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xmlns="" id="{AC7E963C-F39C-9142-BF7D-B9F3E604B6E7}"/>
              </a:ext>
            </a:extLst>
          </p:cNvPr>
          <p:cNvSpPr/>
          <p:nvPr/>
        </p:nvSpPr>
        <p:spPr>
          <a:xfrm>
            <a:off x="0" y="667475"/>
            <a:ext cx="18288000" cy="1138465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36FBF4F5-4DA9-A54C-8992-944303BBFA52}"/>
              </a:ext>
            </a:extLst>
          </p:cNvPr>
          <p:cNvSpPr txBox="1"/>
          <p:nvPr/>
        </p:nvSpPr>
        <p:spPr>
          <a:xfrm>
            <a:off x="191101" y="654386"/>
            <a:ext cx="164973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600" b="1" dirty="0"/>
              <a:t>Caracterização terapêutica e demográfica de pacientes com câncer gástrico nos estádios T2N0 e T2N1 tratados </a:t>
            </a:r>
            <a:r>
              <a:rPr lang="pt-BR" sz="2600" b="1"/>
              <a:t>com </a:t>
            </a:r>
            <a:r>
              <a:rPr lang="pt-BR" sz="2600" b="1" smtClean="0"/>
              <a:t>cirurgia. </a:t>
            </a:r>
            <a:endParaRPr lang="pt-BR" sz="2600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AA1A24BD-BD89-144A-A301-A8058FB68A3A}"/>
              </a:ext>
            </a:extLst>
          </p:cNvPr>
          <p:cNvSpPr txBox="1"/>
          <p:nvPr/>
        </p:nvSpPr>
        <p:spPr>
          <a:xfrm>
            <a:off x="1232364" y="1302893"/>
            <a:ext cx="1652420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alibri" charset="0"/>
                <a:ea typeface="Calibri" charset="0"/>
                <a:cs typeface="Calibri" charset="0"/>
              </a:rPr>
              <a:t>L. Z. Brondani; </a:t>
            </a:r>
            <a:r>
              <a:rPr lang="pt-BR" sz="2400" dirty="0"/>
              <a:t>Orientador: Prof. Dr. Felipe José Fernández Coimbra; </a:t>
            </a:r>
            <a:r>
              <a:rPr lang="pt-BR" sz="2400" dirty="0" err="1"/>
              <a:t>Co-orientador</a:t>
            </a:r>
            <a:r>
              <a:rPr lang="pt-BR" sz="2400" dirty="0"/>
              <a:t>: Prof. Dr. Wilson Luiz da Costa Júnior</a:t>
            </a:r>
          </a:p>
          <a:p>
            <a:endParaRPr lang="pt-BR" sz="2400" dirty="0"/>
          </a:p>
          <a:p>
            <a:endParaRPr lang="pt-BR" sz="2400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xmlns="" id="{110A48B5-F328-D645-96C3-2D4ECF5001AD}"/>
              </a:ext>
            </a:extLst>
          </p:cNvPr>
          <p:cNvSpPr/>
          <p:nvPr/>
        </p:nvSpPr>
        <p:spPr>
          <a:xfrm>
            <a:off x="16962120" y="800991"/>
            <a:ext cx="1325880" cy="1004949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xmlns="" id="{3A9E31E6-DEFD-F244-8DCD-75F5CF51EA30}"/>
              </a:ext>
            </a:extLst>
          </p:cNvPr>
          <p:cNvSpPr/>
          <p:nvPr/>
        </p:nvSpPr>
        <p:spPr>
          <a:xfrm>
            <a:off x="16497300" y="800991"/>
            <a:ext cx="464820" cy="1004949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60499DB6-57F6-FA4E-AD8C-82777B9EFB6F}"/>
              </a:ext>
            </a:extLst>
          </p:cNvPr>
          <p:cNvSpPr txBox="1"/>
          <p:nvPr/>
        </p:nvSpPr>
        <p:spPr>
          <a:xfrm>
            <a:off x="640080" y="1969881"/>
            <a:ext cx="5436187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pt-BR" sz="2400" b="1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INTRODUÇ</a:t>
            </a:r>
            <a:r>
              <a:rPr lang="es-ES" sz="2400" b="1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ÃO</a:t>
            </a:r>
            <a:endParaRPr lang="pt-BR" sz="2400" b="1" dirty="0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A47B7308-5D9B-974F-AB82-CF827144DE32}"/>
              </a:ext>
            </a:extLst>
          </p:cNvPr>
          <p:cNvSpPr txBox="1"/>
          <p:nvPr/>
        </p:nvSpPr>
        <p:spPr>
          <a:xfrm>
            <a:off x="640080" y="2471623"/>
            <a:ext cx="5436187" cy="70173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sz="1800" dirty="0"/>
              <a:t>O câncer gástrico é uma das neoplasias mais frequentes no mundo. No Brasil, o câncer gástrico se encontra na 6º posição em incidência e na 5º em mortalidade.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sz="1800" dirty="0"/>
              <a:t>Apesar de existirem diversas recomendações para seu tratamento, controvérsias ainda persistem, especialmente no que se refere ao tratamento dos tumores T2 N0 (IB) e T2 N1 (IIA).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sz="1800" dirty="0"/>
              <a:t>Estádio T2</a:t>
            </a:r>
          </a:p>
          <a:p>
            <a:pPr marL="971550" lvl="1" indent="-285750" algn="just">
              <a:buFont typeface="Arial" panose="020B0604020202020204" pitchFamily="34" charset="0"/>
              <a:buChar char="•"/>
            </a:pPr>
            <a:r>
              <a:rPr lang="pt-BR" sz="1800" dirty="0"/>
              <a:t>Profundidade de invasão da lesão (camada muscular própria)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sz="1800" dirty="0"/>
              <a:t> Estádio N</a:t>
            </a:r>
          </a:p>
          <a:p>
            <a:pPr marL="971550" lvl="1" indent="-285750" algn="just">
              <a:buFont typeface="Arial" panose="020B0604020202020204" pitchFamily="34" charset="0"/>
              <a:buChar char="•"/>
            </a:pPr>
            <a:r>
              <a:rPr lang="pt-BR" sz="1800" dirty="0"/>
              <a:t>Metástases </a:t>
            </a:r>
            <a:r>
              <a:rPr lang="pt-BR" sz="1800" dirty="0" err="1"/>
              <a:t>linfonodais</a:t>
            </a:r>
            <a:endParaRPr lang="pt-BR" sz="1800" dirty="0"/>
          </a:p>
          <a:p>
            <a:pPr marL="1657350" lvl="2" indent="-285750" algn="just">
              <a:buFont typeface="Arial" panose="020B0604020202020204" pitchFamily="34" charset="0"/>
              <a:buChar char="•"/>
            </a:pPr>
            <a:r>
              <a:rPr lang="pt-BR" sz="1800" dirty="0"/>
              <a:t>N0 - ausência de metástases </a:t>
            </a:r>
          </a:p>
          <a:p>
            <a:pPr marL="1657350" lvl="2" indent="-285750" algn="just">
              <a:buFont typeface="Arial" panose="020B0604020202020204" pitchFamily="34" charset="0"/>
              <a:buChar char="•"/>
            </a:pPr>
            <a:r>
              <a:rPr lang="pt-BR" sz="1800" dirty="0"/>
              <a:t>N1 - presença de 1 ou 2 linfonodos metastáticos.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sz="1800" dirty="0"/>
              <a:t>Associação Japonesa de Câncer Gástrico</a:t>
            </a:r>
          </a:p>
          <a:p>
            <a:pPr marL="971550" lvl="1" indent="-285750" algn="just">
              <a:buFont typeface="Arial" panose="020B0604020202020204" pitchFamily="34" charset="0"/>
              <a:buChar char="•"/>
            </a:pPr>
            <a:r>
              <a:rPr lang="pt-BR" sz="1800" dirty="0"/>
              <a:t>T2 N0 – gastrectomia e linfadenectomia D2</a:t>
            </a:r>
          </a:p>
          <a:p>
            <a:pPr marL="971550" lvl="1" indent="-285750" algn="just">
              <a:buFont typeface="Arial" panose="020B0604020202020204" pitchFamily="34" charset="0"/>
              <a:buChar char="•"/>
            </a:pPr>
            <a:r>
              <a:rPr lang="pt-BR" sz="1800" dirty="0"/>
              <a:t>T2 N1 – gastrectomia e linfadenectomia D2 + quimioterapia adjuvante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sz="1800" dirty="0">
                <a:ea typeface="Calibri" charset="0"/>
                <a:cs typeface="Calibri" charset="0"/>
              </a:rPr>
              <a:t>Nos países ocidentais, segue-se o tratamento preconizado no estudo randomizado FLOT-4 </a:t>
            </a:r>
            <a:r>
              <a:rPr lang="pt-BR" sz="1800" dirty="0" err="1">
                <a:ea typeface="Calibri" charset="0"/>
                <a:cs typeface="Calibri" charset="0"/>
              </a:rPr>
              <a:t>Trial</a:t>
            </a:r>
            <a:endParaRPr lang="pt-BR" sz="1800" dirty="0">
              <a:ea typeface="Calibri" charset="0"/>
              <a:cs typeface="Calibri" charset="0"/>
            </a:endParaRPr>
          </a:p>
          <a:p>
            <a:pPr marL="971550" lvl="1" indent="-285750" algn="just">
              <a:buFont typeface="Arial" panose="020B0604020202020204" pitchFamily="34" charset="0"/>
              <a:buChar char="•"/>
            </a:pPr>
            <a:r>
              <a:rPr lang="pt-BR" sz="1800" dirty="0">
                <a:ea typeface="Calibri" charset="0"/>
                <a:cs typeface="Calibri" charset="0"/>
              </a:rPr>
              <a:t>Quimioterapia neoadjuvante, cirurgia e quimioterapia adjuvante (quimioterapia </a:t>
            </a:r>
            <a:r>
              <a:rPr lang="pt-BR" sz="1800" dirty="0" err="1">
                <a:ea typeface="Calibri" charset="0"/>
                <a:cs typeface="Calibri" charset="0"/>
              </a:rPr>
              <a:t>peri-operatória</a:t>
            </a:r>
            <a:r>
              <a:rPr lang="pt-BR" sz="1800" dirty="0">
                <a:ea typeface="Calibri" charset="0"/>
                <a:cs typeface="Calibri" charset="0"/>
              </a:rPr>
              <a:t> e cirurgia)</a:t>
            </a:r>
            <a:r>
              <a:rPr lang="pt-BR" sz="1800" dirty="0"/>
              <a:t>. </a:t>
            </a:r>
            <a:endParaRPr lang="pt-BR" sz="1700" dirty="0">
              <a:ea typeface="Calibri" charset="0"/>
              <a:cs typeface="Calibri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B6CA608A-2DC5-9041-9E97-EBBF8BECB85E}"/>
              </a:ext>
            </a:extLst>
          </p:cNvPr>
          <p:cNvSpPr txBox="1"/>
          <p:nvPr/>
        </p:nvSpPr>
        <p:spPr>
          <a:xfrm>
            <a:off x="6406334" y="1981379"/>
            <a:ext cx="54361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OBJETIVO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xmlns="" id="{414ECDDF-475F-AA4A-87B3-CF665B158A65}"/>
              </a:ext>
            </a:extLst>
          </p:cNvPr>
          <p:cNvSpPr txBox="1"/>
          <p:nvPr/>
        </p:nvSpPr>
        <p:spPr>
          <a:xfrm>
            <a:off x="6471626" y="2503222"/>
            <a:ext cx="5265862" cy="3570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800" b="1" dirty="0"/>
              <a:t>Primário: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sz="1800" dirty="0"/>
              <a:t>Descrever o padrão demográfico, clínico e anatomopatológico dos pacientes com tumores nos estadiamentos T2 N0 e T2 N1. </a:t>
            </a:r>
            <a:r>
              <a:rPr lang="en-US" sz="1700" dirty="0">
                <a:latin typeface="Calibri" charset="0"/>
                <a:cs typeface="Calibri" charset="0"/>
              </a:rPr>
              <a:t> </a:t>
            </a:r>
          </a:p>
          <a:p>
            <a:pPr algn="just"/>
            <a:r>
              <a:rPr lang="en-US" sz="1800" b="1" dirty="0">
                <a:ea typeface="Calibri" charset="0"/>
                <a:cs typeface="Calibri" panose="020F0502020204030204" pitchFamily="34" charset="0"/>
              </a:rPr>
              <a:t>Secundários</a:t>
            </a:r>
            <a:r>
              <a:rPr lang="en-US" sz="1800" b="1" dirty="0">
                <a:ea typeface="Calibri" charset="0"/>
                <a:cs typeface="Calibri" charset="0"/>
              </a:rPr>
              <a:t>: 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sz="1700" dirty="0">
                <a:ea typeface="Calibri" charset="0"/>
                <a:cs typeface="Calibri" charset="0"/>
              </a:rPr>
              <a:t>Analisar as diferentes indicações terapêuticas conforme diretrizes de tratamento distintas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sz="1700" dirty="0">
                <a:ea typeface="Calibri" charset="0"/>
                <a:cs typeface="Calibri" charset="0"/>
              </a:rPr>
              <a:t>Avaliar a associação entre o tratamento indicado e os desfechos observados.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sz="1700" dirty="0">
                <a:ea typeface="Calibri" charset="0"/>
                <a:cs typeface="Calibri" charset="0"/>
              </a:rPr>
              <a:t>Destacar as diferenças entre o estadiamento clínico e o anatomopatológico.</a:t>
            </a:r>
          </a:p>
          <a:p>
            <a:pPr algn="just"/>
            <a:endParaRPr lang="en-US" sz="1700" dirty="0">
              <a:ea typeface="Calibri" charset="0"/>
              <a:cs typeface="Calibri" charset="0"/>
            </a:endParaRPr>
          </a:p>
          <a:p>
            <a:pPr algn="just"/>
            <a:endParaRPr lang="pt-BR" sz="1700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xmlns="" id="{989EB4AE-6623-BC4D-8A59-FAB159F3CD26}"/>
              </a:ext>
            </a:extLst>
          </p:cNvPr>
          <p:cNvSpPr txBox="1"/>
          <p:nvPr/>
        </p:nvSpPr>
        <p:spPr>
          <a:xfrm>
            <a:off x="12081452" y="1967943"/>
            <a:ext cx="54361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MÉTODOS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xmlns="" id="{80911BC6-C929-C743-8A55-B63E6304E3CF}"/>
              </a:ext>
            </a:extLst>
          </p:cNvPr>
          <p:cNvSpPr txBox="1"/>
          <p:nvPr/>
        </p:nvSpPr>
        <p:spPr>
          <a:xfrm>
            <a:off x="12242732" y="4754025"/>
            <a:ext cx="54361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ANDAMENTO DO PROJETO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xmlns="" id="{B14C257E-FAC8-9842-9590-26985410A87C}"/>
              </a:ext>
            </a:extLst>
          </p:cNvPr>
          <p:cNvSpPr txBox="1"/>
          <p:nvPr/>
        </p:nvSpPr>
        <p:spPr>
          <a:xfrm>
            <a:off x="12234192" y="5323436"/>
            <a:ext cx="5283447" cy="24468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700" dirty="0" err="1">
                <a:latin typeface="Calibri" charset="0"/>
                <a:ea typeface="Calibri" charset="0"/>
                <a:cs typeface="Calibri" charset="0"/>
              </a:rPr>
              <a:t>Projeto</a:t>
            </a:r>
            <a:r>
              <a:rPr lang="en-US" sz="17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1700" dirty="0" err="1">
                <a:latin typeface="Calibri" charset="0"/>
                <a:ea typeface="Calibri" charset="0"/>
                <a:cs typeface="Calibri" charset="0"/>
              </a:rPr>
              <a:t>em</a:t>
            </a:r>
            <a:r>
              <a:rPr lang="en-US" sz="17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1700" dirty="0" err="1">
                <a:latin typeface="Calibri" charset="0"/>
                <a:ea typeface="Calibri" charset="0"/>
                <a:cs typeface="Calibri" charset="0"/>
              </a:rPr>
              <a:t>processo</a:t>
            </a:r>
            <a:r>
              <a:rPr lang="en-US" sz="1700" dirty="0">
                <a:latin typeface="Calibri" charset="0"/>
                <a:ea typeface="Calibri" charset="0"/>
                <a:cs typeface="Calibri" charset="0"/>
              </a:rPr>
              <a:t> de </a:t>
            </a:r>
            <a:r>
              <a:rPr lang="en-US" sz="1700" dirty="0" err="1">
                <a:latin typeface="Calibri" charset="0"/>
                <a:ea typeface="Calibri" charset="0"/>
                <a:cs typeface="Calibri" charset="0"/>
              </a:rPr>
              <a:t>submissão</a:t>
            </a:r>
            <a:r>
              <a:rPr lang="en-US" sz="1700" dirty="0">
                <a:latin typeface="Calibri" charset="0"/>
                <a:ea typeface="Calibri" charset="0"/>
                <a:cs typeface="Calibri" charset="0"/>
              </a:rPr>
              <a:t> ao </a:t>
            </a:r>
            <a:r>
              <a:rPr lang="pt-BR" sz="1700" dirty="0">
                <a:latin typeface="Calibri" charset="0"/>
                <a:ea typeface="Calibri" charset="0"/>
                <a:cs typeface="Calibri" charset="0"/>
              </a:rPr>
              <a:t>Comitê de Ética e Pesquisa (CEP).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700" dirty="0" err="1">
                <a:latin typeface="Calibri" charset="0"/>
                <a:ea typeface="Calibri" charset="0"/>
                <a:cs typeface="Calibri" charset="0"/>
              </a:rPr>
              <a:t>Construção</a:t>
            </a:r>
            <a:r>
              <a:rPr lang="en-US" sz="1700" dirty="0">
                <a:latin typeface="Calibri" charset="0"/>
                <a:ea typeface="Calibri" charset="0"/>
                <a:cs typeface="Calibri" charset="0"/>
              </a:rPr>
              <a:t> da base de dados no </a:t>
            </a:r>
            <a:r>
              <a:rPr lang="en-US" sz="1700" dirty="0" err="1">
                <a:latin typeface="Calibri" charset="0"/>
                <a:ea typeface="Calibri" charset="0"/>
                <a:cs typeface="Calibri" charset="0"/>
              </a:rPr>
              <a:t>RedCap</a:t>
            </a:r>
            <a:r>
              <a:rPr lang="en-US" sz="1700" dirty="0">
                <a:latin typeface="Calibri" charset="0"/>
                <a:ea typeface="Calibri" charset="0"/>
                <a:cs typeface="Calibri" charset="0"/>
              </a:rPr>
              <a:t>. </a:t>
            </a:r>
          </a:p>
          <a:p>
            <a:pPr algn="just"/>
            <a:r>
              <a:rPr lang="en-US" sz="1700" dirty="0">
                <a:latin typeface="Calibri" charset="0"/>
                <a:ea typeface="Calibri" charset="0"/>
                <a:cs typeface="Calibri" charset="0"/>
              </a:rPr>
              <a:t> </a:t>
            </a:r>
          </a:p>
          <a:p>
            <a:pPr algn="just"/>
            <a:endParaRPr lang="en-US" sz="1700" dirty="0">
              <a:latin typeface="Calibri" charset="0"/>
              <a:ea typeface="Calibri" charset="0"/>
              <a:cs typeface="Calibri" charset="0"/>
            </a:endParaRPr>
          </a:p>
          <a:p>
            <a:pPr algn="just"/>
            <a:endParaRPr lang="en-US" sz="1700" dirty="0">
              <a:latin typeface="Calibri" charset="0"/>
              <a:ea typeface="Calibri" charset="0"/>
              <a:cs typeface="Calibri" charset="0"/>
            </a:endParaRPr>
          </a:p>
          <a:p>
            <a:pPr algn="just"/>
            <a:endParaRPr lang="en-US" sz="1700" dirty="0">
              <a:latin typeface="Calibri" charset="0"/>
              <a:ea typeface="Calibri" charset="0"/>
              <a:cs typeface="Calibri" charset="0"/>
            </a:endParaRPr>
          </a:p>
          <a:p>
            <a:pPr algn="just"/>
            <a:endParaRPr lang="en-US" sz="1700" dirty="0">
              <a:latin typeface="Calibri" charset="0"/>
              <a:ea typeface="Calibri" charset="0"/>
              <a:cs typeface="Calibri" charset="0"/>
            </a:endParaRPr>
          </a:p>
          <a:p>
            <a:pPr algn="just"/>
            <a:r>
              <a:rPr lang="en-US" sz="1700" dirty="0">
                <a:latin typeface="Calibri" charset="0"/>
                <a:ea typeface="Calibri" charset="0"/>
                <a:cs typeface="Calibri" charset="0"/>
              </a:rPr>
              <a:t> </a:t>
            </a:r>
            <a:endParaRPr lang="pt-BR" sz="1700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44" name="Rounded Rectangle 43">
            <a:extLst>
              <a:ext uri="{FF2B5EF4-FFF2-40B4-BE49-F238E27FC236}">
                <a16:creationId xmlns:a16="http://schemas.microsoft.com/office/drawing/2014/main" xmlns="" id="{811B4335-7FB6-0649-84FD-BD02F8A00755}"/>
              </a:ext>
            </a:extLst>
          </p:cNvPr>
          <p:cNvSpPr/>
          <p:nvPr/>
        </p:nvSpPr>
        <p:spPr>
          <a:xfrm>
            <a:off x="12288903" y="6553200"/>
            <a:ext cx="5265862" cy="3417263"/>
          </a:xfrm>
          <a:prstGeom prst="roundRect">
            <a:avLst/>
          </a:prstGeom>
          <a:noFill/>
          <a:ln w="412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49" name="Retângulo 48"/>
          <p:cNvSpPr/>
          <p:nvPr/>
        </p:nvSpPr>
        <p:spPr>
          <a:xfrm>
            <a:off x="15283459" y="-5871"/>
            <a:ext cx="3004541" cy="615553"/>
          </a:xfrm>
          <a:prstGeom prst="rect">
            <a:avLst/>
          </a:prstGeom>
          <a:solidFill>
            <a:srgbClr val="00B050"/>
          </a:solidFill>
        </p:spPr>
        <p:txBody>
          <a:bodyPr wrap="square">
            <a:spAutoFit/>
          </a:bodyPr>
          <a:lstStyle/>
          <a:p>
            <a:pPr algn="ctr"/>
            <a:r>
              <a:rPr lang="pt-BR" sz="17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Encontro de Ciência e Inovação 2023</a:t>
            </a:r>
          </a:p>
        </p:txBody>
      </p:sp>
      <p:pic>
        <p:nvPicPr>
          <p:cNvPr id="37" name="Imagem 36" descr="C:\Users\25496\Downloads\ACC - Assinaturas versão horizontal_RGB (2)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58319"/>
            <a:ext cx="5416062" cy="641567"/>
          </a:xfrm>
          <a:prstGeom prst="rect">
            <a:avLst/>
          </a:prstGeom>
          <a:noFill/>
          <a:ln>
            <a:noFill/>
          </a:ln>
        </p:spPr>
      </p:pic>
      <p:pic>
        <p:nvPicPr>
          <p:cNvPr id="39" name="Imagem 3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49041" y="5702973"/>
            <a:ext cx="4473533" cy="3909005"/>
          </a:xfrm>
          <a:prstGeom prst="rect">
            <a:avLst/>
          </a:prstGeom>
        </p:spPr>
      </p:pic>
      <p:sp>
        <p:nvSpPr>
          <p:cNvPr id="5" name="Retângulo 4"/>
          <p:cNvSpPr/>
          <p:nvPr/>
        </p:nvSpPr>
        <p:spPr>
          <a:xfrm>
            <a:off x="12390120" y="6646867"/>
            <a:ext cx="5104785" cy="35086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1000" b="1" dirty="0"/>
              <a:t>Referências:</a:t>
            </a:r>
          </a:p>
          <a:p>
            <a:pPr algn="just"/>
            <a:r>
              <a:rPr lang="pt-BR" sz="1000" dirty="0"/>
              <a:t>- </a:t>
            </a:r>
            <a:r>
              <a:rPr lang="pt-BR" sz="1000" dirty="0" err="1"/>
              <a:t>Barchi</a:t>
            </a:r>
            <a:r>
              <a:rPr lang="pt-BR" sz="1000" dirty="0"/>
              <a:t> LC, Ramos MFKP, Dias AR, </a:t>
            </a:r>
            <a:r>
              <a:rPr lang="pt-BR" sz="1000" dirty="0" err="1"/>
              <a:t>Forones</a:t>
            </a:r>
            <a:r>
              <a:rPr lang="pt-BR" sz="1000" dirty="0"/>
              <a:t> NM, Carvalho MP, Castro OAP, Kassab P, Costa-Júnior WLD, Weston AC, </a:t>
            </a:r>
            <a:r>
              <a:rPr lang="pt-BR" sz="1000" dirty="0" err="1"/>
              <a:t>Zilberstein</a:t>
            </a:r>
            <a:r>
              <a:rPr lang="pt-BR" sz="1000" dirty="0"/>
              <a:t> B; Consenso, Ferraz ÁAB, </a:t>
            </a:r>
            <a:r>
              <a:rPr lang="pt-BR" sz="1000" dirty="0" err="1"/>
              <a:t>ZeideCharruf</a:t>
            </a:r>
            <a:r>
              <a:rPr lang="pt-BR" sz="1000" dirty="0"/>
              <a:t> A, </a:t>
            </a:r>
            <a:r>
              <a:rPr lang="pt-BR" sz="1000" dirty="0" err="1"/>
              <a:t>Brandalise</a:t>
            </a:r>
            <a:r>
              <a:rPr lang="pt-BR" sz="1000" dirty="0"/>
              <a:t> A, Silva AMD, Alves B, Marins CAM, Malheiros CA, Leite CV, </a:t>
            </a:r>
            <a:r>
              <a:rPr lang="pt-BR" sz="1000" dirty="0" err="1"/>
              <a:t>Bresciani</a:t>
            </a:r>
            <a:r>
              <a:rPr lang="pt-BR" sz="1000" dirty="0"/>
              <a:t> CJC, </a:t>
            </a:r>
            <a:r>
              <a:rPr lang="pt-BR" sz="1000" dirty="0" err="1"/>
              <a:t>Szor</a:t>
            </a:r>
            <a:r>
              <a:rPr lang="pt-BR" sz="1000" dirty="0"/>
              <a:t> D, </a:t>
            </a:r>
            <a:r>
              <a:rPr lang="pt-BR" sz="1000" dirty="0" err="1"/>
              <a:t>Mucerino</a:t>
            </a:r>
            <a:r>
              <a:rPr lang="pt-BR" sz="1000" dirty="0"/>
              <a:t> DR, </a:t>
            </a:r>
            <a:r>
              <a:rPr lang="pt-BR" sz="1000" dirty="0" err="1"/>
              <a:t>Wohnrath</a:t>
            </a:r>
            <a:r>
              <a:rPr lang="pt-BR" sz="1000" dirty="0"/>
              <a:t> DR, </a:t>
            </a:r>
            <a:r>
              <a:rPr lang="pt-BR" sz="1000" dirty="0" err="1"/>
              <a:t>JirjossIlias</a:t>
            </a:r>
            <a:r>
              <a:rPr lang="pt-BR" sz="1000" dirty="0"/>
              <a:t> E, Martins Filho ED, </a:t>
            </a:r>
            <a:r>
              <a:rPr lang="pt-BR" sz="1000" dirty="0" err="1"/>
              <a:t>PinatelLopasso</a:t>
            </a:r>
            <a:r>
              <a:rPr lang="pt-BR" sz="1000" dirty="0"/>
              <a:t> F, Coimbra FJF, </a:t>
            </a:r>
            <a:r>
              <a:rPr lang="pt-BR" sz="1000" dirty="0" err="1"/>
              <a:t>Felippe</a:t>
            </a:r>
            <a:r>
              <a:rPr lang="pt-BR" sz="1000" dirty="0"/>
              <a:t> FEC, </a:t>
            </a:r>
            <a:r>
              <a:rPr lang="pt-BR" sz="1000" dirty="0" err="1"/>
              <a:t>Tomasisch</a:t>
            </a:r>
            <a:r>
              <a:rPr lang="pt-BR" sz="1000" dirty="0"/>
              <a:t> FDS, Takeda FR, </a:t>
            </a:r>
            <a:r>
              <a:rPr lang="pt-BR" sz="1000" dirty="0" err="1"/>
              <a:t>Ishak</a:t>
            </a:r>
            <a:r>
              <a:rPr lang="pt-BR" sz="1000" dirty="0"/>
              <a:t> G, </a:t>
            </a:r>
            <a:r>
              <a:rPr lang="pt-BR" sz="1000" dirty="0" err="1"/>
              <a:t>Laporte</a:t>
            </a:r>
            <a:r>
              <a:rPr lang="pt-BR" sz="1000" dirty="0"/>
              <a:t> GA, Silva HJT, </a:t>
            </a:r>
            <a:r>
              <a:rPr lang="pt-BR" sz="1000" dirty="0" err="1"/>
              <a:t>Cecconello</a:t>
            </a:r>
            <a:r>
              <a:rPr lang="pt-BR" sz="1000" dirty="0"/>
              <a:t> I, Rodrigues JJG, Grande JCD, Lourenço LG, Motta LMD, Ferraz LR, Moreira LF, Lopes LR, </a:t>
            </a:r>
            <a:r>
              <a:rPr lang="pt-BR" sz="1000" dirty="0" err="1"/>
              <a:t>Toneto</a:t>
            </a:r>
            <a:r>
              <a:rPr lang="pt-BR" sz="1000" dirty="0"/>
              <a:t> MG, </a:t>
            </a:r>
            <a:r>
              <a:rPr lang="pt-BR" sz="1000" dirty="0" err="1"/>
              <a:t>Mester</a:t>
            </a:r>
            <a:r>
              <a:rPr lang="pt-BR" sz="1000" dirty="0"/>
              <a:t> M, Rodrigues MAG, </a:t>
            </a:r>
            <a:r>
              <a:rPr lang="pt-BR" sz="1000" dirty="0" err="1"/>
              <a:t>Franciss</a:t>
            </a:r>
            <a:r>
              <a:rPr lang="pt-BR" sz="1000" dirty="0"/>
              <a:t> MY, </a:t>
            </a:r>
            <a:r>
              <a:rPr lang="pt-BR" sz="1000" dirty="0" err="1"/>
              <a:t>AdamiAndreollo</a:t>
            </a:r>
            <a:r>
              <a:rPr lang="pt-BR" sz="1000" dirty="0"/>
              <a:t> N, </a:t>
            </a:r>
            <a:r>
              <a:rPr lang="pt-BR" sz="1000" dirty="0" err="1"/>
              <a:t>Corletta</a:t>
            </a:r>
            <a:r>
              <a:rPr lang="pt-BR" sz="1000" dirty="0"/>
              <a:t> OC, Yagi OK, </a:t>
            </a:r>
            <a:r>
              <a:rPr lang="pt-BR" sz="1000" dirty="0" err="1"/>
              <a:t>Malafaia</a:t>
            </a:r>
            <a:r>
              <a:rPr lang="pt-BR" sz="1000" dirty="0"/>
              <a:t> O, Assumpção PP, Savassi-Rocha PR, </a:t>
            </a:r>
            <a:r>
              <a:rPr lang="pt-BR" sz="1000" dirty="0" err="1"/>
              <a:t>Colleoni</a:t>
            </a:r>
            <a:r>
              <a:rPr lang="pt-BR" sz="1000" dirty="0"/>
              <a:t> Neto R, Oliveira RJ, </a:t>
            </a:r>
            <a:r>
              <a:rPr lang="pt-BR" sz="1000" dirty="0" err="1"/>
              <a:t>AissarSallun</a:t>
            </a:r>
            <a:r>
              <a:rPr lang="pt-BR" sz="1000" dirty="0"/>
              <a:t> RA, </a:t>
            </a:r>
            <a:r>
              <a:rPr lang="pt-BR" sz="1000" dirty="0" err="1"/>
              <a:t>Weschenfelder</a:t>
            </a:r>
            <a:r>
              <a:rPr lang="pt-BR" sz="1000" dirty="0"/>
              <a:t> R, Oliveira SCV, Abreu TB, </a:t>
            </a:r>
            <a:r>
              <a:rPr lang="pt-BR" sz="1000" dirty="0" err="1"/>
              <a:t>Castria</a:t>
            </a:r>
            <a:r>
              <a:rPr lang="pt-BR" sz="1000" dirty="0"/>
              <a:t> TB, Ribeiro Junior U, Barra W, Freitas Júnior WR. BRAZILIAN GASTRIC CANCER ASSOCIATION GUIDELINES (PART 2): UPDATE ON TREATMENT. </a:t>
            </a:r>
            <a:r>
              <a:rPr lang="pt-BR" sz="1000" dirty="0" err="1"/>
              <a:t>Arq</a:t>
            </a:r>
            <a:r>
              <a:rPr lang="pt-BR" sz="1000" dirty="0"/>
              <a:t> </a:t>
            </a:r>
            <a:r>
              <a:rPr lang="pt-BR" sz="1000" dirty="0" err="1"/>
              <a:t>Bras</a:t>
            </a:r>
            <a:r>
              <a:rPr lang="pt-BR" sz="1000" dirty="0"/>
              <a:t> </a:t>
            </a:r>
            <a:r>
              <a:rPr lang="pt-BR" sz="1000" dirty="0" err="1"/>
              <a:t>Cir</a:t>
            </a:r>
            <a:r>
              <a:rPr lang="pt-BR" sz="1000" dirty="0"/>
              <a:t> </a:t>
            </a:r>
            <a:r>
              <a:rPr lang="pt-BR" sz="1000" dirty="0" err="1"/>
              <a:t>Dig</a:t>
            </a:r>
            <a:r>
              <a:rPr lang="pt-BR" sz="1000" dirty="0"/>
              <a:t>. 2021 May 14;34(1):e1563. </a:t>
            </a:r>
            <a:r>
              <a:rPr lang="pt-BR" sz="1000" dirty="0" err="1"/>
              <a:t>doi</a:t>
            </a:r>
            <a:r>
              <a:rPr lang="pt-BR" sz="1000" dirty="0"/>
              <a:t>: 10.1590/0102-672020210001e1563. PMID: 34008707; PMCID: PMC8121052. </a:t>
            </a:r>
          </a:p>
          <a:p>
            <a:pPr algn="just"/>
            <a:r>
              <a:rPr lang="pt-BR" sz="1000" dirty="0"/>
              <a:t>- </a:t>
            </a:r>
            <a:r>
              <a:rPr lang="en-US" sz="1000" dirty="0"/>
              <a:t>Global Cancer Observatory, </a:t>
            </a:r>
            <a:r>
              <a:rPr lang="en-US" sz="1000" dirty="0" err="1"/>
              <a:t>Internacional</a:t>
            </a:r>
            <a:r>
              <a:rPr lang="en-US" sz="1000" dirty="0"/>
              <a:t> Agency for Research on Cancer, 2022 &lt; https://gco.iarc.fr/today/home &gt; </a:t>
            </a:r>
          </a:p>
          <a:p>
            <a:pPr algn="just"/>
            <a:r>
              <a:rPr lang="pt-BR" sz="1000" b="1" dirty="0"/>
              <a:t>- </a:t>
            </a:r>
            <a:r>
              <a:rPr lang="pt-BR" sz="1000" dirty="0" err="1"/>
              <a:t>Japanese</a:t>
            </a:r>
            <a:r>
              <a:rPr lang="pt-BR" sz="1000" dirty="0"/>
              <a:t> </a:t>
            </a:r>
            <a:r>
              <a:rPr lang="pt-BR" sz="1000" dirty="0" err="1"/>
              <a:t>Gastric</a:t>
            </a:r>
            <a:r>
              <a:rPr lang="pt-BR" sz="1000" dirty="0"/>
              <a:t> </a:t>
            </a:r>
            <a:r>
              <a:rPr lang="pt-BR" sz="1000" dirty="0" err="1"/>
              <a:t>Cancer</a:t>
            </a:r>
            <a:r>
              <a:rPr lang="pt-BR" sz="1000" dirty="0"/>
              <a:t> </a:t>
            </a:r>
            <a:r>
              <a:rPr lang="pt-BR" sz="1000" dirty="0" err="1"/>
              <a:t>Association</a:t>
            </a:r>
            <a:r>
              <a:rPr lang="pt-BR" sz="1000" dirty="0"/>
              <a:t>. </a:t>
            </a:r>
            <a:r>
              <a:rPr lang="pt-BR" sz="1000" dirty="0" err="1"/>
              <a:t>Japanese</a:t>
            </a:r>
            <a:r>
              <a:rPr lang="pt-BR" sz="1000" dirty="0"/>
              <a:t> </a:t>
            </a:r>
            <a:r>
              <a:rPr lang="pt-BR" sz="1000" dirty="0" err="1"/>
              <a:t>gastric</a:t>
            </a:r>
            <a:r>
              <a:rPr lang="pt-BR" sz="1000" dirty="0"/>
              <a:t> </a:t>
            </a:r>
            <a:r>
              <a:rPr lang="pt-BR" sz="1000" dirty="0" err="1"/>
              <a:t>cancer</a:t>
            </a:r>
            <a:r>
              <a:rPr lang="pt-BR" sz="1000" dirty="0"/>
              <a:t> </a:t>
            </a:r>
            <a:r>
              <a:rPr lang="pt-BR" sz="1000" dirty="0" err="1"/>
              <a:t>treatment</a:t>
            </a:r>
            <a:r>
              <a:rPr lang="pt-BR" sz="1000" dirty="0"/>
              <a:t> </a:t>
            </a:r>
            <a:r>
              <a:rPr lang="pt-BR" sz="1000" dirty="0" err="1"/>
              <a:t>guidelines</a:t>
            </a:r>
            <a:r>
              <a:rPr lang="pt-BR" sz="1000" dirty="0"/>
              <a:t> 2018 (5th </a:t>
            </a:r>
            <a:r>
              <a:rPr lang="pt-BR" sz="1000" dirty="0" err="1"/>
              <a:t>edition</a:t>
            </a:r>
            <a:r>
              <a:rPr lang="pt-BR" sz="1000" dirty="0"/>
              <a:t>). </a:t>
            </a:r>
            <a:r>
              <a:rPr lang="pt-BR" sz="1000" dirty="0" err="1"/>
              <a:t>Gastric</a:t>
            </a:r>
            <a:r>
              <a:rPr lang="pt-BR" sz="1000" dirty="0"/>
              <a:t> </a:t>
            </a:r>
            <a:r>
              <a:rPr lang="pt-BR" sz="1000" dirty="0" err="1"/>
              <a:t>Cancer</a:t>
            </a:r>
            <a:r>
              <a:rPr lang="pt-BR" sz="1000" dirty="0"/>
              <a:t>. 2021 Jan;24(1):1-21. </a:t>
            </a:r>
            <a:r>
              <a:rPr lang="pt-BR" sz="1000" dirty="0" err="1"/>
              <a:t>doi</a:t>
            </a:r>
            <a:r>
              <a:rPr lang="pt-BR" sz="1000" dirty="0"/>
              <a:t>: 10.1007/s10120-020-01042-y. </a:t>
            </a:r>
            <a:r>
              <a:rPr lang="pt-BR" sz="1000" dirty="0" err="1"/>
              <a:t>Epub</a:t>
            </a:r>
            <a:r>
              <a:rPr lang="pt-BR" sz="1000" dirty="0"/>
              <a:t> 2020 </a:t>
            </a:r>
            <a:r>
              <a:rPr lang="pt-BR" sz="1000" dirty="0" err="1"/>
              <a:t>Feb</a:t>
            </a:r>
            <a:r>
              <a:rPr lang="pt-BR" sz="1000" dirty="0"/>
              <a:t> 14. PMID: 32060757; PMCID: PMC7790804.Katsura, Y., </a:t>
            </a:r>
            <a:r>
              <a:rPr lang="pt-BR" sz="1000" dirty="0" err="1"/>
              <a:t>Okabayashi</a:t>
            </a:r>
            <a:r>
              <a:rPr lang="pt-BR" sz="1000" dirty="0"/>
              <a:t>, T., Matsumoto, M. et al. A case </a:t>
            </a:r>
            <a:r>
              <a:rPr lang="pt-BR" sz="1000" dirty="0" err="1"/>
              <a:t>of</a:t>
            </a:r>
            <a:r>
              <a:rPr lang="pt-BR" sz="1000" dirty="0"/>
              <a:t> </a:t>
            </a:r>
            <a:r>
              <a:rPr lang="pt-BR" sz="1000" dirty="0" err="1"/>
              <a:t>stage</a:t>
            </a:r>
            <a:r>
              <a:rPr lang="pt-BR" sz="1000" dirty="0"/>
              <a:t> IV </a:t>
            </a:r>
            <a:r>
              <a:rPr lang="pt-BR" sz="1000" dirty="0" err="1"/>
              <a:t>gastric</a:t>
            </a:r>
            <a:r>
              <a:rPr lang="pt-BR" sz="1000" dirty="0"/>
              <a:t> </a:t>
            </a:r>
            <a:r>
              <a:rPr lang="pt-BR" sz="1000" dirty="0" err="1"/>
              <a:t>cancer</a:t>
            </a:r>
            <a:r>
              <a:rPr lang="pt-BR" sz="1000" dirty="0"/>
              <a:t> </a:t>
            </a:r>
            <a:r>
              <a:rPr lang="pt-BR" sz="1000" dirty="0" err="1"/>
              <a:t>with</a:t>
            </a:r>
            <a:r>
              <a:rPr lang="pt-BR" sz="1000" dirty="0"/>
              <a:t> para-</a:t>
            </a:r>
            <a:r>
              <a:rPr lang="pt-BR" sz="1000" dirty="0" err="1"/>
              <a:t>aortic</a:t>
            </a:r>
            <a:r>
              <a:rPr lang="pt-BR" sz="1000" dirty="0"/>
              <a:t> </a:t>
            </a:r>
            <a:r>
              <a:rPr lang="pt-BR" sz="1000" dirty="0" err="1"/>
              <a:t>lymph</a:t>
            </a:r>
            <a:r>
              <a:rPr lang="pt-BR" sz="1000" dirty="0"/>
              <a:t> node </a:t>
            </a:r>
            <a:r>
              <a:rPr lang="pt-BR" sz="1000" dirty="0" err="1"/>
              <a:t>metastasis</a:t>
            </a:r>
            <a:r>
              <a:rPr lang="pt-BR" sz="1000" dirty="0"/>
              <a:t> </a:t>
            </a:r>
            <a:r>
              <a:rPr lang="pt-BR" sz="1000" dirty="0" err="1"/>
              <a:t>showing</a:t>
            </a:r>
            <a:r>
              <a:rPr lang="pt-BR" sz="1000" dirty="0"/>
              <a:t> </a:t>
            </a:r>
            <a:r>
              <a:rPr lang="pt-BR" sz="1000" dirty="0" err="1"/>
              <a:t>pathological</a:t>
            </a:r>
            <a:r>
              <a:rPr lang="pt-BR" sz="1000" dirty="0"/>
              <a:t> complete response </a:t>
            </a:r>
            <a:r>
              <a:rPr lang="pt-BR" sz="1000" dirty="0" err="1"/>
              <a:t>after</a:t>
            </a:r>
            <a:r>
              <a:rPr lang="pt-BR" sz="1000" dirty="0"/>
              <a:t> </a:t>
            </a:r>
            <a:r>
              <a:rPr lang="pt-BR" sz="1000" dirty="0" err="1"/>
              <a:t>neoadjuvant</a:t>
            </a:r>
            <a:r>
              <a:rPr lang="pt-BR" sz="1000" dirty="0"/>
              <a:t> </a:t>
            </a:r>
            <a:r>
              <a:rPr lang="pt-BR" sz="1000" dirty="0" err="1"/>
              <a:t>chemotherapy</a:t>
            </a:r>
            <a:r>
              <a:rPr lang="pt-BR" sz="1000" dirty="0"/>
              <a:t>. </a:t>
            </a:r>
            <a:r>
              <a:rPr lang="pt-BR" sz="1000" dirty="0" err="1"/>
              <a:t>surg</a:t>
            </a:r>
            <a:r>
              <a:rPr lang="pt-BR" sz="1000" dirty="0"/>
              <a:t> case rep 6, 14 (2020). </a:t>
            </a:r>
          </a:p>
          <a:p>
            <a:pPr algn="just"/>
            <a:endParaRPr lang="pt-BR" sz="1000" dirty="0"/>
          </a:p>
          <a:p>
            <a:pPr algn="just"/>
            <a:endParaRPr lang="pt-BR" sz="1200" dirty="0"/>
          </a:p>
        </p:txBody>
      </p:sp>
      <p:sp>
        <p:nvSpPr>
          <p:cNvPr id="40" name="TextBox 1">
            <a:extLst>
              <a:ext uri="{FF2B5EF4-FFF2-40B4-BE49-F238E27FC236}">
                <a16:creationId xmlns:a16="http://schemas.microsoft.com/office/drawing/2014/main" xmlns="" id="{E95883D4-49E5-4E58-B9E3-64479349E6C1}"/>
              </a:ext>
            </a:extLst>
          </p:cNvPr>
          <p:cNvSpPr txBox="1"/>
          <p:nvPr/>
        </p:nvSpPr>
        <p:spPr>
          <a:xfrm>
            <a:off x="6423660" y="9970463"/>
            <a:ext cx="5440680" cy="2400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GB" sz="1200" dirty="0">
                <a:solidFill>
                  <a:srgbClr val="595959"/>
                </a:solidFill>
                <a:latin typeface="+mj-lt"/>
                <a:cs typeface="Segoe UI" panose="020B0502040204020203" pitchFamily="34" charset="0"/>
              </a:rPr>
              <a:t>Fonte: </a:t>
            </a:r>
            <a:r>
              <a:rPr lang="en-US" sz="1200" dirty="0">
                <a:solidFill>
                  <a:srgbClr val="595959"/>
                </a:solidFill>
                <a:latin typeface="+mj-lt"/>
                <a:cs typeface="Segoe UI" panose="020B0502040204020203" pitchFamily="34" charset="0"/>
              </a:rPr>
              <a:t>Japanese gastric cancer treatment guidelines 2018 (5th edition)</a:t>
            </a:r>
            <a:r>
              <a:rPr lang="en-US" sz="1200" dirty="0">
                <a:solidFill>
                  <a:srgbClr val="595959"/>
                </a:solidFill>
                <a:latin typeface="+mj-lt"/>
              </a:rPr>
              <a:t>.</a:t>
            </a:r>
            <a:endParaRPr lang="pt-BR" sz="1200" dirty="0">
              <a:solidFill>
                <a:srgbClr val="595959"/>
              </a:solidFill>
              <a:latin typeface="+mj-lt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1D582A0B-F6C8-1027-8E18-6FDA1A7F7439}"/>
              </a:ext>
            </a:extLst>
          </p:cNvPr>
          <p:cNvSpPr txBox="1"/>
          <p:nvPr/>
        </p:nvSpPr>
        <p:spPr>
          <a:xfrm>
            <a:off x="12229042" y="2539245"/>
            <a:ext cx="5436187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800" dirty="0"/>
              <a:t>Estudo de coorte retrospectiva incluindo pacientes tratados no período entre 2015 e 2020.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sz="1800" dirty="0"/>
              <a:t>Critérios de inclusão: pacientes maiores de 18 anos com câncer gástrico nos estádios T2 N0 ou T2 N1 submetidos ao tratamento com intuito curativo no período de 2015 a 2020.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sz="1800" dirty="0"/>
              <a:t>Critério de exclusão: mortalidade pós-operatório. </a:t>
            </a:r>
          </a:p>
          <a:p>
            <a:endParaRPr lang="pt-BR" sz="1800" dirty="0"/>
          </a:p>
          <a:p>
            <a:endParaRPr lang="pt-BR" sz="1800" dirty="0"/>
          </a:p>
          <a:p>
            <a:endParaRPr lang="pt-BR" sz="1800" dirty="0"/>
          </a:p>
        </p:txBody>
      </p:sp>
    </p:spTree>
    <p:extLst>
      <p:ext uri="{BB962C8B-B14F-4D97-AF65-F5344CB8AC3E}">
        <p14:creationId xmlns:p14="http://schemas.microsoft.com/office/powerpoint/2010/main" val="3422007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9468</TotalTime>
  <Words>676</Words>
  <Application>Microsoft Office PowerPoint</Application>
  <PresentationFormat>Personalizar</PresentationFormat>
  <Paragraphs>44</Paragraphs>
  <Slides>1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Segoe UI</vt:lpstr>
      <vt:lpstr>Office Theme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amanda neves Neves Campos</dc:creator>
  <cp:lastModifiedBy>Leticia Zorzi Brondani</cp:lastModifiedBy>
  <cp:revision>84</cp:revision>
  <dcterms:created xsi:type="dcterms:W3CDTF">2018-02-05T15:36:18Z</dcterms:created>
  <dcterms:modified xsi:type="dcterms:W3CDTF">2023-01-18T16:19:27Z</dcterms:modified>
</cp:coreProperties>
</file>