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5846"/>
  </p:normalViewPr>
  <p:slideViewPr>
    <p:cSldViewPr snapToGrid="0" snapToObjects="1">
      <p:cViewPr varScale="1">
        <p:scale>
          <a:sx n="44" d="100"/>
          <a:sy n="44" d="100"/>
        </p:scale>
        <p:origin x="656" y="5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1465A-283B-40A5-B643-4C0259C63A5D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0A695-9EEA-46BE-A5B5-E54B0AF84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193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0A695-9EEA-46BE-A5B5-E54B0AF84E3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8711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D7410CA3-6DD5-3A44-9A27-89A5D91BB08F}"/>
              </a:ext>
            </a:extLst>
          </p:cNvPr>
          <p:cNvSpPr/>
          <p:nvPr/>
        </p:nvSpPr>
        <p:spPr>
          <a:xfrm>
            <a:off x="12303173" y="5466989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5F2BD0F1-005A-0044-A8AB-560F9375413B}"/>
              </a:ext>
            </a:extLst>
          </p:cNvPr>
          <p:cNvSpPr/>
          <p:nvPr/>
        </p:nvSpPr>
        <p:spPr>
          <a:xfrm>
            <a:off x="12229043" y="1956733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A5E64E54-F3DF-614D-AB54-FE5A3AEF7AA0}"/>
              </a:ext>
            </a:extLst>
          </p:cNvPr>
          <p:cNvSpPr/>
          <p:nvPr/>
        </p:nvSpPr>
        <p:spPr>
          <a:xfrm>
            <a:off x="12288902" y="472499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A4D1C169-D6E1-FD4B-A45E-96E67FB1FAC8}"/>
              </a:ext>
            </a:extLst>
          </p:cNvPr>
          <p:cNvSpPr/>
          <p:nvPr/>
        </p:nvSpPr>
        <p:spPr>
          <a:xfrm>
            <a:off x="6471626" y="1947547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001D1AA0-407E-424D-91CD-EDDDAC304852}"/>
              </a:ext>
            </a:extLst>
          </p:cNvPr>
          <p:cNvSpPr/>
          <p:nvPr/>
        </p:nvSpPr>
        <p:spPr>
          <a:xfrm>
            <a:off x="689500" y="195387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AC7E963C-F39C-9142-BF7D-B9F3E604B6E7}"/>
              </a:ext>
            </a:extLst>
          </p:cNvPr>
          <p:cNvSpPr/>
          <p:nvPr/>
        </p:nvSpPr>
        <p:spPr>
          <a:xfrm>
            <a:off x="0" y="667475"/>
            <a:ext cx="18288000" cy="11384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FBF4F5-4DA9-A54C-8992-944303BBFA52}"/>
              </a:ext>
            </a:extLst>
          </p:cNvPr>
          <p:cNvSpPr txBox="1"/>
          <p:nvPr/>
        </p:nvSpPr>
        <p:spPr>
          <a:xfrm>
            <a:off x="191101" y="654386"/>
            <a:ext cx="164973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/>
              <a:t>Caracterização terapêutica e demográfica de pacientes com câncer gástrico nos estádios T2N0 e T2N1 tratados </a:t>
            </a:r>
            <a:r>
              <a:rPr lang="pt-BR" sz="2600" b="1"/>
              <a:t>com </a:t>
            </a:r>
            <a:r>
              <a:rPr lang="pt-BR" sz="2600" b="1" smtClean="0"/>
              <a:t>cirurgia. </a:t>
            </a:r>
            <a:endParaRPr lang="pt-BR" sz="2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A1A24BD-BD89-144A-A301-A8058FB68A3A}"/>
              </a:ext>
            </a:extLst>
          </p:cNvPr>
          <p:cNvSpPr txBox="1"/>
          <p:nvPr/>
        </p:nvSpPr>
        <p:spPr>
          <a:xfrm>
            <a:off x="1232364" y="1302893"/>
            <a:ext cx="1652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L. Z. Brondani; </a:t>
            </a:r>
            <a:r>
              <a:rPr lang="pt-BR" sz="2400" dirty="0"/>
              <a:t>Orientador: Prof. Dr. Felipe José Fernández Coimbra; </a:t>
            </a:r>
            <a:r>
              <a:rPr lang="pt-BR" sz="2400" dirty="0" err="1"/>
              <a:t>Co-orientador</a:t>
            </a:r>
            <a:r>
              <a:rPr lang="pt-BR" sz="2400" dirty="0"/>
              <a:t>: Prof. Dr. Wilson Luiz da Costa Júnior</a:t>
            </a:r>
          </a:p>
          <a:p>
            <a:endParaRPr lang="pt-BR" sz="2400" dirty="0"/>
          </a:p>
          <a:p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0499DB6-57F6-FA4E-AD8C-82777B9EFB6F}"/>
              </a:ext>
            </a:extLst>
          </p:cNvPr>
          <p:cNvSpPr txBox="1"/>
          <p:nvPr/>
        </p:nvSpPr>
        <p:spPr>
          <a:xfrm>
            <a:off x="640080" y="1969881"/>
            <a:ext cx="543618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47B7308-5D9B-974F-AB82-CF827144DE32}"/>
              </a:ext>
            </a:extLst>
          </p:cNvPr>
          <p:cNvSpPr txBox="1"/>
          <p:nvPr/>
        </p:nvSpPr>
        <p:spPr>
          <a:xfrm>
            <a:off x="640080" y="2471623"/>
            <a:ext cx="5436187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O câncer gástrico é uma das neoplasias mais frequentes no mundo. No Brasil, o câncer gástrico se encontra na 6º posição em incidência e na 5º em mortalidade.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Apesar de existirem diversas recomendações para seu tratamento, controvérsias ainda persistem, especialmente no que se refere ao tratamento dos tumores T2 N0 (IB) e T2 N1 (IIA).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Estádio T2</a:t>
            </a:r>
          </a:p>
          <a:p>
            <a:pPr marL="971550" lvl="1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Profundidade de invasão da lesão (camada muscular própria)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 Estádio N</a:t>
            </a:r>
          </a:p>
          <a:p>
            <a:pPr marL="971550" lvl="1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Metástases </a:t>
            </a:r>
            <a:r>
              <a:rPr lang="pt-BR" sz="1800" dirty="0" err="1"/>
              <a:t>linfonodais</a:t>
            </a:r>
            <a:endParaRPr lang="pt-BR" sz="1800" dirty="0"/>
          </a:p>
          <a:p>
            <a:pPr marL="1657350" lvl="2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N0 - ausência de metástases </a:t>
            </a:r>
          </a:p>
          <a:p>
            <a:pPr marL="1657350" lvl="2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N1 - presença de 1 ou 2 linfonodos metastáticos.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Associação Japonesa de Câncer Gástrico</a:t>
            </a:r>
          </a:p>
          <a:p>
            <a:pPr marL="971550" lvl="1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T2 N0 – gastrectomia e linfadenectomia D2</a:t>
            </a:r>
          </a:p>
          <a:p>
            <a:pPr marL="971550" lvl="1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T2 N1 – gastrectomia e linfadenectomia D2 + quimioterapia adjuvante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>
                <a:ea typeface="Calibri" charset="0"/>
                <a:cs typeface="Calibri" charset="0"/>
              </a:rPr>
              <a:t>Nos países ocidentais, segue-se o tratamento preconizado no estudo randomizado FLOT-4 </a:t>
            </a:r>
            <a:r>
              <a:rPr lang="pt-BR" sz="1800" dirty="0" err="1">
                <a:ea typeface="Calibri" charset="0"/>
                <a:cs typeface="Calibri" charset="0"/>
              </a:rPr>
              <a:t>Trial</a:t>
            </a:r>
            <a:endParaRPr lang="pt-BR" sz="1800" dirty="0">
              <a:ea typeface="Calibri" charset="0"/>
              <a:cs typeface="Calibri" charset="0"/>
            </a:endParaRPr>
          </a:p>
          <a:p>
            <a:pPr marL="971550" lvl="1" indent="-285750" algn="just">
              <a:buFont typeface="Arial" panose="020B0604020202020204" pitchFamily="34" charset="0"/>
              <a:buChar char="•"/>
            </a:pPr>
            <a:r>
              <a:rPr lang="pt-BR" sz="1800" dirty="0">
                <a:ea typeface="Calibri" charset="0"/>
                <a:cs typeface="Calibri" charset="0"/>
              </a:rPr>
              <a:t>Quimioterapia neoadjuvante, cirurgia e quimioterapia adjuvante (quimioterapia </a:t>
            </a:r>
            <a:r>
              <a:rPr lang="pt-BR" sz="1800" dirty="0" err="1">
                <a:ea typeface="Calibri" charset="0"/>
                <a:cs typeface="Calibri" charset="0"/>
              </a:rPr>
              <a:t>peri-operatória</a:t>
            </a:r>
            <a:r>
              <a:rPr lang="pt-BR" sz="1800" dirty="0">
                <a:ea typeface="Calibri" charset="0"/>
                <a:cs typeface="Calibri" charset="0"/>
              </a:rPr>
              <a:t> e cirurgia)</a:t>
            </a:r>
            <a:r>
              <a:rPr lang="pt-BR" sz="1800" dirty="0"/>
              <a:t>. </a:t>
            </a:r>
            <a:endParaRPr lang="pt-BR" sz="1700" dirty="0"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6CA608A-2DC5-9041-9E97-EBBF8BECB85E}"/>
              </a:ext>
            </a:extLst>
          </p:cNvPr>
          <p:cNvSpPr txBox="1"/>
          <p:nvPr/>
        </p:nvSpPr>
        <p:spPr>
          <a:xfrm>
            <a:off x="6406334" y="198137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14ECDDF-475F-AA4A-87B3-CF665B158A65}"/>
              </a:ext>
            </a:extLst>
          </p:cNvPr>
          <p:cNvSpPr txBox="1"/>
          <p:nvPr/>
        </p:nvSpPr>
        <p:spPr>
          <a:xfrm>
            <a:off x="6471626" y="2503222"/>
            <a:ext cx="526586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b="1" dirty="0"/>
              <a:t>Primário: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Descrever o padrão demográfico, clínico e anatomopatológico dos pacientes com tumores nos estadiamentos T2 N0 e T2 N1. </a:t>
            </a:r>
            <a:r>
              <a:rPr lang="en-US" sz="1700" dirty="0">
                <a:latin typeface="Calibri" charset="0"/>
                <a:cs typeface="Calibri" charset="0"/>
              </a:rPr>
              <a:t> </a:t>
            </a:r>
          </a:p>
          <a:p>
            <a:pPr algn="just"/>
            <a:r>
              <a:rPr lang="en-US" sz="1800" b="1" dirty="0">
                <a:ea typeface="Calibri" charset="0"/>
                <a:cs typeface="Calibri" panose="020F0502020204030204" pitchFamily="34" charset="0"/>
              </a:rPr>
              <a:t>Secundários</a:t>
            </a:r>
            <a:r>
              <a:rPr lang="en-US" sz="1800" b="1" dirty="0">
                <a:ea typeface="Calibri" charset="0"/>
                <a:cs typeface="Calibri" charset="0"/>
              </a:rPr>
              <a:t>: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ea typeface="Calibri" charset="0"/>
                <a:cs typeface="Calibri" charset="0"/>
              </a:rPr>
              <a:t>Analisar as diferentes indicações terapêuticas conforme diretrizes de tratamento distintas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ea typeface="Calibri" charset="0"/>
                <a:cs typeface="Calibri" charset="0"/>
              </a:rPr>
              <a:t>Avaliar a associação entre o tratamento indicado e os desfechos observados.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ea typeface="Calibri" charset="0"/>
                <a:cs typeface="Calibri" charset="0"/>
              </a:rPr>
              <a:t>Destacar as diferenças entre o estadiamento clínico e o anatomopatológico.</a:t>
            </a:r>
          </a:p>
          <a:p>
            <a:pPr algn="just"/>
            <a:endParaRPr lang="en-US" sz="1700" dirty="0">
              <a:ea typeface="Calibri" charset="0"/>
              <a:cs typeface="Calibri" charset="0"/>
            </a:endParaRP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89EB4AE-6623-BC4D-8A59-FAB159F3CD26}"/>
              </a:ext>
            </a:extLst>
          </p:cNvPr>
          <p:cNvSpPr txBox="1"/>
          <p:nvPr/>
        </p:nvSpPr>
        <p:spPr>
          <a:xfrm>
            <a:off x="12081452" y="1967943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0911BC6-C929-C743-8A55-B63E6304E3CF}"/>
              </a:ext>
            </a:extLst>
          </p:cNvPr>
          <p:cNvSpPr txBox="1"/>
          <p:nvPr/>
        </p:nvSpPr>
        <p:spPr>
          <a:xfrm>
            <a:off x="12242732" y="4754025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ANDAMENTO DO PROJETO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14C257E-FAC8-9842-9590-26985410A87C}"/>
              </a:ext>
            </a:extLst>
          </p:cNvPr>
          <p:cNvSpPr txBox="1"/>
          <p:nvPr/>
        </p:nvSpPr>
        <p:spPr>
          <a:xfrm>
            <a:off x="12234192" y="5323436"/>
            <a:ext cx="528344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Projeto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processo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submissão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ao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Comitê de Ética e Pesquisa (CEP).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Construção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da base de dados no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RedCap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pPr algn="just"/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</a:p>
          <a:p>
            <a:pPr algn="just"/>
            <a:endParaRPr lang="en-US" sz="17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en-US" sz="17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en-US" sz="17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en-US" sz="17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xmlns="" id="{811B4335-7FB6-0649-84FD-BD02F8A00755}"/>
              </a:ext>
            </a:extLst>
          </p:cNvPr>
          <p:cNvSpPr/>
          <p:nvPr/>
        </p:nvSpPr>
        <p:spPr>
          <a:xfrm>
            <a:off x="12288903" y="6553200"/>
            <a:ext cx="5265862" cy="3417263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9" name="Retângulo 48"/>
          <p:cNvSpPr/>
          <p:nvPr/>
        </p:nvSpPr>
        <p:spPr>
          <a:xfrm>
            <a:off x="15283459" y="-5871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8319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Imagem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9041" y="5702973"/>
            <a:ext cx="4473533" cy="390900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2390120" y="6646867"/>
            <a:ext cx="5104785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b="1" dirty="0"/>
              <a:t>Referências:</a:t>
            </a:r>
          </a:p>
          <a:p>
            <a:pPr algn="just"/>
            <a:r>
              <a:rPr lang="pt-BR" sz="1000" dirty="0"/>
              <a:t>- </a:t>
            </a:r>
            <a:r>
              <a:rPr lang="pt-BR" sz="1000" dirty="0" err="1"/>
              <a:t>Barchi</a:t>
            </a:r>
            <a:r>
              <a:rPr lang="pt-BR" sz="1000" dirty="0"/>
              <a:t> LC, Ramos MFKP, Dias AR, </a:t>
            </a:r>
            <a:r>
              <a:rPr lang="pt-BR" sz="1000" dirty="0" err="1"/>
              <a:t>Forones</a:t>
            </a:r>
            <a:r>
              <a:rPr lang="pt-BR" sz="1000" dirty="0"/>
              <a:t> NM, Carvalho MP, Castro OAP, Kassab P, Costa-Júnior WLD, Weston AC, </a:t>
            </a:r>
            <a:r>
              <a:rPr lang="pt-BR" sz="1000" dirty="0" err="1"/>
              <a:t>Zilberstein</a:t>
            </a:r>
            <a:r>
              <a:rPr lang="pt-BR" sz="1000" dirty="0"/>
              <a:t> B; Consenso, Ferraz ÁAB, </a:t>
            </a:r>
            <a:r>
              <a:rPr lang="pt-BR" sz="1000" dirty="0" err="1"/>
              <a:t>ZeideCharruf</a:t>
            </a:r>
            <a:r>
              <a:rPr lang="pt-BR" sz="1000" dirty="0"/>
              <a:t> A, </a:t>
            </a:r>
            <a:r>
              <a:rPr lang="pt-BR" sz="1000" dirty="0" err="1"/>
              <a:t>Brandalise</a:t>
            </a:r>
            <a:r>
              <a:rPr lang="pt-BR" sz="1000" dirty="0"/>
              <a:t> A, Silva AMD, Alves B, Marins CAM, Malheiros CA, Leite CV, </a:t>
            </a:r>
            <a:r>
              <a:rPr lang="pt-BR" sz="1000" dirty="0" err="1"/>
              <a:t>Bresciani</a:t>
            </a:r>
            <a:r>
              <a:rPr lang="pt-BR" sz="1000" dirty="0"/>
              <a:t> CJC, </a:t>
            </a:r>
            <a:r>
              <a:rPr lang="pt-BR" sz="1000" dirty="0" err="1"/>
              <a:t>Szor</a:t>
            </a:r>
            <a:r>
              <a:rPr lang="pt-BR" sz="1000" dirty="0"/>
              <a:t> D, </a:t>
            </a:r>
            <a:r>
              <a:rPr lang="pt-BR" sz="1000" dirty="0" err="1"/>
              <a:t>Mucerino</a:t>
            </a:r>
            <a:r>
              <a:rPr lang="pt-BR" sz="1000" dirty="0"/>
              <a:t> DR, </a:t>
            </a:r>
            <a:r>
              <a:rPr lang="pt-BR" sz="1000" dirty="0" err="1"/>
              <a:t>Wohnrath</a:t>
            </a:r>
            <a:r>
              <a:rPr lang="pt-BR" sz="1000" dirty="0"/>
              <a:t> DR, </a:t>
            </a:r>
            <a:r>
              <a:rPr lang="pt-BR" sz="1000" dirty="0" err="1"/>
              <a:t>JirjossIlias</a:t>
            </a:r>
            <a:r>
              <a:rPr lang="pt-BR" sz="1000" dirty="0"/>
              <a:t> E, Martins Filho ED, </a:t>
            </a:r>
            <a:r>
              <a:rPr lang="pt-BR" sz="1000" dirty="0" err="1"/>
              <a:t>PinatelLopasso</a:t>
            </a:r>
            <a:r>
              <a:rPr lang="pt-BR" sz="1000" dirty="0"/>
              <a:t> F, Coimbra FJF, </a:t>
            </a:r>
            <a:r>
              <a:rPr lang="pt-BR" sz="1000" dirty="0" err="1"/>
              <a:t>Felippe</a:t>
            </a:r>
            <a:r>
              <a:rPr lang="pt-BR" sz="1000" dirty="0"/>
              <a:t> FEC, </a:t>
            </a:r>
            <a:r>
              <a:rPr lang="pt-BR" sz="1000" dirty="0" err="1"/>
              <a:t>Tomasisch</a:t>
            </a:r>
            <a:r>
              <a:rPr lang="pt-BR" sz="1000" dirty="0"/>
              <a:t> FDS, Takeda FR, </a:t>
            </a:r>
            <a:r>
              <a:rPr lang="pt-BR" sz="1000" dirty="0" err="1"/>
              <a:t>Ishak</a:t>
            </a:r>
            <a:r>
              <a:rPr lang="pt-BR" sz="1000" dirty="0"/>
              <a:t> G, </a:t>
            </a:r>
            <a:r>
              <a:rPr lang="pt-BR" sz="1000" dirty="0" err="1"/>
              <a:t>Laporte</a:t>
            </a:r>
            <a:r>
              <a:rPr lang="pt-BR" sz="1000" dirty="0"/>
              <a:t> GA, Silva HJT, </a:t>
            </a:r>
            <a:r>
              <a:rPr lang="pt-BR" sz="1000" dirty="0" err="1"/>
              <a:t>Cecconello</a:t>
            </a:r>
            <a:r>
              <a:rPr lang="pt-BR" sz="1000" dirty="0"/>
              <a:t> I, Rodrigues JJG, Grande JCD, Lourenço LG, Motta LMD, Ferraz LR, Moreira LF, Lopes LR, </a:t>
            </a:r>
            <a:r>
              <a:rPr lang="pt-BR" sz="1000" dirty="0" err="1"/>
              <a:t>Toneto</a:t>
            </a:r>
            <a:r>
              <a:rPr lang="pt-BR" sz="1000" dirty="0"/>
              <a:t> MG, </a:t>
            </a:r>
            <a:r>
              <a:rPr lang="pt-BR" sz="1000" dirty="0" err="1"/>
              <a:t>Mester</a:t>
            </a:r>
            <a:r>
              <a:rPr lang="pt-BR" sz="1000" dirty="0"/>
              <a:t> M, Rodrigues MAG, </a:t>
            </a:r>
            <a:r>
              <a:rPr lang="pt-BR" sz="1000" dirty="0" err="1"/>
              <a:t>Franciss</a:t>
            </a:r>
            <a:r>
              <a:rPr lang="pt-BR" sz="1000" dirty="0"/>
              <a:t> MY, </a:t>
            </a:r>
            <a:r>
              <a:rPr lang="pt-BR" sz="1000" dirty="0" err="1"/>
              <a:t>AdamiAndreollo</a:t>
            </a:r>
            <a:r>
              <a:rPr lang="pt-BR" sz="1000" dirty="0"/>
              <a:t> N, </a:t>
            </a:r>
            <a:r>
              <a:rPr lang="pt-BR" sz="1000" dirty="0" err="1"/>
              <a:t>Corletta</a:t>
            </a:r>
            <a:r>
              <a:rPr lang="pt-BR" sz="1000" dirty="0"/>
              <a:t> OC, Yagi OK, </a:t>
            </a:r>
            <a:r>
              <a:rPr lang="pt-BR" sz="1000" dirty="0" err="1"/>
              <a:t>Malafaia</a:t>
            </a:r>
            <a:r>
              <a:rPr lang="pt-BR" sz="1000" dirty="0"/>
              <a:t> O, Assumpção PP, Savassi-Rocha PR, </a:t>
            </a:r>
            <a:r>
              <a:rPr lang="pt-BR" sz="1000" dirty="0" err="1"/>
              <a:t>Colleoni</a:t>
            </a:r>
            <a:r>
              <a:rPr lang="pt-BR" sz="1000" dirty="0"/>
              <a:t> Neto R, Oliveira RJ, </a:t>
            </a:r>
            <a:r>
              <a:rPr lang="pt-BR" sz="1000" dirty="0" err="1"/>
              <a:t>AissarSallun</a:t>
            </a:r>
            <a:r>
              <a:rPr lang="pt-BR" sz="1000" dirty="0"/>
              <a:t> RA, </a:t>
            </a:r>
            <a:r>
              <a:rPr lang="pt-BR" sz="1000" dirty="0" err="1"/>
              <a:t>Weschenfelder</a:t>
            </a:r>
            <a:r>
              <a:rPr lang="pt-BR" sz="1000" dirty="0"/>
              <a:t> R, Oliveira SCV, Abreu TB, </a:t>
            </a:r>
            <a:r>
              <a:rPr lang="pt-BR" sz="1000" dirty="0" err="1"/>
              <a:t>Castria</a:t>
            </a:r>
            <a:r>
              <a:rPr lang="pt-BR" sz="1000" dirty="0"/>
              <a:t> TB, Ribeiro Junior U, Barra W, Freitas Júnior WR. BRAZILIAN GASTRIC CANCER ASSOCIATION GUIDELINES (PART 2): UPDATE ON TREATMENT. </a:t>
            </a:r>
            <a:r>
              <a:rPr lang="pt-BR" sz="1000" dirty="0" err="1"/>
              <a:t>Arq</a:t>
            </a:r>
            <a:r>
              <a:rPr lang="pt-BR" sz="1000" dirty="0"/>
              <a:t> </a:t>
            </a:r>
            <a:r>
              <a:rPr lang="pt-BR" sz="1000" dirty="0" err="1"/>
              <a:t>Bras</a:t>
            </a:r>
            <a:r>
              <a:rPr lang="pt-BR" sz="1000" dirty="0"/>
              <a:t> </a:t>
            </a:r>
            <a:r>
              <a:rPr lang="pt-BR" sz="1000" dirty="0" err="1"/>
              <a:t>Cir</a:t>
            </a:r>
            <a:r>
              <a:rPr lang="pt-BR" sz="1000" dirty="0"/>
              <a:t> </a:t>
            </a:r>
            <a:r>
              <a:rPr lang="pt-BR" sz="1000" dirty="0" err="1"/>
              <a:t>Dig</a:t>
            </a:r>
            <a:r>
              <a:rPr lang="pt-BR" sz="1000" dirty="0"/>
              <a:t>. 2021 May 14;34(1):e1563. </a:t>
            </a:r>
            <a:r>
              <a:rPr lang="pt-BR" sz="1000" dirty="0" err="1"/>
              <a:t>doi</a:t>
            </a:r>
            <a:r>
              <a:rPr lang="pt-BR" sz="1000" dirty="0"/>
              <a:t>: 10.1590/0102-672020210001e1563. PMID: 34008707; PMCID: PMC8121052. </a:t>
            </a:r>
          </a:p>
          <a:p>
            <a:pPr algn="just"/>
            <a:r>
              <a:rPr lang="pt-BR" sz="1000" dirty="0"/>
              <a:t>- </a:t>
            </a:r>
            <a:r>
              <a:rPr lang="en-US" sz="1000" dirty="0"/>
              <a:t>Global Cancer Observatory, </a:t>
            </a:r>
            <a:r>
              <a:rPr lang="en-US" sz="1000" dirty="0" err="1"/>
              <a:t>Internacional</a:t>
            </a:r>
            <a:r>
              <a:rPr lang="en-US" sz="1000" dirty="0"/>
              <a:t> Agency for Research on Cancer, 2022 &lt; https://gco.iarc.fr/today/home &gt; </a:t>
            </a:r>
          </a:p>
          <a:p>
            <a:pPr algn="just"/>
            <a:r>
              <a:rPr lang="pt-BR" sz="1000" b="1" dirty="0"/>
              <a:t>- </a:t>
            </a:r>
            <a:r>
              <a:rPr lang="pt-BR" sz="1000" dirty="0" err="1"/>
              <a:t>Japanese</a:t>
            </a:r>
            <a:r>
              <a:rPr lang="pt-BR" sz="1000" dirty="0"/>
              <a:t> </a:t>
            </a:r>
            <a:r>
              <a:rPr lang="pt-BR" sz="1000" dirty="0" err="1"/>
              <a:t>Gastric</a:t>
            </a:r>
            <a:r>
              <a:rPr lang="pt-BR" sz="1000" dirty="0"/>
              <a:t> </a:t>
            </a:r>
            <a:r>
              <a:rPr lang="pt-BR" sz="1000" dirty="0" err="1"/>
              <a:t>Cancer</a:t>
            </a:r>
            <a:r>
              <a:rPr lang="pt-BR" sz="1000" dirty="0"/>
              <a:t> </a:t>
            </a:r>
            <a:r>
              <a:rPr lang="pt-BR" sz="1000" dirty="0" err="1"/>
              <a:t>Association</a:t>
            </a:r>
            <a:r>
              <a:rPr lang="pt-BR" sz="1000" dirty="0"/>
              <a:t>. </a:t>
            </a:r>
            <a:r>
              <a:rPr lang="pt-BR" sz="1000" dirty="0" err="1"/>
              <a:t>Japanese</a:t>
            </a:r>
            <a:r>
              <a:rPr lang="pt-BR" sz="1000" dirty="0"/>
              <a:t> </a:t>
            </a:r>
            <a:r>
              <a:rPr lang="pt-BR" sz="1000" dirty="0" err="1"/>
              <a:t>gastric</a:t>
            </a:r>
            <a:r>
              <a:rPr lang="pt-BR" sz="1000" dirty="0"/>
              <a:t> </a:t>
            </a:r>
            <a:r>
              <a:rPr lang="pt-BR" sz="1000" dirty="0" err="1"/>
              <a:t>cancer</a:t>
            </a:r>
            <a:r>
              <a:rPr lang="pt-BR" sz="1000" dirty="0"/>
              <a:t> </a:t>
            </a:r>
            <a:r>
              <a:rPr lang="pt-BR" sz="1000" dirty="0" err="1"/>
              <a:t>treatment</a:t>
            </a:r>
            <a:r>
              <a:rPr lang="pt-BR" sz="1000" dirty="0"/>
              <a:t> </a:t>
            </a:r>
            <a:r>
              <a:rPr lang="pt-BR" sz="1000" dirty="0" err="1"/>
              <a:t>guidelines</a:t>
            </a:r>
            <a:r>
              <a:rPr lang="pt-BR" sz="1000" dirty="0"/>
              <a:t> 2018 (5th </a:t>
            </a:r>
            <a:r>
              <a:rPr lang="pt-BR" sz="1000" dirty="0" err="1"/>
              <a:t>edition</a:t>
            </a:r>
            <a:r>
              <a:rPr lang="pt-BR" sz="1000" dirty="0"/>
              <a:t>). </a:t>
            </a:r>
            <a:r>
              <a:rPr lang="pt-BR" sz="1000" dirty="0" err="1"/>
              <a:t>Gastric</a:t>
            </a:r>
            <a:r>
              <a:rPr lang="pt-BR" sz="1000" dirty="0"/>
              <a:t> </a:t>
            </a:r>
            <a:r>
              <a:rPr lang="pt-BR" sz="1000" dirty="0" err="1"/>
              <a:t>Cancer</a:t>
            </a:r>
            <a:r>
              <a:rPr lang="pt-BR" sz="1000" dirty="0"/>
              <a:t>. 2021 Jan;24(1):1-21. </a:t>
            </a:r>
            <a:r>
              <a:rPr lang="pt-BR" sz="1000" dirty="0" err="1"/>
              <a:t>doi</a:t>
            </a:r>
            <a:r>
              <a:rPr lang="pt-BR" sz="1000" dirty="0"/>
              <a:t>: 10.1007/s10120-020-01042-y. </a:t>
            </a:r>
            <a:r>
              <a:rPr lang="pt-BR" sz="1000" dirty="0" err="1"/>
              <a:t>Epub</a:t>
            </a:r>
            <a:r>
              <a:rPr lang="pt-BR" sz="1000" dirty="0"/>
              <a:t> 2020 </a:t>
            </a:r>
            <a:r>
              <a:rPr lang="pt-BR" sz="1000" dirty="0" err="1"/>
              <a:t>Feb</a:t>
            </a:r>
            <a:r>
              <a:rPr lang="pt-BR" sz="1000" dirty="0"/>
              <a:t> 14. PMID: 32060757; PMCID: PMC7790804.Katsura, Y., </a:t>
            </a:r>
            <a:r>
              <a:rPr lang="pt-BR" sz="1000" dirty="0" err="1"/>
              <a:t>Okabayashi</a:t>
            </a:r>
            <a:r>
              <a:rPr lang="pt-BR" sz="1000" dirty="0"/>
              <a:t>, T., Matsumoto, M. et al. A case </a:t>
            </a:r>
            <a:r>
              <a:rPr lang="pt-BR" sz="1000" dirty="0" err="1"/>
              <a:t>of</a:t>
            </a:r>
            <a:r>
              <a:rPr lang="pt-BR" sz="1000" dirty="0"/>
              <a:t> </a:t>
            </a:r>
            <a:r>
              <a:rPr lang="pt-BR" sz="1000" dirty="0" err="1"/>
              <a:t>stage</a:t>
            </a:r>
            <a:r>
              <a:rPr lang="pt-BR" sz="1000" dirty="0"/>
              <a:t> IV </a:t>
            </a:r>
            <a:r>
              <a:rPr lang="pt-BR" sz="1000" dirty="0" err="1"/>
              <a:t>gastric</a:t>
            </a:r>
            <a:r>
              <a:rPr lang="pt-BR" sz="1000" dirty="0"/>
              <a:t> </a:t>
            </a:r>
            <a:r>
              <a:rPr lang="pt-BR" sz="1000" dirty="0" err="1"/>
              <a:t>cancer</a:t>
            </a:r>
            <a:r>
              <a:rPr lang="pt-BR" sz="1000" dirty="0"/>
              <a:t> </a:t>
            </a:r>
            <a:r>
              <a:rPr lang="pt-BR" sz="1000" dirty="0" err="1"/>
              <a:t>with</a:t>
            </a:r>
            <a:r>
              <a:rPr lang="pt-BR" sz="1000" dirty="0"/>
              <a:t> para-</a:t>
            </a:r>
            <a:r>
              <a:rPr lang="pt-BR" sz="1000" dirty="0" err="1"/>
              <a:t>aortic</a:t>
            </a:r>
            <a:r>
              <a:rPr lang="pt-BR" sz="1000" dirty="0"/>
              <a:t> </a:t>
            </a:r>
            <a:r>
              <a:rPr lang="pt-BR" sz="1000" dirty="0" err="1"/>
              <a:t>lymph</a:t>
            </a:r>
            <a:r>
              <a:rPr lang="pt-BR" sz="1000" dirty="0"/>
              <a:t> node </a:t>
            </a:r>
            <a:r>
              <a:rPr lang="pt-BR" sz="1000" dirty="0" err="1"/>
              <a:t>metastasis</a:t>
            </a:r>
            <a:r>
              <a:rPr lang="pt-BR" sz="1000" dirty="0"/>
              <a:t> </a:t>
            </a:r>
            <a:r>
              <a:rPr lang="pt-BR" sz="1000" dirty="0" err="1"/>
              <a:t>showing</a:t>
            </a:r>
            <a:r>
              <a:rPr lang="pt-BR" sz="1000" dirty="0"/>
              <a:t> </a:t>
            </a:r>
            <a:r>
              <a:rPr lang="pt-BR" sz="1000" dirty="0" err="1"/>
              <a:t>pathological</a:t>
            </a:r>
            <a:r>
              <a:rPr lang="pt-BR" sz="1000" dirty="0"/>
              <a:t> complete response </a:t>
            </a:r>
            <a:r>
              <a:rPr lang="pt-BR" sz="1000" dirty="0" err="1"/>
              <a:t>after</a:t>
            </a:r>
            <a:r>
              <a:rPr lang="pt-BR" sz="1000" dirty="0"/>
              <a:t> </a:t>
            </a:r>
            <a:r>
              <a:rPr lang="pt-BR" sz="1000" dirty="0" err="1"/>
              <a:t>neoadjuvant</a:t>
            </a:r>
            <a:r>
              <a:rPr lang="pt-BR" sz="1000" dirty="0"/>
              <a:t> </a:t>
            </a:r>
            <a:r>
              <a:rPr lang="pt-BR" sz="1000" dirty="0" err="1"/>
              <a:t>chemotherapy</a:t>
            </a:r>
            <a:r>
              <a:rPr lang="pt-BR" sz="1000" dirty="0"/>
              <a:t>. </a:t>
            </a:r>
            <a:r>
              <a:rPr lang="pt-BR" sz="1000" dirty="0" err="1"/>
              <a:t>surg</a:t>
            </a:r>
            <a:r>
              <a:rPr lang="pt-BR" sz="1000" dirty="0"/>
              <a:t> case rep 6, 14 (2020). </a:t>
            </a:r>
          </a:p>
          <a:p>
            <a:pPr algn="just"/>
            <a:endParaRPr lang="pt-BR" sz="1000" dirty="0"/>
          </a:p>
          <a:p>
            <a:pPr algn="just"/>
            <a:endParaRPr lang="pt-BR" sz="1200" dirty="0"/>
          </a:p>
        </p:txBody>
      </p:sp>
      <p:sp>
        <p:nvSpPr>
          <p:cNvPr id="40" name="TextBox 1">
            <a:extLst>
              <a:ext uri="{FF2B5EF4-FFF2-40B4-BE49-F238E27FC236}">
                <a16:creationId xmlns:a16="http://schemas.microsoft.com/office/drawing/2014/main" xmlns="" id="{E95883D4-49E5-4E58-B9E3-64479349E6C1}"/>
              </a:ext>
            </a:extLst>
          </p:cNvPr>
          <p:cNvSpPr txBox="1"/>
          <p:nvPr/>
        </p:nvSpPr>
        <p:spPr>
          <a:xfrm>
            <a:off x="6423660" y="9970463"/>
            <a:ext cx="5440680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1200" dirty="0">
                <a:solidFill>
                  <a:srgbClr val="595959"/>
                </a:solidFill>
                <a:latin typeface="+mj-lt"/>
                <a:cs typeface="Segoe UI" panose="020B0502040204020203" pitchFamily="34" charset="0"/>
              </a:rPr>
              <a:t>Fonte: </a:t>
            </a:r>
            <a:r>
              <a:rPr lang="en-US" sz="1200" dirty="0">
                <a:solidFill>
                  <a:srgbClr val="595959"/>
                </a:solidFill>
                <a:latin typeface="+mj-lt"/>
                <a:cs typeface="Segoe UI" panose="020B0502040204020203" pitchFamily="34" charset="0"/>
              </a:rPr>
              <a:t>Japanese gastric cancer treatment guidelines 2018 (5th edition)</a:t>
            </a:r>
            <a:r>
              <a:rPr lang="en-US" sz="1200" dirty="0">
                <a:solidFill>
                  <a:srgbClr val="595959"/>
                </a:solidFill>
                <a:latin typeface="+mj-lt"/>
              </a:rPr>
              <a:t>.</a:t>
            </a:r>
            <a:endParaRPr lang="pt-BR" sz="1200" dirty="0">
              <a:solidFill>
                <a:srgbClr val="595959"/>
              </a:solidFill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D582A0B-F6C8-1027-8E18-6FDA1A7F7439}"/>
              </a:ext>
            </a:extLst>
          </p:cNvPr>
          <p:cNvSpPr txBox="1"/>
          <p:nvPr/>
        </p:nvSpPr>
        <p:spPr>
          <a:xfrm>
            <a:off x="12229042" y="2539245"/>
            <a:ext cx="54361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/>
              <a:t>Estudo de coorte retrospectiva incluindo pacientes tratados no período entre 2015 e 2020.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Critérios de inclusão: pacientes maiores de 18 anos com câncer gástrico nos estádios T2 N0 ou T2 N1 submetidos ao tratamento com intuito curativo no período de 2015 a 2020.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/>
              <a:t>Critério de exclusão: mortalidade pós-operatório. </a:t>
            </a:r>
          </a:p>
          <a:p>
            <a:endParaRPr lang="pt-BR" sz="1800" dirty="0"/>
          </a:p>
          <a:p>
            <a:endParaRPr lang="pt-BR" sz="1800" dirty="0"/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9468</TotalTime>
  <Words>676</Words>
  <Application>Microsoft Office PowerPoint</Application>
  <PresentationFormat>Personalizar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Leticia Zorzi Brondani</cp:lastModifiedBy>
  <cp:revision>84</cp:revision>
  <dcterms:created xsi:type="dcterms:W3CDTF">2018-02-05T15:36:18Z</dcterms:created>
  <dcterms:modified xsi:type="dcterms:W3CDTF">2023-01-18T16:19:27Z</dcterms:modified>
</cp:coreProperties>
</file>