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40"/>
  </p:normalViewPr>
  <p:slideViewPr>
    <p:cSldViewPr snapToGrid="0" snapToObjects="1">
      <p:cViewPr>
        <p:scale>
          <a:sx n="80" d="100"/>
          <a:sy n="80" d="100"/>
        </p:scale>
        <p:origin x="64" y="-75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11/01/2023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>
            <a:extLst>
              <a:ext uri="{FF2B5EF4-FFF2-40B4-BE49-F238E27FC236}">
                <a16:creationId xmlns:a16="http://schemas.microsoft.com/office/drawing/2014/main" id="{BEE23E6B-CFAD-035A-0C8C-51311474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983" y="6198520"/>
            <a:ext cx="5550923" cy="197612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7410CA3-6DD5-3A44-9A27-89A5D91BB08F}"/>
              </a:ext>
            </a:extLst>
          </p:cNvPr>
          <p:cNvSpPr/>
          <p:nvPr/>
        </p:nvSpPr>
        <p:spPr>
          <a:xfrm>
            <a:off x="12303173" y="4147455"/>
            <a:ext cx="5421916" cy="2252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2BD0F1-005A-0044-A8AB-560F9375413B}"/>
              </a:ext>
            </a:extLst>
          </p:cNvPr>
          <p:cNvSpPr/>
          <p:nvPr/>
        </p:nvSpPr>
        <p:spPr>
          <a:xfrm>
            <a:off x="6411174" y="2056264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E64E54-F3DF-614D-AB54-FE5A3AEF7AA0}"/>
              </a:ext>
            </a:extLst>
          </p:cNvPr>
          <p:cNvSpPr/>
          <p:nvPr/>
        </p:nvSpPr>
        <p:spPr>
          <a:xfrm>
            <a:off x="12327883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4D1C169-D6E1-FD4B-A45E-96E67FB1FAC8}"/>
              </a:ext>
            </a:extLst>
          </p:cNvPr>
          <p:cNvSpPr/>
          <p:nvPr/>
        </p:nvSpPr>
        <p:spPr>
          <a:xfrm>
            <a:off x="622770" y="7406330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01D1AA0-407E-424D-91CD-EDDDAC304852}"/>
              </a:ext>
            </a:extLst>
          </p:cNvPr>
          <p:cNvSpPr/>
          <p:nvPr/>
        </p:nvSpPr>
        <p:spPr>
          <a:xfrm>
            <a:off x="689500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0" y="736082"/>
            <a:ext cx="18288000" cy="1174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640080" y="726100"/>
            <a:ext cx="1585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AVALIAÇÃO DA EXPRESSÃO DAS PROTEÍNAS DESMINA E PODOPLANINA EM CÉLULAS MIOEPITELIAIS DE NEOPLASIAS BENIGNAS E MALIGNAS DA GLÂNDULA SALIVAR. 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A24BD-BD89-144A-A301-A8058FB68A3A}"/>
              </a:ext>
            </a:extLst>
          </p:cNvPr>
          <p:cNvSpPr txBox="1"/>
          <p:nvPr/>
        </p:nvSpPr>
        <p:spPr>
          <a:xfrm>
            <a:off x="0" y="1442928"/>
            <a:ext cx="1681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L. E. Kerche, C. A. de Oliveira, K. K. Oliveira, F. A. Costa, C. A. L. Pinto, L. P. Kowalski, S. V.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Lourenço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S. U. da Silva, C. M. Coutinho-Camillo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0A48B5-F328-D645-96C3-2D4ECF5001AD}"/>
              </a:ext>
            </a:extLst>
          </p:cNvPr>
          <p:cNvSpPr/>
          <p:nvPr/>
        </p:nvSpPr>
        <p:spPr>
          <a:xfrm>
            <a:off x="16962120" y="800991"/>
            <a:ext cx="1325880" cy="10049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E31E6-DEFD-F244-8DCD-75F5CF51EA30}"/>
              </a:ext>
            </a:extLst>
          </p:cNvPr>
          <p:cNvSpPr/>
          <p:nvPr/>
        </p:nvSpPr>
        <p:spPr>
          <a:xfrm>
            <a:off x="16760327" y="800991"/>
            <a:ext cx="257969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99DB6-57F6-FA4E-AD8C-82777B9EFB6F}"/>
              </a:ext>
            </a:extLst>
          </p:cNvPr>
          <p:cNvSpPr txBox="1"/>
          <p:nvPr/>
        </p:nvSpPr>
        <p:spPr>
          <a:xfrm>
            <a:off x="640080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B7308-5D9B-974F-AB82-CF827144DE32}"/>
              </a:ext>
            </a:extLst>
          </p:cNvPr>
          <p:cNvSpPr txBox="1"/>
          <p:nvPr/>
        </p:nvSpPr>
        <p:spPr>
          <a:xfrm>
            <a:off x="640080" y="2842319"/>
            <a:ext cx="54361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Os tumores de glândulas salivares compreendem um grupo heterogêneo de lesões, apresentando diferentes características histológicas e comportamento clínico diverso. Há um espectro de lesões de glândulas salivares que apresentam composição de células mioepiteliais e padrão histológico distintos, com predomínio de células mioepiteliais no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mioepitelioma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, adenoma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pleomórfico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, carcinoma mioepitelial e carcinoma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ex-adenoma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pleomórfico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desmina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é um filamento intermediário músculo-específico com papel na transdução de sinal e possível papel como supressora de tumor. A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podoplanina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é uma pequena glicoproteína de superfície que desempenha um papel crucial no desenvolvimento do coração, pulmões e vasos linfáticos, sendo regulada positivamente em uma variedade de cânceres e associada a mau prognóstico.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A608A-2DC5-9041-9E97-EBBF8BECB85E}"/>
              </a:ext>
            </a:extLst>
          </p:cNvPr>
          <p:cNvSpPr txBox="1"/>
          <p:nvPr/>
        </p:nvSpPr>
        <p:spPr>
          <a:xfrm>
            <a:off x="560275" y="7427215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OBJETIVO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4ECDDF-475F-AA4A-87B3-CF665B158A65}"/>
              </a:ext>
            </a:extLst>
          </p:cNvPr>
          <p:cNvSpPr txBox="1"/>
          <p:nvPr/>
        </p:nvSpPr>
        <p:spPr>
          <a:xfrm>
            <a:off x="622770" y="8131159"/>
            <a:ext cx="54361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Determinar uma assinatura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imunoistoquímica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de células mioepiteliais em tumores benignos e malignos de glândula salivar, através das proteínas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desmina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podoplanina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EB4AE-6623-BC4D-8A59-FAB159F3CD26}"/>
              </a:ext>
            </a:extLst>
          </p:cNvPr>
          <p:cNvSpPr txBox="1"/>
          <p:nvPr/>
        </p:nvSpPr>
        <p:spPr>
          <a:xfrm>
            <a:off x="6256891" y="2067792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5ABC-B6F0-914E-A2CD-EEC99805C25A}"/>
              </a:ext>
            </a:extLst>
          </p:cNvPr>
          <p:cNvSpPr txBox="1"/>
          <p:nvPr/>
        </p:nvSpPr>
        <p:spPr>
          <a:xfrm>
            <a:off x="6326011" y="2842319"/>
            <a:ext cx="543618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Serão selecionadas 30 amostras de adenoma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pleomórfico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, 10 amostras de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mioepitelioma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, 10 amostras de adenoma de células basais, 10 amostras de carcinoma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ex-adenoma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, 10 amostras de carcinoma mioepitelial, 10 amostras de adenocarcinoma de células basais e 10 amostras de glândulas salivares não neoplásicas, provenientes do arquivo do Departamento de Anatomia Patológica do AC Camargo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Cancer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Center. Esse material será avaliado através do método de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imunoistoquímica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para a determinação da expressão das proteínas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podoplanina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desmina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A comparação entre os resultados de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imunoistoquímica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e as características demográficas, clínicas e patológicas será realizada por meio do teste do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qui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-quadrado.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11BC6-C929-C743-8A55-B63E6304E3CF}"/>
              </a:ext>
            </a:extLst>
          </p:cNvPr>
          <p:cNvSpPr txBox="1"/>
          <p:nvPr/>
        </p:nvSpPr>
        <p:spPr>
          <a:xfrm>
            <a:off x="12303173" y="2061662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ESPERADOS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4C257E-FAC8-9842-9590-26985410A87C}"/>
              </a:ext>
            </a:extLst>
          </p:cNvPr>
          <p:cNvSpPr txBox="1"/>
          <p:nvPr/>
        </p:nvSpPr>
        <p:spPr>
          <a:xfrm>
            <a:off x="12229043" y="2842319"/>
            <a:ext cx="54361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Identificação de alterações no perfil de expressão das proteínas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podoplanina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desmina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em tumores benignos e malignos das glândulas salivares.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0A4DD6-528F-2440-AA57-6D51861C0F9D}"/>
              </a:ext>
            </a:extLst>
          </p:cNvPr>
          <p:cNvSpPr txBox="1"/>
          <p:nvPr/>
        </p:nvSpPr>
        <p:spPr>
          <a:xfrm>
            <a:off x="12211735" y="5116780"/>
            <a:ext cx="54361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O conhecimento gerado poderá apontar novos caminhos para o entendimento das bases moleculares destas lesões, facilitando sua classificação e diagnóstico, além de fornecer informações para a determinação de fatores prognósticos e evidências para o desenvolvimento de novas incursões terapêuticas.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11B4335-7FB6-0649-84FD-BD02F8A00755}"/>
              </a:ext>
            </a:extLst>
          </p:cNvPr>
          <p:cNvSpPr/>
          <p:nvPr/>
        </p:nvSpPr>
        <p:spPr>
          <a:xfrm>
            <a:off x="12229043" y="7331211"/>
            <a:ext cx="5265862" cy="2438775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6EBE1A-8008-FA46-896B-260C146290A8}"/>
              </a:ext>
            </a:extLst>
          </p:cNvPr>
          <p:cNvSpPr txBox="1"/>
          <p:nvPr/>
        </p:nvSpPr>
        <p:spPr>
          <a:xfrm>
            <a:off x="12365668" y="7427215"/>
            <a:ext cx="4975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libri" charset="0"/>
                <a:ea typeface="Calibri" charset="0"/>
                <a:cs typeface="Calibri" charset="0"/>
              </a:rPr>
              <a:t>Referências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:  </a:t>
            </a:r>
          </a:p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Adams, A., et al. Salivary gland cancer stem cells. Oral Oncology, v. 49, p. 845-853, 2013.</a:t>
            </a:r>
          </a:p>
          <a:p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Bhunia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, S., et al. Epigenetic downregulation of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desmin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in gall bladder cancer reveals its potential role in disease progression. Indian Journal of Medical Research, v. 151, p. 311-318, 2020.</a:t>
            </a:r>
          </a:p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Carrasco-Ramirez, P., et al.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Podoplanin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is a component of extracellular vesicle that reprograms cell-derived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exosomal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proteins and modulates lymphatic vessel formation.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Oncotarget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, v.7, p. 16070-16089, 2016.</a:t>
            </a:r>
            <a:endParaRPr lang="pt-BR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33">
            <a:extLst>
              <a:ext uri="{FF2B5EF4-FFF2-40B4-BE49-F238E27FC236}">
                <a16:creationId xmlns:a16="http://schemas.microsoft.com/office/drawing/2014/main" id="{D224B8E5-1855-7665-9609-6246391D9A13}"/>
              </a:ext>
            </a:extLst>
          </p:cNvPr>
          <p:cNvSpPr/>
          <p:nvPr/>
        </p:nvSpPr>
        <p:spPr>
          <a:xfrm>
            <a:off x="12280785" y="4281697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31">
            <a:extLst>
              <a:ext uri="{FF2B5EF4-FFF2-40B4-BE49-F238E27FC236}">
                <a16:creationId xmlns:a16="http://schemas.microsoft.com/office/drawing/2014/main" id="{7AB15330-2045-8605-B00E-EABE5F56A8B9}"/>
              </a:ext>
            </a:extLst>
          </p:cNvPr>
          <p:cNvSpPr txBox="1"/>
          <p:nvPr/>
        </p:nvSpPr>
        <p:spPr>
          <a:xfrm>
            <a:off x="12256075" y="4303136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CONCLUSÕES</a:t>
            </a:r>
          </a:p>
        </p:txBody>
      </p:sp>
      <p:sp>
        <p:nvSpPr>
          <p:cNvPr id="4" name="Rounded Rectangle 33">
            <a:extLst>
              <a:ext uri="{FF2B5EF4-FFF2-40B4-BE49-F238E27FC236}">
                <a16:creationId xmlns:a16="http://schemas.microsoft.com/office/drawing/2014/main" id="{26F77C8B-1B67-EAF6-9C09-5EB1A930ADEA}"/>
              </a:ext>
            </a:extLst>
          </p:cNvPr>
          <p:cNvSpPr/>
          <p:nvPr/>
        </p:nvSpPr>
        <p:spPr>
          <a:xfrm>
            <a:off x="12327883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313477D7-0B13-1C15-3084-A83256CD370A}"/>
              </a:ext>
            </a:extLst>
          </p:cNvPr>
          <p:cNvSpPr txBox="1"/>
          <p:nvPr/>
        </p:nvSpPr>
        <p:spPr>
          <a:xfrm>
            <a:off x="12303173" y="2141872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ESPERADOS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8E35AC9-90EE-1578-C15F-FA3147FB6236}"/>
              </a:ext>
            </a:extLst>
          </p:cNvPr>
          <p:cNvSpPr txBox="1"/>
          <p:nvPr/>
        </p:nvSpPr>
        <p:spPr>
          <a:xfrm>
            <a:off x="6490308" y="8015660"/>
            <a:ext cx="1456502" cy="21236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200" b="1" dirty="0" err="1"/>
              <a:t>Desparafinação</a:t>
            </a:r>
            <a:r>
              <a:rPr lang="pt-BR" sz="1200" b="1" dirty="0"/>
              <a:t> em xilol e reidratação em álcool;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200" b="1" dirty="0"/>
              <a:t>Recuperação antigênica em panela de pressão;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200" b="1" dirty="0"/>
              <a:t>Bloqueio de proteínas inespecíficas;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EBD8EDB-23B9-8A7A-4D2F-F8A2A79A0BBB}"/>
              </a:ext>
            </a:extLst>
          </p:cNvPr>
          <p:cNvSpPr txBox="1"/>
          <p:nvPr/>
        </p:nvSpPr>
        <p:spPr>
          <a:xfrm>
            <a:off x="8288030" y="8015660"/>
            <a:ext cx="1646395" cy="21236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200" b="1" dirty="0"/>
              <a:t>Incubação com os anticorpos específicos por 16h;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200" b="1" dirty="0"/>
              <a:t>Adição do anticorpo secundário;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200" b="1" dirty="0"/>
              <a:t>Coloração com DAB e </a:t>
            </a:r>
            <a:r>
              <a:rPr lang="pt-BR" sz="1200" b="1" dirty="0" err="1"/>
              <a:t>contra-coloração</a:t>
            </a:r>
            <a:r>
              <a:rPr lang="pt-BR" sz="1200" b="1" dirty="0"/>
              <a:t> com hematoxilina.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EA133D2-A105-2CA5-0051-5980E79DD558}"/>
              </a:ext>
            </a:extLst>
          </p:cNvPr>
          <p:cNvSpPr txBox="1"/>
          <p:nvPr/>
        </p:nvSpPr>
        <p:spPr>
          <a:xfrm>
            <a:off x="10250155" y="8015660"/>
            <a:ext cx="1426881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200" b="1" dirty="0"/>
              <a:t>Análise em microscópio convencional;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200" b="1" dirty="0"/>
              <a:t>Análise dos dados de forma descritiva e </a:t>
            </a:r>
            <a:r>
              <a:rPr lang="pt-BR" sz="1200" b="1" dirty="0" err="1"/>
              <a:t>semi-quantitativa</a:t>
            </a:r>
            <a:r>
              <a:rPr lang="pt-BR" sz="1200" b="1" dirty="0"/>
              <a:t>.</a:t>
            </a:r>
          </a:p>
        </p:txBody>
      </p:sp>
      <p:sp>
        <p:nvSpPr>
          <p:cNvPr id="51" name="Seta para Baixo 50">
            <a:extLst>
              <a:ext uri="{FF2B5EF4-FFF2-40B4-BE49-F238E27FC236}">
                <a16:creationId xmlns:a16="http://schemas.microsoft.com/office/drawing/2014/main" id="{471C98AE-8A16-3A07-D707-92CEA22673F6}"/>
              </a:ext>
            </a:extLst>
          </p:cNvPr>
          <p:cNvSpPr/>
          <p:nvPr/>
        </p:nvSpPr>
        <p:spPr>
          <a:xfrm rot="19526665">
            <a:off x="7338963" y="7661316"/>
            <a:ext cx="148326" cy="32893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 para Baixo 53">
            <a:extLst>
              <a:ext uri="{FF2B5EF4-FFF2-40B4-BE49-F238E27FC236}">
                <a16:creationId xmlns:a16="http://schemas.microsoft.com/office/drawing/2014/main" id="{84B8D4FF-96E3-E1D5-AEE9-78C60F4BCF42}"/>
              </a:ext>
            </a:extLst>
          </p:cNvPr>
          <p:cNvSpPr/>
          <p:nvPr/>
        </p:nvSpPr>
        <p:spPr>
          <a:xfrm rot="19526665">
            <a:off x="8815575" y="7620157"/>
            <a:ext cx="148326" cy="328934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Seta para Baixo 55">
            <a:extLst>
              <a:ext uri="{FF2B5EF4-FFF2-40B4-BE49-F238E27FC236}">
                <a16:creationId xmlns:a16="http://schemas.microsoft.com/office/drawing/2014/main" id="{6CC40B4B-889B-CDFE-6313-EA8A4A56DE04}"/>
              </a:ext>
            </a:extLst>
          </p:cNvPr>
          <p:cNvSpPr/>
          <p:nvPr/>
        </p:nvSpPr>
        <p:spPr>
          <a:xfrm rot="19526665">
            <a:off x="10137820" y="7618446"/>
            <a:ext cx="148326" cy="32893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560</Words>
  <Application>Microsoft Macintosh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Leandra Kerche</cp:lastModifiedBy>
  <cp:revision>60</cp:revision>
  <dcterms:created xsi:type="dcterms:W3CDTF">2018-02-05T15:36:18Z</dcterms:created>
  <dcterms:modified xsi:type="dcterms:W3CDTF">2023-01-11T18:29:41Z</dcterms:modified>
</cp:coreProperties>
</file>