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15100" y="3533266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5186299" y="0"/>
                </a:moveTo>
                <a:lnTo>
                  <a:pt x="81025" y="0"/>
                </a:lnTo>
                <a:lnTo>
                  <a:pt x="49452" y="6353"/>
                </a:lnTo>
                <a:lnTo>
                  <a:pt x="23701" y="23685"/>
                </a:lnTo>
                <a:lnTo>
                  <a:pt x="6355" y="49399"/>
                </a:lnTo>
                <a:lnTo>
                  <a:pt x="0" y="80899"/>
                </a:lnTo>
                <a:lnTo>
                  <a:pt x="0" y="404748"/>
                </a:lnTo>
                <a:lnTo>
                  <a:pt x="6355" y="436248"/>
                </a:lnTo>
                <a:lnTo>
                  <a:pt x="23701" y="461962"/>
                </a:lnTo>
                <a:lnTo>
                  <a:pt x="49452" y="479294"/>
                </a:lnTo>
                <a:lnTo>
                  <a:pt x="81025" y="485647"/>
                </a:lnTo>
                <a:lnTo>
                  <a:pt x="5186299" y="485647"/>
                </a:lnTo>
                <a:lnTo>
                  <a:pt x="5217872" y="479294"/>
                </a:lnTo>
                <a:lnTo>
                  <a:pt x="5243623" y="461962"/>
                </a:lnTo>
                <a:lnTo>
                  <a:pt x="5260969" y="436248"/>
                </a:lnTo>
                <a:lnTo>
                  <a:pt x="5267325" y="404748"/>
                </a:lnTo>
                <a:lnTo>
                  <a:pt x="5267325" y="80899"/>
                </a:lnTo>
                <a:lnTo>
                  <a:pt x="5260969" y="49399"/>
                </a:lnTo>
                <a:lnTo>
                  <a:pt x="5243623" y="23685"/>
                </a:lnTo>
                <a:lnTo>
                  <a:pt x="5217872" y="6353"/>
                </a:lnTo>
                <a:lnTo>
                  <a:pt x="518629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515100" y="3533266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0" y="80899"/>
                </a:moveTo>
                <a:lnTo>
                  <a:pt x="6355" y="49399"/>
                </a:lnTo>
                <a:lnTo>
                  <a:pt x="23701" y="23685"/>
                </a:lnTo>
                <a:lnTo>
                  <a:pt x="49452" y="6353"/>
                </a:lnTo>
                <a:lnTo>
                  <a:pt x="81025" y="0"/>
                </a:lnTo>
                <a:lnTo>
                  <a:pt x="5186299" y="0"/>
                </a:lnTo>
                <a:lnTo>
                  <a:pt x="5217872" y="6353"/>
                </a:lnTo>
                <a:lnTo>
                  <a:pt x="5243623" y="23685"/>
                </a:lnTo>
                <a:lnTo>
                  <a:pt x="5260969" y="49399"/>
                </a:lnTo>
                <a:lnTo>
                  <a:pt x="5267325" y="80899"/>
                </a:lnTo>
                <a:lnTo>
                  <a:pt x="5267325" y="404748"/>
                </a:lnTo>
                <a:lnTo>
                  <a:pt x="5260969" y="436248"/>
                </a:lnTo>
                <a:lnTo>
                  <a:pt x="5243623" y="461962"/>
                </a:lnTo>
                <a:lnTo>
                  <a:pt x="5217872" y="479294"/>
                </a:lnTo>
                <a:lnTo>
                  <a:pt x="5186299" y="485647"/>
                </a:lnTo>
                <a:lnTo>
                  <a:pt x="81025" y="485647"/>
                </a:lnTo>
                <a:lnTo>
                  <a:pt x="49452" y="479294"/>
                </a:lnTo>
                <a:lnTo>
                  <a:pt x="23701" y="461962"/>
                </a:lnTo>
                <a:lnTo>
                  <a:pt x="6355" y="436248"/>
                </a:lnTo>
                <a:lnTo>
                  <a:pt x="0" y="404748"/>
                </a:lnTo>
                <a:lnTo>
                  <a:pt x="0" y="80899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325350" y="2057019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5186426" y="0"/>
                </a:moveTo>
                <a:lnTo>
                  <a:pt x="81025" y="0"/>
                </a:lnTo>
                <a:lnTo>
                  <a:pt x="49452" y="6373"/>
                </a:lnTo>
                <a:lnTo>
                  <a:pt x="23701" y="23749"/>
                </a:lnTo>
                <a:lnTo>
                  <a:pt x="6355" y="49506"/>
                </a:lnTo>
                <a:lnTo>
                  <a:pt x="0" y="81025"/>
                </a:lnTo>
                <a:lnTo>
                  <a:pt x="0" y="404875"/>
                </a:lnTo>
                <a:lnTo>
                  <a:pt x="6355" y="436375"/>
                </a:lnTo>
                <a:lnTo>
                  <a:pt x="23701" y="462089"/>
                </a:lnTo>
                <a:lnTo>
                  <a:pt x="49452" y="479421"/>
                </a:lnTo>
                <a:lnTo>
                  <a:pt x="81025" y="485775"/>
                </a:lnTo>
                <a:lnTo>
                  <a:pt x="5186426" y="485775"/>
                </a:lnTo>
                <a:lnTo>
                  <a:pt x="5217925" y="479421"/>
                </a:lnTo>
                <a:lnTo>
                  <a:pt x="5243639" y="462089"/>
                </a:lnTo>
                <a:lnTo>
                  <a:pt x="5260971" y="436375"/>
                </a:lnTo>
                <a:lnTo>
                  <a:pt x="5267325" y="404875"/>
                </a:lnTo>
                <a:lnTo>
                  <a:pt x="5267325" y="81025"/>
                </a:lnTo>
                <a:lnTo>
                  <a:pt x="5260971" y="49506"/>
                </a:lnTo>
                <a:lnTo>
                  <a:pt x="5243639" y="23749"/>
                </a:lnTo>
                <a:lnTo>
                  <a:pt x="5217925" y="6373"/>
                </a:lnTo>
                <a:lnTo>
                  <a:pt x="518642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325350" y="2057019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0" y="81025"/>
                </a:moveTo>
                <a:lnTo>
                  <a:pt x="6355" y="49506"/>
                </a:lnTo>
                <a:lnTo>
                  <a:pt x="23701" y="23749"/>
                </a:lnTo>
                <a:lnTo>
                  <a:pt x="49452" y="6373"/>
                </a:lnTo>
                <a:lnTo>
                  <a:pt x="81025" y="0"/>
                </a:lnTo>
                <a:lnTo>
                  <a:pt x="5186426" y="0"/>
                </a:lnTo>
                <a:lnTo>
                  <a:pt x="5217925" y="6373"/>
                </a:lnTo>
                <a:lnTo>
                  <a:pt x="5243639" y="23749"/>
                </a:lnTo>
                <a:lnTo>
                  <a:pt x="5260971" y="49506"/>
                </a:lnTo>
                <a:lnTo>
                  <a:pt x="5267325" y="81025"/>
                </a:lnTo>
                <a:lnTo>
                  <a:pt x="5267325" y="404875"/>
                </a:lnTo>
                <a:lnTo>
                  <a:pt x="5260971" y="436375"/>
                </a:lnTo>
                <a:lnTo>
                  <a:pt x="5243639" y="462089"/>
                </a:lnTo>
                <a:lnTo>
                  <a:pt x="5217925" y="479421"/>
                </a:lnTo>
                <a:lnTo>
                  <a:pt x="5186426" y="485775"/>
                </a:lnTo>
                <a:lnTo>
                  <a:pt x="81025" y="485775"/>
                </a:lnTo>
                <a:lnTo>
                  <a:pt x="49452" y="479421"/>
                </a:lnTo>
                <a:lnTo>
                  <a:pt x="23701" y="462089"/>
                </a:lnTo>
                <a:lnTo>
                  <a:pt x="6355" y="436375"/>
                </a:lnTo>
                <a:lnTo>
                  <a:pt x="0" y="404875"/>
                </a:lnTo>
                <a:lnTo>
                  <a:pt x="0" y="81025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467475" y="2057019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5186299" y="0"/>
                </a:moveTo>
                <a:lnTo>
                  <a:pt x="81025" y="0"/>
                </a:lnTo>
                <a:lnTo>
                  <a:pt x="49452" y="6373"/>
                </a:lnTo>
                <a:lnTo>
                  <a:pt x="23701" y="23749"/>
                </a:lnTo>
                <a:lnTo>
                  <a:pt x="6355" y="49506"/>
                </a:lnTo>
                <a:lnTo>
                  <a:pt x="0" y="81025"/>
                </a:lnTo>
                <a:lnTo>
                  <a:pt x="0" y="404875"/>
                </a:lnTo>
                <a:lnTo>
                  <a:pt x="6355" y="436375"/>
                </a:lnTo>
                <a:lnTo>
                  <a:pt x="23701" y="462089"/>
                </a:lnTo>
                <a:lnTo>
                  <a:pt x="49452" y="479421"/>
                </a:lnTo>
                <a:lnTo>
                  <a:pt x="81025" y="485775"/>
                </a:lnTo>
                <a:lnTo>
                  <a:pt x="5186299" y="485775"/>
                </a:lnTo>
                <a:lnTo>
                  <a:pt x="5217872" y="479421"/>
                </a:lnTo>
                <a:lnTo>
                  <a:pt x="5243623" y="462089"/>
                </a:lnTo>
                <a:lnTo>
                  <a:pt x="5260969" y="436375"/>
                </a:lnTo>
                <a:lnTo>
                  <a:pt x="5267325" y="404875"/>
                </a:lnTo>
                <a:lnTo>
                  <a:pt x="5267325" y="81025"/>
                </a:lnTo>
                <a:lnTo>
                  <a:pt x="5260969" y="49506"/>
                </a:lnTo>
                <a:lnTo>
                  <a:pt x="5243623" y="23749"/>
                </a:lnTo>
                <a:lnTo>
                  <a:pt x="5217872" y="6373"/>
                </a:lnTo>
                <a:lnTo>
                  <a:pt x="518629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467475" y="2057019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0" y="81025"/>
                </a:moveTo>
                <a:lnTo>
                  <a:pt x="6355" y="49506"/>
                </a:lnTo>
                <a:lnTo>
                  <a:pt x="23701" y="23749"/>
                </a:lnTo>
                <a:lnTo>
                  <a:pt x="49452" y="6373"/>
                </a:lnTo>
                <a:lnTo>
                  <a:pt x="81025" y="0"/>
                </a:lnTo>
                <a:lnTo>
                  <a:pt x="5186299" y="0"/>
                </a:lnTo>
                <a:lnTo>
                  <a:pt x="5217872" y="6373"/>
                </a:lnTo>
                <a:lnTo>
                  <a:pt x="5243623" y="23749"/>
                </a:lnTo>
                <a:lnTo>
                  <a:pt x="5260969" y="49506"/>
                </a:lnTo>
                <a:lnTo>
                  <a:pt x="5267325" y="81025"/>
                </a:lnTo>
                <a:lnTo>
                  <a:pt x="5267325" y="404875"/>
                </a:lnTo>
                <a:lnTo>
                  <a:pt x="5260969" y="436375"/>
                </a:lnTo>
                <a:lnTo>
                  <a:pt x="5243623" y="462089"/>
                </a:lnTo>
                <a:lnTo>
                  <a:pt x="5217872" y="479421"/>
                </a:lnTo>
                <a:lnTo>
                  <a:pt x="5186299" y="485775"/>
                </a:lnTo>
                <a:lnTo>
                  <a:pt x="81025" y="485775"/>
                </a:lnTo>
                <a:lnTo>
                  <a:pt x="49452" y="479421"/>
                </a:lnTo>
                <a:lnTo>
                  <a:pt x="23701" y="462089"/>
                </a:lnTo>
                <a:lnTo>
                  <a:pt x="6355" y="436375"/>
                </a:lnTo>
                <a:lnTo>
                  <a:pt x="0" y="404875"/>
                </a:lnTo>
                <a:lnTo>
                  <a:pt x="0" y="81025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5800" y="2057019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5186299" y="0"/>
                </a:moveTo>
                <a:lnTo>
                  <a:pt x="80962" y="0"/>
                </a:lnTo>
                <a:lnTo>
                  <a:pt x="49447" y="6373"/>
                </a:lnTo>
                <a:lnTo>
                  <a:pt x="23712" y="23749"/>
                </a:lnTo>
                <a:lnTo>
                  <a:pt x="6362" y="49506"/>
                </a:lnTo>
                <a:lnTo>
                  <a:pt x="0" y="81025"/>
                </a:lnTo>
                <a:lnTo>
                  <a:pt x="0" y="404875"/>
                </a:lnTo>
                <a:lnTo>
                  <a:pt x="6362" y="436375"/>
                </a:lnTo>
                <a:lnTo>
                  <a:pt x="23712" y="462089"/>
                </a:lnTo>
                <a:lnTo>
                  <a:pt x="49447" y="479421"/>
                </a:lnTo>
                <a:lnTo>
                  <a:pt x="80962" y="485775"/>
                </a:lnTo>
                <a:lnTo>
                  <a:pt x="5186299" y="485775"/>
                </a:lnTo>
                <a:lnTo>
                  <a:pt x="5217872" y="479421"/>
                </a:lnTo>
                <a:lnTo>
                  <a:pt x="5243623" y="462089"/>
                </a:lnTo>
                <a:lnTo>
                  <a:pt x="5260969" y="436375"/>
                </a:lnTo>
                <a:lnTo>
                  <a:pt x="5267325" y="404875"/>
                </a:lnTo>
                <a:lnTo>
                  <a:pt x="5267325" y="81025"/>
                </a:lnTo>
                <a:lnTo>
                  <a:pt x="5260969" y="49506"/>
                </a:lnTo>
                <a:lnTo>
                  <a:pt x="5243623" y="23749"/>
                </a:lnTo>
                <a:lnTo>
                  <a:pt x="5217872" y="6373"/>
                </a:lnTo>
                <a:lnTo>
                  <a:pt x="518629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5800" y="2057019"/>
            <a:ext cx="5267325" cy="485775"/>
          </a:xfrm>
          <a:custGeom>
            <a:avLst/>
            <a:gdLst/>
            <a:ahLst/>
            <a:cxnLst/>
            <a:rect l="l" t="t" r="r" b="b"/>
            <a:pathLst>
              <a:path w="5267325" h="485775">
                <a:moveTo>
                  <a:pt x="0" y="81025"/>
                </a:moveTo>
                <a:lnTo>
                  <a:pt x="6362" y="49506"/>
                </a:lnTo>
                <a:lnTo>
                  <a:pt x="23712" y="23749"/>
                </a:lnTo>
                <a:lnTo>
                  <a:pt x="49447" y="6373"/>
                </a:lnTo>
                <a:lnTo>
                  <a:pt x="80962" y="0"/>
                </a:lnTo>
                <a:lnTo>
                  <a:pt x="5186299" y="0"/>
                </a:lnTo>
                <a:lnTo>
                  <a:pt x="5217872" y="6373"/>
                </a:lnTo>
                <a:lnTo>
                  <a:pt x="5243623" y="23749"/>
                </a:lnTo>
                <a:lnTo>
                  <a:pt x="5260969" y="49506"/>
                </a:lnTo>
                <a:lnTo>
                  <a:pt x="5267325" y="81025"/>
                </a:lnTo>
                <a:lnTo>
                  <a:pt x="5267325" y="404875"/>
                </a:lnTo>
                <a:lnTo>
                  <a:pt x="5260969" y="436375"/>
                </a:lnTo>
                <a:lnTo>
                  <a:pt x="5243623" y="462089"/>
                </a:lnTo>
                <a:lnTo>
                  <a:pt x="5217872" y="479421"/>
                </a:lnTo>
                <a:lnTo>
                  <a:pt x="5186299" y="485775"/>
                </a:lnTo>
                <a:lnTo>
                  <a:pt x="80962" y="485775"/>
                </a:lnTo>
                <a:lnTo>
                  <a:pt x="49447" y="479421"/>
                </a:lnTo>
                <a:lnTo>
                  <a:pt x="23712" y="462089"/>
                </a:lnTo>
                <a:lnTo>
                  <a:pt x="6362" y="436375"/>
                </a:lnTo>
                <a:lnTo>
                  <a:pt x="0" y="404875"/>
                </a:lnTo>
                <a:lnTo>
                  <a:pt x="0" y="81025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799998"/>
            <a:ext cx="16497300" cy="1009650"/>
          </a:xfrm>
          <a:prstGeom prst="rect">
            <a:avLst/>
          </a:prstGeom>
          <a:solidFill>
            <a:srgbClr val="00AF50"/>
          </a:solidFill>
        </p:spPr>
        <p:txBody>
          <a:bodyPr wrap="square" lIns="0" tIns="101600" rIns="0" bIns="0" rtlCol="0" vert="horz">
            <a:spAutoFit/>
          </a:bodyPr>
          <a:lstStyle/>
          <a:p>
            <a:pPr marL="731520">
              <a:lnSpc>
                <a:spcPts val="3160"/>
              </a:lnSpc>
              <a:spcBef>
                <a:spcPts val="800"/>
              </a:spcBef>
            </a:pPr>
            <a:r>
              <a:rPr dirty="0" sz="2750" spc="-10" b="1">
                <a:solidFill>
                  <a:srgbClr val="FFFFFF"/>
                </a:solidFill>
                <a:latin typeface="Calibri"/>
                <a:cs typeface="Calibri"/>
              </a:rPr>
              <a:t>MANUAL</a:t>
            </a:r>
            <a:r>
              <a:rPr dirty="0" sz="2750" spc="2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5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75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50" spc="5" b="1">
                <a:solidFill>
                  <a:srgbClr val="FFFFFF"/>
                </a:solidFill>
                <a:latin typeface="Calibri"/>
                <a:cs typeface="Calibri"/>
              </a:rPr>
              <a:t>ORIENTAÇÕES</a:t>
            </a:r>
            <a:r>
              <a:rPr dirty="0" sz="2750" spc="2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50" spc="5" b="1">
                <a:solidFill>
                  <a:srgbClr val="FFFFFF"/>
                </a:solidFill>
                <a:latin typeface="Calibri"/>
                <a:cs typeface="Calibri"/>
              </a:rPr>
              <a:t>NUTRICIONAIS</a:t>
            </a:r>
            <a:r>
              <a:rPr dirty="0" sz="2750" spc="2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50" spc="10" b="1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dirty="0" sz="2750" spc="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50" spc="5" b="1">
                <a:solidFill>
                  <a:srgbClr val="FFFFFF"/>
                </a:solidFill>
                <a:latin typeface="Calibri"/>
                <a:cs typeface="Calibri"/>
              </a:rPr>
              <a:t>PACIENTES</a:t>
            </a:r>
            <a:r>
              <a:rPr dirty="0" sz="2750" spc="1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50" spc="25" b="1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dirty="0" sz="275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50" spc="10" b="1">
                <a:solidFill>
                  <a:srgbClr val="FFFFFF"/>
                </a:solidFill>
                <a:latin typeface="Calibri"/>
                <a:cs typeface="Calibri"/>
              </a:rPr>
              <a:t>CÂNCER</a:t>
            </a:r>
            <a:r>
              <a:rPr dirty="0" sz="2750" spc="1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5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75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50" spc="-5" b="1">
                <a:solidFill>
                  <a:srgbClr val="FFFFFF"/>
                </a:solidFill>
                <a:latin typeface="Calibri"/>
                <a:cs typeface="Calibri"/>
              </a:rPr>
              <a:t>MAMA</a:t>
            </a:r>
            <a:endParaRPr sz="2750">
              <a:latin typeface="Calibri"/>
              <a:cs typeface="Calibri"/>
            </a:endParaRPr>
          </a:p>
          <a:p>
            <a:pPr marL="731520">
              <a:lnSpc>
                <a:spcPts val="2740"/>
              </a:lnSpc>
            </a:pPr>
            <a:r>
              <a:rPr dirty="0" sz="2400" spc="-20">
                <a:latin typeface="Calibri"/>
                <a:cs typeface="Calibri"/>
              </a:rPr>
              <a:t>L.</a:t>
            </a:r>
            <a:r>
              <a:rPr dirty="0" sz="2400" spc="50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Y.</a:t>
            </a:r>
            <a:r>
              <a:rPr dirty="0" sz="2400" spc="-1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Omae;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J.P.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Freitas;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A.V.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Firmino;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L.N.</a:t>
            </a:r>
            <a:r>
              <a:rPr dirty="0" sz="2400" spc="1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Carniatto;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T.M.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Miola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497300" y="799998"/>
            <a:ext cx="1790700" cy="1009650"/>
            <a:chOff x="16497300" y="799998"/>
            <a:chExt cx="1790700" cy="1009650"/>
          </a:xfrm>
        </p:grpSpPr>
        <p:sp>
          <p:nvSpPr>
            <p:cNvPr id="4" name="object 4"/>
            <p:cNvSpPr/>
            <p:nvPr/>
          </p:nvSpPr>
          <p:spPr>
            <a:xfrm>
              <a:off x="16964025" y="799998"/>
              <a:ext cx="1323975" cy="1009650"/>
            </a:xfrm>
            <a:custGeom>
              <a:avLst/>
              <a:gdLst/>
              <a:ahLst/>
              <a:cxnLst/>
              <a:rect l="l" t="t" r="r" b="b"/>
              <a:pathLst>
                <a:path w="1323975" h="1009650">
                  <a:moveTo>
                    <a:pt x="1323975" y="0"/>
                  </a:moveTo>
                  <a:lnTo>
                    <a:pt x="0" y="0"/>
                  </a:lnTo>
                  <a:lnTo>
                    <a:pt x="0" y="1009497"/>
                  </a:lnTo>
                  <a:lnTo>
                    <a:pt x="1323975" y="1009497"/>
                  </a:lnTo>
                  <a:lnTo>
                    <a:pt x="1323975" y="0"/>
                  </a:lnTo>
                  <a:close/>
                </a:path>
              </a:pathLst>
            </a:custGeom>
            <a:solidFill>
              <a:srgbClr val="3855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799998"/>
              <a:ext cx="466725" cy="1009650"/>
            </a:xfrm>
            <a:custGeom>
              <a:avLst/>
              <a:gdLst/>
              <a:ahLst/>
              <a:cxnLst/>
              <a:rect l="l" t="t" r="r" b="b"/>
              <a:pathLst>
                <a:path w="466725" h="1009650">
                  <a:moveTo>
                    <a:pt x="466725" y="0"/>
                  </a:moveTo>
                  <a:lnTo>
                    <a:pt x="0" y="0"/>
                  </a:lnTo>
                  <a:lnTo>
                    <a:pt x="0" y="1009497"/>
                  </a:lnTo>
                  <a:lnTo>
                    <a:pt x="466725" y="1009497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463545" y="2093531"/>
            <a:ext cx="143516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69965" algn="l"/>
                <a:tab pos="10785475" algn="l"/>
              </a:tabLst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INTRODUÇÃO	</a:t>
            </a:r>
            <a:r>
              <a:rPr dirty="0" sz="2400" spc="10" b="1">
                <a:solidFill>
                  <a:srgbClr val="FFFFFF"/>
                </a:solidFill>
                <a:latin typeface="Calibri"/>
                <a:cs typeface="Calibri"/>
              </a:rPr>
              <a:t>OBJETIVO	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1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3737" y="2595562"/>
            <a:ext cx="5340985" cy="49980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25"/>
              </a:spcBef>
            </a:pPr>
            <a:r>
              <a:rPr dirty="0" sz="1700" spc="15">
                <a:latin typeface="Calibri"/>
                <a:cs typeface="Calibri"/>
              </a:rPr>
              <a:t>O </a:t>
            </a:r>
            <a:r>
              <a:rPr dirty="0" sz="1700" spc="5">
                <a:latin typeface="Calibri"/>
                <a:cs typeface="Calibri"/>
              </a:rPr>
              <a:t>câncer de </a:t>
            </a:r>
            <a:r>
              <a:rPr dirty="0" sz="1700">
                <a:latin typeface="Calibri"/>
                <a:cs typeface="Calibri"/>
              </a:rPr>
              <a:t>mama </a:t>
            </a:r>
            <a:r>
              <a:rPr dirty="0" sz="1700" spc="10">
                <a:latin typeface="Calibri"/>
                <a:cs typeface="Calibri"/>
              </a:rPr>
              <a:t>é o </a:t>
            </a:r>
            <a:r>
              <a:rPr dirty="0" sz="1700" spc="-5">
                <a:latin typeface="Calibri"/>
                <a:cs typeface="Calibri"/>
              </a:rPr>
              <a:t>mais incidente, prevalente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 spc="15">
                <a:latin typeface="Calibri"/>
                <a:cs typeface="Calibri"/>
              </a:rPr>
              <a:t>com 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maior</a:t>
            </a:r>
            <a:r>
              <a:rPr dirty="0" sz="1700">
                <a:latin typeface="Calibri"/>
                <a:cs typeface="Calibri"/>
              </a:rPr>
              <a:t> mortalidade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no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sexo</a:t>
            </a:r>
            <a:r>
              <a:rPr dirty="0" sz="1700" spc="5">
                <a:latin typeface="Calibri"/>
                <a:cs typeface="Calibri"/>
              </a:rPr>
              <a:t> feminino¹.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15">
                <a:latin typeface="Calibri"/>
                <a:cs typeface="Calibri"/>
              </a:rPr>
              <a:t>O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tratamento 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depende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estadiamento,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fatores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prognósticos,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idade,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status </a:t>
            </a:r>
            <a:r>
              <a:rPr dirty="0" sz="1700" spc="5">
                <a:latin typeface="Calibri"/>
                <a:cs typeface="Calibri"/>
              </a:rPr>
              <a:t>da </a:t>
            </a:r>
            <a:r>
              <a:rPr dirty="0" sz="1700" spc="-10">
                <a:latin typeface="Calibri"/>
                <a:cs typeface="Calibri"/>
              </a:rPr>
              <a:t>menopausa, </a:t>
            </a:r>
            <a:r>
              <a:rPr dirty="0" sz="1700" spc="5">
                <a:latin typeface="Calibri"/>
                <a:cs typeface="Calibri"/>
              </a:rPr>
              <a:t>estado geral de saúde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preferências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paciente.</a:t>
            </a:r>
            <a:r>
              <a:rPr dirty="0" sz="1700" spc="5">
                <a:latin typeface="Calibri"/>
                <a:cs typeface="Calibri"/>
              </a:rPr>
              <a:t> Sendo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os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principais</a:t>
            </a:r>
            <a:r>
              <a:rPr dirty="0" sz="1700" spc="5">
                <a:latin typeface="Calibri"/>
                <a:cs typeface="Calibri"/>
              </a:rPr>
              <a:t> tipos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tratamento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a 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cirurgia,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radioterapia,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quimioterapia,</a:t>
            </a:r>
            <a:r>
              <a:rPr dirty="0" sz="1700" spc="-5">
                <a:latin typeface="Calibri"/>
                <a:cs typeface="Calibri"/>
              </a:rPr>
              <a:t> hormonioterapia, </a:t>
            </a:r>
            <a:r>
              <a:rPr dirty="0" sz="1700">
                <a:latin typeface="Calibri"/>
                <a:cs typeface="Calibri"/>
              </a:rPr>
              <a:t> imunoterapia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terapia-alvo².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obesidade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é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um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dos 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principais fatores </a:t>
            </a:r>
            <a:r>
              <a:rPr dirty="0" sz="1700" spc="5">
                <a:latin typeface="Calibri"/>
                <a:cs typeface="Calibri"/>
              </a:rPr>
              <a:t>de risco do </a:t>
            </a:r>
            <a:r>
              <a:rPr dirty="0" sz="1700" spc="-5">
                <a:latin typeface="Calibri"/>
                <a:cs typeface="Calibri"/>
              </a:rPr>
              <a:t>câncer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>
                <a:latin typeface="Calibri"/>
                <a:cs typeface="Calibri"/>
              </a:rPr>
              <a:t>mama </a:t>
            </a:r>
            <a:r>
              <a:rPr dirty="0" sz="1700" spc="10">
                <a:latin typeface="Calibri"/>
                <a:cs typeface="Calibri"/>
              </a:rPr>
              <a:t>e de outras 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doenças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crônicas,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além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estar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associada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piores </a:t>
            </a:r>
            <a:r>
              <a:rPr dirty="0" sz="1700">
                <a:latin typeface="Calibri"/>
                <a:cs typeface="Calibri"/>
              </a:rPr>
              <a:t> prognósticos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recidiva </a:t>
            </a:r>
            <a:r>
              <a:rPr dirty="0" sz="1700" spc="5">
                <a:latin typeface="Calibri"/>
                <a:cs typeface="Calibri"/>
              </a:rPr>
              <a:t>da </a:t>
            </a:r>
            <a:r>
              <a:rPr dirty="0" sz="1700">
                <a:latin typeface="Calibri"/>
                <a:cs typeface="Calibri"/>
              </a:rPr>
              <a:t>doença</a:t>
            </a:r>
            <a:r>
              <a:rPr dirty="0" baseline="25252" sz="1650">
                <a:latin typeface="Calibri"/>
                <a:cs typeface="Calibri"/>
              </a:rPr>
              <a:t>3,4,5</a:t>
            </a:r>
            <a:r>
              <a:rPr dirty="0" sz="1700">
                <a:latin typeface="Calibri"/>
                <a:cs typeface="Calibri"/>
              </a:rPr>
              <a:t>. </a:t>
            </a:r>
            <a:r>
              <a:rPr dirty="0" sz="1700" spc="5">
                <a:latin typeface="Calibri"/>
                <a:cs typeface="Calibri"/>
              </a:rPr>
              <a:t>Estudos </a:t>
            </a:r>
            <a:r>
              <a:rPr dirty="0" sz="1700">
                <a:latin typeface="Calibri"/>
                <a:cs typeface="Calibri"/>
              </a:rPr>
              <a:t>feitos </a:t>
            </a:r>
            <a:r>
              <a:rPr dirty="0" sz="1700" spc="15">
                <a:latin typeface="Calibri"/>
                <a:cs typeface="Calibri"/>
              </a:rPr>
              <a:t>com 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pacientes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5">
                <a:latin typeface="Calibri"/>
                <a:cs typeface="Calibri"/>
              </a:rPr>
              <a:t>com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câncer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mama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mostraram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um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padrão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alimentar </a:t>
            </a:r>
            <a:r>
              <a:rPr dirty="0" sz="1700" spc="5">
                <a:latin typeface="Calibri"/>
                <a:cs typeface="Calibri"/>
              </a:rPr>
              <a:t>de alto </a:t>
            </a:r>
            <a:r>
              <a:rPr dirty="0" sz="1700">
                <a:latin typeface="Calibri"/>
                <a:cs typeface="Calibri"/>
              </a:rPr>
              <a:t>teor </a:t>
            </a:r>
            <a:r>
              <a:rPr dirty="0" sz="1700" spc="5">
                <a:latin typeface="Calibri"/>
                <a:cs typeface="Calibri"/>
              </a:rPr>
              <a:t>calórico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>
                <a:latin typeface="Calibri"/>
                <a:cs typeface="Calibri"/>
              </a:rPr>
              <a:t>baixo teor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>
                <a:latin typeface="Calibri"/>
                <a:cs typeface="Calibri"/>
              </a:rPr>
              <a:t>nutrientes, </a:t>
            </a:r>
            <a:r>
              <a:rPr dirty="0" sz="1700" spc="5">
                <a:latin typeface="Calibri"/>
                <a:cs typeface="Calibri"/>
              </a:rPr>
              <a:t> mostrando</a:t>
            </a:r>
            <a:r>
              <a:rPr dirty="0" sz="1700" spc="10">
                <a:latin typeface="Calibri"/>
                <a:cs typeface="Calibri"/>
              </a:rPr>
              <a:t> 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importância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da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terapia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nutricional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nesse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grupo</a:t>
            </a:r>
            <a:r>
              <a:rPr dirty="0" baseline="25252" sz="1650" spc="-7">
                <a:latin typeface="Calibri"/>
                <a:cs typeface="Calibri"/>
              </a:rPr>
              <a:t>3,5,6,7</a:t>
            </a:r>
            <a:r>
              <a:rPr dirty="0" sz="1700" spc="-5">
                <a:latin typeface="Calibri"/>
                <a:cs typeface="Calibri"/>
              </a:rPr>
              <a:t>.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15">
                <a:latin typeface="Calibri"/>
                <a:cs typeface="Calibri"/>
              </a:rPr>
              <a:t>O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acompanhamento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nutricional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ao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longo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5">
                <a:latin typeface="Calibri"/>
                <a:cs typeface="Calibri"/>
              </a:rPr>
              <a:t> tratamento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oncológico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diminui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os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riscos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nutricionais,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podendo assim, contribuir </a:t>
            </a:r>
            <a:r>
              <a:rPr dirty="0" sz="1700" spc="-15">
                <a:latin typeface="Calibri"/>
                <a:cs typeface="Calibri"/>
              </a:rPr>
              <a:t>para </a:t>
            </a:r>
            <a:r>
              <a:rPr dirty="0" sz="1700">
                <a:latin typeface="Calibri"/>
                <a:cs typeface="Calibri"/>
              </a:rPr>
              <a:t>uma </a:t>
            </a:r>
            <a:r>
              <a:rPr dirty="0" sz="1700" spc="-10">
                <a:latin typeface="Calibri"/>
                <a:cs typeface="Calibri"/>
              </a:rPr>
              <a:t>melhor </a:t>
            </a:r>
            <a:r>
              <a:rPr dirty="0" sz="1700">
                <a:latin typeface="Calibri"/>
                <a:cs typeface="Calibri"/>
              </a:rPr>
              <a:t>qualidade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vida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paciente</a:t>
            </a:r>
            <a:r>
              <a:rPr dirty="0" baseline="25252" sz="1650" spc="-15">
                <a:latin typeface="Calibri"/>
                <a:cs typeface="Calibri"/>
              </a:rPr>
              <a:t>8,9,10</a:t>
            </a:r>
            <a:r>
              <a:rPr dirty="0" sz="1700" spc="-10">
                <a:latin typeface="Calibri"/>
                <a:cs typeface="Calibri"/>
              </a:rPr>
              <a:t>.</a:t>
            </a:r>
            <a:endParaRPr sz="1700">
              <a:latin typeface="Calibri"/>
              <a:cs typeface="Calibri"/>
            </a:endParaRPr>
          </a:p>
          <a:p>
            <a:pPr algn="just" marL="47625">
              <a:lnSpc>
                <a:spcPct val="100000"/>
              </a:lnSpc>
              <a:spcBef>
                <a:spcPts val="1019"/>
              </a:spcBef>
            </a:pPr>
            <a:r>
              <a:rPr dirty="0" sz="1400" spc="25">
                <a:latin typeface="Calibri"/>
                <a:cs typeface="Calibri"/>
              </a:rPr>
              <a:t>F</a:t>
            </a:r>
            <a:r>
              <a:rPr dirty="0" sz="1400" spc="-25">
                <a:latin typeface="Calibri"/>
                <a:cs typeface="Calibri"/>
              </a:rPr>
              <a:t>i</a:t>
            </a:r>
            <a:r>
              <a:rPr dirty="0" sz="1400" spc="10">
                <a:latin typeface="Calibri"/>
                <a:cs typeface="Calibri"/>
              </a:rPr>
              <a:t>gu</a:t>
            </a:r>
            <a:r>
              <a:rPr dirty="0" sz="1400" spc="30">
                <a:latin typeface="Calibri"/>
                <a:cs typeface="Calibri"/>
              </a:rPr>
              <a:t>r</a:t>
            </a:r>
            <a:r>
              <a:rPr dirty="0" sz="1400" spc="10">
                <a:latin typeface="Calibri"/>
                <a:cs typeface="Calibri"/>
              </a:rPr>
              <a:t>a</a:t>
            </a:r>
            <a:r>
              <a:rPr dirty="0" sz="1400" spc="-100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1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–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</a:t>
            </a:r>
            <a:r>
              <a:rPr dirty="0" sz="1400" spc="5">
                <a:latin typeface="Calibri"/>
                <a:cs typeface="Calibri"/>
              </a:rPr>
              <a:t>p</a:t>
            </a:r>
            <a:r>
              <a:rPr dirty="0" sz="1400" spc="1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d</a:t>
            </a:r>
            <a:r>
              <a:rPr dirty="0" sz="1400" spc="10">
                <a:latin typeface="Calibri"/>
                <a:cs typeface="Calibri"/>
              </a:rPr>
              <a:t>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n</a:t>
            </a:r>
            <a:r>
              <a:rPr dirty="0" sz="1400" spc="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l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d</a:t>
            </a:r>
            <a:r>
              <a:rPr dirty="0" sz="1400" spc="10">
                <a:latin typeface="Calibri"/>
                <a:cs typeface="Calibri"/>
              </a:rPr>
              <a:t>e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o</a:t>
            </a:r>
            <a:r>
              <a:rPr dirty="0" sz="1400" spc="30">
                <a:latin typeface="Calibri"/>
                <a:cs typeface="Calibri"/>
              </a:rPr>
              <a:t>r</a:t>
            </a:r>
            <a:r>
              <a:rPr dirty="0" sz="1400" spc="-25">
                <a:latin typeface="Calibri"/>
                <a:cs typeface="Calibri"/>
              </a:rPr>
              <a:t>i</a:t>
            </a:r>
            <a:r>
              <a:rPr dirty="0" sz="1400" spc="-25">
                <a:latin typeface="Calibri"/>
                <a:cs typeface="Calibri"/>
              </a:rPr>
              <a:t>e</a:t>
            </a:r>
            <a:r>
              <a:rPr dirty="0" sz="1400" spc="5">
                <a:latin typeface="Calibri"/>
                <a:cs typeface="Calibri"/>
              </a:rPr>
              <a:t>n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10">
                <a:latin typeface="Calibri"/>
                <a:cs typeface="Calibri"/>
              </a:rPr>
              <a:t>çõ</a:t>
            </a:r>
            <a:r>
              <a:rPr dirty="0" sz="1400" spc="-25">
                <a:latin typeface="Calibri"/>
                <a:cs typeface="Calibri"/>
              </a:rPr>
              <a:t>e</a:t>
            </a:r>
            <a:r>
              <a:rPr dirty="0" sz="1400" spc="10">
                <a:latin typeface="Calibri"/>
                <a:cs typeface="Calibri"/>
              </a:rPr>
              <a:t>s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n</a:t>
            </a:r>
            <a:r>
              <a:rPr dirty="0" sz="1400" spc="10">
                <a:latin typeface="Calibri"/>
                <a:cs typeface="Calibri"/>
              </a:rPr>
              <a:t>u</a:t>
            </a:r>
            <a:r>
              <a:rPr dirty="0" sz="1400" spc="-25">
                <a:latin typeface="Calibri"/>
                <a:cs typeface="Calibri"/>
              </a:rPr>
              <a:t>t</a:t>
            </a:r>
            <a:r>
              <a:rPr dirty="0" sz="1400" spc="30">
                <a:latin typeface="Calibri"/>
                <a:cs typeface="Calibri"/>
              </a:rPr>
              <a:t>r</a:t>
            </a:r>
            <a:r>
              <a:rPr dirty="0" sz="1400" spc="-25">
                <a:latin typeface="Calibri"/>
                <a:cs typeface="Calibri"/>
              </a:rPr>
              <a:t>i</a:t>
            </a:r>
            <a:r>
              <a:rPr dirty="0" sz="1400" spc="10">
                <a:latin typeface="Calibri"/>
                <a:cs typeface="Calibri"/>
              </a:rPr>
              <a:t>c</a:t>
            </a:r>
            <a:r>
              <a:rPr dirty="0" sz="1400" spc="-25">
                <a:latin typeface="Calibri"/>
                <a:cs typeface="Calibri"/>
              </a:rPr>
              <a:t>i</a:t>
            </a:r>
            <a:r>
              <a:rPr dirty="0" sz="1400" spc="5">
                <a:latin typeface="Calibri"/>
                <a:cs typeface="Calibri"/>
              </a:rPr>
              <a:t>ona</a:t>
            </a:r>
            <a:r>
              <a:rPr dirty="0" sz="1400" spc="-30">
                <a:latin typeface="Calibri"/>
                <a:cs typeface="Calibri"/>
              </a:rPr>
              <a:t>i</a:t>
            </a:r>
            <a:r>
              <a:rPr dirty="0" sz="1400" spc="10">
                <a:latin typeface="Calibri"/>
                <a:cs typeface="Calibri"/>
              </a:rPr>
              <a:t>s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pa</a:t>
            </a:r>
            <a:r>
              <a:rPr dirty="0" sz="1400" spc="25">
                <a:latin typeface="Calibri"/>
                <a:cs typeface="Calibri"/>
              </a:rPr>
              <a:t>r</a:t>
            </a:r>
            <a:r>
              <a:rPr dirty="0" sz="1400" spc="10">
                <a:latin typeface="Calibri"/>
                <a:cs typeface="Calibri"/>
              </a:rPr>
              <a:t>a</a:t>
            </a:r>
            <a:r>
              <a:rPr dirty="0" sz="1400" spc="-10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pac</a:t>
            </a:r>
            <a:r>
              <a:rPr dirty="0" sz="1400" spc="-25">
                <a:latin typeface="Calibri"/>
                <a:cs typeface="Calibri"/>
              </a:rPr>
              <a:t>i</a:t>
            </a:r>
            <a:r>
              <a:rPr dirty="0" sz="1400" spc="-25">
                <a:latin typeface="Calibri"/>
                <a:cs typeface="Calibri"/>
              </a:rPr>
              <a:t>e</a:t>
            </a:r>
            <a:r>
              <a:rPr dirty="0" sz="1400" spc="5">
                <a:latin typeface="Calibri"/>
                <a:cs typeface="Calibri"/>
              </a:rPr>
              <a:t>n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 spc="-25">
                <a:latin typeface="Calibri"/>
                <a:cs typeface="Calibri"/>
              </a:rPr>
              <a:t>e</a:t>
            </a:r>
            <a:r>
              <a:rPr dirty="0" sz="1400" spc="1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algn="just" marL="47625">
              <a:lnSpc>
                <a:spcPct val="100000"/>
              </a:lnSpc>
              <a:spcBef>
                <a:spcPts val="50"/>
              </a:spcBef>
            </a:pPr>
            <a:r>
              <a:rPr dirty="0" sz="1400" spc="10">
                <a:latin typeface="Calibri"/>
                <a:cs typeface="Calibri"/>
              </a:rPr>
              <a:t>com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â</a:t>
            </a:r>
            <a:r>
              <a:rPr dirty="0" sz="1400" spc="5">
                <a:latin typeface="Calibri"/>
                <a:cs typeface="Calibri"/>
              </a:rPr>
              <a:t>nc</a:t>
            </a:r>
            <a:r>
              <a:rPr dirty="0" sz="1400" spc="-30">
                <a:latin typeface="Calibri"/>
                <a:cs typeface="Calibri"/>
              </a:rPr>
              <a:t>e</a:t>
            </a:r>
            <a:r>
              <a:rPr dirty="0" sz="1400" spc="5">
                <a:latin typeface="Calibri"/>
                <a:cs typeface="Calibri"/>
              </a:rPr>
              <a:t>r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d</a:t>
            </a:r>
            <a:r>
              <a:rPr dirty="0" sz="1400" spc="10">
                <a:latin typeface="Calibri"/>
                <a:cs typeface="Calibri"/>
              </a:rPr>
              <a:t>e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m</a:t>
            </a:r>
            <a:r>
              <a:rPr dirty="0" sz="1400" spc="1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6365" y="2595562"/>
            <a:ext cx="5289550" cy="813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1200"/>
              </a:lnSpc>
              <a:spcBef>
                <a:spcPts val="100"/>
              </a:spcBef>
            </a:pPr>
            <a:r>
              <a:rPr dirty="0" sz="1700">
                <a:latin typeface="Calibri"/>
                <a:cs typeface="Calibri"/>
              </a:rPr>
              <a:t>Elaborar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manual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educativo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sobre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nutrição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câncer</a:t>
            </a:r>
            <a:r>
              <a:rPr dirty="0" sz="1700">
                <a:latin typeface="Calibri"/>
                <a:cs typeface="Calibri"/>
              </a:rPr>
              <a:t> 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mama </a:t>
            </a:r>
            <a:r>
              <a:rPr dirty="0" sz="1700" spc="10">
                <a:latin typeface="Calibri"/>
                <a:cs typeface="Calibri"/>
              </a:rPr>
              <a:t>(Figura </a:t>
            </a:r>
            <a:r>
              <a:rPr dirty="0" sz="1700" spc="15">
                <a:latin typeface="Calibri"/>
                <a:cs typeface="Calibri"/>
              </a:rPr>
              <a:t>1), </a:t>
            </a:r>
            <a:r>
              <a:rPr dirty="0" sz="1700" spc="-15">
                <a:latin typeface="Calibri"/>
                <a:cs typeface="Calibri"/>
              </a:rPr>
              <a:t>para </a:t>
            </a:r>
            <a:r>
              <a:rPr dirty="0" sz="1700" spc="5">
                <a:latin typeface="Calibri"/>
                <a:cs typeface="Calibri"/>
              </a:rPr>
              <a:t>uso na prática </a:t>
            </a:r>
            <a:r>
              <a:rPr dirty="0" sz="1700">
                <a:latin typeface="Calibri"/>
                <a:cs typeface="Calibri"/>
              </a:rPr>
              <a:t>clínica </a:t>
            </a:r>
            <a:r>
              <a:rPr dirty="0" sz="1700" spc="5">
                <a:latin typeface="Calibri"/>
                <a:cs typeface="Calibri"/>
              </a:rPr>
              <a:t>do hospital </a:t>
            </a:r>
            <a:r>
              <a:rPr dirty="0" sz="1700" spc="-15">
                <a:latin typeface="Calibri"/>
                <a:cs typeface="Calibri"/>
              </a:rPr>
              <a:t>AC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Camargo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Cancer</a:t>
            </a:r>
            <a:r>
              <a:rPr dirty="0" sz="1700" spc="-8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Center.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70900" y="3572446"/>
            <a:ext cx="135001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76365" y="4074795"/>
            <a:ext cx="5285740" cy="5461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2030"/>
              </a:lnSpc>
              <a:spcBef>
                <a:spcPts val="125"/>
              </a:spcBef>
              <a:tabLst>
                <a:tab pos="307975" algn="l"/>
                <a:tab pos="1117600" algn="l"/>
                <a:tab pos="1499235" algn="l"/>
                <a:tab pos="2814320" algn="l"/>
                <a:tab pos="3347720" algn="l"/>
                <a:tab pos="3919854" algn="l"/>
                <a:tab pos="4358005" algn="l"/>
                <a:tab pos="5044440" algn="l"/>
              </a:tabLst>
            </a:pPr>
            <a:r>
              <a:rPr dirty="0" sz="1700" spc="15">
                <a:latin typeface="Calibri"/>
                <a:cs typeface="Calibri"/>
              </a:rPr>
              <a:t>O	</a:t>
            </a:r>
            <a:r>
              <a:rPr dirty="0" sz="1700">
                <a:latin typeface="Calibri"/>
                <a:cs typeface="Calibri"/>
              </a:rPr>
              <a:t>manual	foi	</a:t>
            </a:r>
            <a:r>
              <a:rPr dirty="0" sz="1700" spc="-5">
                <a:latin typeface="Calibri"/>
                <a:cs typeface="Calibri"/>
              </a:rPr>
              <a:t>desenvolvido	</a:t>
            </a:r>
            <a:r>
              <a:rPr dirty="0" sz="1700" spc="15">
                <a:latin typeface="Calibri"/>
                <a:cs typeface="Calibri"/>
              </a:rPr>
              <a:t>com	</a:t>
            </a:r>
            <a:r>
              <a:rPr dirty="0" sz="1700" spc="5">
                <a:latin typeface="Calibri"/>
                <a:cs typeface="Calibri"/>
              </a:rPr>
              <a:t>base	</a:t>
            </a:r>
            <a:r>
              <a:rPr dirty="0" sz="1700" spc="-5">
                <a:latin typeface="Calibri"/>
                <a:cs typeface="Calibri"/>
              </a:rPr>
              <a:t>em	</a:t>
            </a:r>
            <a:r>
              <a:rPr dirty="0" sz="1700" spc="5">
                <a:latin typeface="Calibri"/>
                <a:cs typeface="Calibri"/>
              </a:rPr>
              <a:t>dados	</a:t>
            </a:r>
            <a:r>
              <a:rPr dirty="0" sz="170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ts val="2030"/>
              </a:lnSpc>
              <a:tabLst>
                <a:tab pos="993775" algn="l"/>
                <a:tab pos="1813560" algn="l"/>
                <a:tab pos="2070735" algn="l"/>
                <a:tab pos="2719070" algn="l"/>
                <a:tab pos="3090545" algn="l"/>
                <a:tab pos="4100829" algn="l"/>
              </a:tabLst>
            </a:pPr>
            <a:r>
              <a:rPr dirty="0" sz="1700">
                <a:latin typeface="Calibri"/>
                <a:cs typeface="Calibri"/>
              </a:rPr>
              <a:t>literatura	obtidos	</a:t>
            </a:r>
            <a:r>
              <a:rPr dirty="0" sz="1700" spc="10">
                <a:latin typeface="Calibri"/>
                <a:cs typeface="Calibri"/>
              </a:rPr>
              <a:t>a	</a:t>
            </a:r>
            <a:r>
              <a:rPr dirty="0" sz="1700" spc="5">
                <a:latin typeface="Calibri"/>
                <a:cs typeface="Calibri"/>
              </a:rPr>
              <a:t>partir	de	</a:t>
            </a:r>
            <a:r>
              <a:rPr dirty="0" sz="1700">
                <a:latin typeface="Calibri"/>
                <a:cs typeface="Calibri"/>
              </a:rPr>
              <a:t>pesquisas	bibliográficas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76365" y="4598606"/>
            <a:ext cx="5287645" cy="130810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12700" marR="5080">
              <a:lnSpc>
                <a:spcPct val="99300"/>
              </a:lnSpc>
              <a:spcBef>
                <a:spcPts val="140"/>
              </a:spcBef>
            </a:pPr>
            <a:r>
              <a:rPr dirty="0" sz="1700">
                <a:latin typeface="Calibri"/>
                <a:cs typeface="Calibri"/>
              </a:rPr>
              <a:t>realizadas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base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dados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(Science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Direct,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PubMed, </a:t>
            </a:r>
            <a:r>
              <a:rPr dirty="0" sz="1700" spc="10">
                <a:latin typeface="Calibri"/>
                <a:cs typeface="Calibri"/>
              </a:rPr>
              <a:t> UpToDate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Periódicos</a:t>
            </a:r>
            <a:r>
              <a:rPr dirty="0" sz="1700" spc="5">
                <a:latin typeface="Calibri"/>
                <a:cs typeface="Calibri"/>
              </a:rPr>
              <a:t> da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Capes)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protocolos </a:t>
            </a:r>
            <a:r>
              <a:rPr dirty="0" sz="1700">
                <a:latin typeface="Calibri"/>
                <a:cs typeface="Calibri"/>
              </a:rPr>
              <a:t> institucionais </a:t>
            </a:r>
            <a:r>
              <a:rPr dirty="0" sz="1700" spc="5">
                <a:latin typeface="Calibri"/>
                <a:cs typeface="Calibri"/>
              </a:rPr>
              <a:t>da </a:t>
            </a:r>
            <a:r>
              <a:rPr dirty="0" sz="1700" spc="-5">
                <a:latin typeface="Calibri"/>
                <a:cs typeface="Calibri"/>
              </a:rPr>
              <a:t>equipe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>
                <a:latin typeface="Calibri"/>
                <a:cs typeface="Calibri"/>
              </a:rPr>
              <a:t>Nutrição </a:t>
            </a:r>
            <a:r>
              <a:rPr dirty="0" sz="1700" spc="5">
                <a:latin typeface="Calibri"/>
                <a:cs typeface="Calibri"/>
              </a:rPr>
              <a:t>do </a:t>
            </a:r>
            <a:r>
              <a:rPr dirty="0" sz="1700">
                <a:latin typeface="Calibri"/>
                <a:cs typeface="Calibri"/>
              </a:rPr>
              <a:t>AC </a:t>
            </a:r>
            <a:r>
              <a:rPr dirty="0" sz="1700" spc="-5">
                <a:latin typeface="Calibri"/>
                <a:cs typeface="Calibri"/>
              </a:rPr>
              <a:t>Camargo </a:t>
            </a:r>
            <a:r>
              <a:rPr dirty="0" sz="1700" spc="-10">
                <a:latin typeface="Calibri"/>
                <a:cs typeface="Calibri"/>
              </a:rPr>
              <a:t>Cancer </a:t>
            </a:r>
            <a:r>
              <a:rPr dirty="0" sz="1700" spc="-5">
                <a:latin typeface="Calibri"/>
                <a:cs typeface="Calibri"/>
              </a:rPr>
              <a:t> Center.</a:t>
            </a:r>
            <a:endParaRPr sz="1700">
              <a:latin typeface="Calibri"/>
              <a:cs typeface="Calibri"/>
            </a:endParaRPr>
          </a:p>
          <a:p>
            <a:pPr algn="just" marL="25400">
              <a:lnSpc>
                <a:spcPct val="100000"/>
              </a:lnSpc>
              <a:spcBef>
                <a:spcPts val="265"/>
              </a:spcBef>
            </a:pPr>
            <a:r>
              <a:rPr dirty="0" sz="1400" spc="10">
                <a:latin typeface="Calibri"/>
                <a:cs typeface="Calibri"/>
              </a:rPr>
              <a:t>Figura</a:t>
            </a:r>
            <a:r>
              <a:rPr dirty="0" sz="1400" spc="-100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2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–</a:t>
            </a:r>
            <a:r>
              <a:rPr dirty="0" sz="1400" spc="254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Página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do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manual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com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as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orientações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20">
                <a:latin typeface="Calibri"/>
                <a:cs typeface="Calibri"/>
              </a:rPr>
              <a:t>sobre</a:t>
            </a:r>
            <a:r>
              <a:rPr dirty="0" sz="1400" spc="-1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cicatrização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43650" y="8818753"/>
            <a:ext cx="11601450" cy="1276350"/>
          </a:xfrm>
          <a:custGeom>
            <a:avLst/>
            <a:gdLst/>
            <a:ahLst/>
            <a:cxnLst/>
            <a:rect l="l" t="t" r="r" b="b"/>
            <a:pathLst>
              <a:path w="11601450" h="1276350">
                <a:moveTo>
                  <a:pt x="0" y="212737"/>
                </a:moveTo>
                <a:lnTo>
                  <a:pt x="5618" y="163960"/>
                </a:lnTo>
                <a:lnTo>
                  <a:pt x="21623" y="119182"/>
                </a:lnTo>
                <a:lnTo>
                  <a:pt x="46736" y="79682"/>
                </a:lnTo>
                <a:lnTo>
                  <a:pt x="79680" y="46737"/>
                </a:lnTo>
                <a:lnTo>
                  <a:pt x="119178" y="21623"/>
                </a:lnTo>
                <a:lnTo>
                  <a:pt x="163952" y="5618"/>
                </a:lnTo>
                <a:lnTo>
                  <a:pt x="212725" y="0"/>
                </a:lnTo>
                <a:lnTo>
                  <a:pt x="11388725" y="0"/>
                </a:lnTo>
                <a:lnTo>
                  <a:pt x="11437497" y="5618"/>
                </a:lnTo>
                <a:lnTo>
                  <a:pt x="11482271" y="21623"/>
                </a:lnTo>
                <a:lnTo>
                  <a:pt x="11521769" y="46737"/>
                </a:lnTo>
                <a:lnTo>
                  <a:pt x="11554713" y="79682"/>
                </a:lnTo>
                <a:lnTo>
                  <a:pt x="11579826" y="119182"/>
                </a:lnTo>
                <a:lnTo>
                  <a:pt x="11595831" y="163960"/>
                </a:lnTo>
                <a:lnTo>
                  <a:pt x="11601450" y="212737"/>
                </a:lnTo>
                <a:lnTo>
                  <a:pt x="11601450" y="1063485"/>
                </a:lnTo>
                <a:lnTo>
                  <a:pt x="11595831" y="1112256"/>
                </a:lnTo>
                <a:lnTo>
                  <a:pt x="11579826" y="1157027"/>
                </a:lnTo>
                <a:lnTo>
                  <a:pt x="11554713" y="1196519"/>
                </a:lnTo>
                <a:lnTo>
                  <a:pt x="11521769" y="1229458"/>
                </a:lnTo>
                <a:lnTo>
                  <a:pt x="11482271" y="1254566"/>
                </a:lnTo>
                <a:lnTo>
                  <a:pt x="11437497" y="1270567"/>
                </a:lnTo>
                <a:lnTo>
                  <a:pt x="11388725" y="1276184"/>
                </a:lnTo>
                <a:lnTo>
                  <a:pt x="212725" y="1276184"/>
                </a:lnTo>
                <a:lnTo>
                  <a:pt x="163952" y="1270567"/>
                </a:lnTo>
                <a:lnTo>
                  <a:pt x="119178" y="1254566"/>
                </a:lnTo>
                <a:lnTo>
                  <a:pt x="79680" y="1229458"/>
                </a:lnTo>
                <a:lnTo>
                  <a:pt x="46736" y="1196519"/>
                </a:lnTo>
                <a:lnTo>
                  <a:pt x="21623" y="1157027"/>
                </a:lnTo>
                <a:lnTo>
                  <a:pt x="5618" y="1112256"/>
                </a:lnTo>
                <a:lnTo>
                  <a:pt x="0" y="1063485"/>
                </a:lnTo>
                <a:lnTo>
                  <a:pt x="0" y="212737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482460" y="7634541"/>
            <a:ext cx="11351895" cy="23539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5844540" marR="234950">
              <a:lnSpc>
                <a:spcPct val="100600"/>
              </a:lnSpc>
              <a:spcBef>
                <a:spcPts val="114"/>
              </a:spcBef>
            </a:pPr>
            <a:r>
              <a:rPr dirty="0" sz="1700">
                <a:latin typeface="Calibri"/>
                <a:cs typeface="Calibri"/>
              </a:rPr>
              <a:t>CONCLUSÃO: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Manual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educativo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para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os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pacientes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15">
                <a:latin typeface="Calibri"/>
                <a:cs typeface="Calibri"/>
              </a:rPr>
              <a:t>com 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câncer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mama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foi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elaborado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contemplando</a:t>
            </a:r>
            <a:r>
              <a:rPr dirty="0" sz="1700" spc="385">
                <a:latin typeface="Calibri"/>
                <a:cs typeface="Calibri"/>
              </a:rPr>
              <a:t> </a:t>
            </a:r>
            <a:r>
              <a:rPr dirty="0" sz="1700" spc="-70">
                <a:latin typeface="Calibri"/>
                <a:cs typeface="Calibri"/>
              </a:rPr>
              <a:t>as </a:t>
            </a:r>
            <a:r>
              <a:rPr dirty="0" sz="1700" spc="-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orientações nutricionais </a:t>
            </a:r>
            <a:r>
              <a:rPr dirty="0" sz="1700" spc="-10">
                <a:latin typeface="Calibri"/>
                <a:cs typeface="Calibri"/>
              </a:rPr>
              <a:t>realizadas </a:t>
            </a:r>
            <a:r>
              <a:rPr dirty="0" sz="1700" spc="5">
                <a:latin typeface="Calibri"/>
                <a:cs typeface="Calibri"/>
              </a:rPr>
              <a:t>na </a:t>
            </a:r>
            <a:r>
              <a:rPr dirty="0" sz="1700" spc="-5">
                <a:latin typeface="Calibri"/>
                <a:cs typeface="Calibri"/>
              </a:rPr>
              <a:t>prática </a:t>
            </a:r>
            <a:r>
              <a:rPr dirty="0" sz="1700">
                <a:latin typeface="Calibri"/>
                <a:cs typeface="Calibri"/>
              </a:rPr>
              <a:t>clínica </a:t>
            </a:r>
            <a:r>
              <a:rPr dirty="0" sz="1700" spc="5">
                <a:latin typeface="Calibri"/>
                <a:cs typeface="Calibri"/>
              </a:rPr>
              <a:t>do </a:t>
            </a:r>
            <a:r>
              <a:rPr dirty="0" sz="1700" spc="-15">
                <a:latin typeface="Calibri"/>
                <a:cs typeface="Calibri"/>
              </a:rPr>
              <a:t>AC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Camargo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Cancer</a:t>
            </a:r>
            <a:r>
              <a:rPr dirty="0" sz="1700" spc="-8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Center.</a:t>
            </a:r>
            <a:endParaRPr sz="1700">
              <a:latin typeface="Calibri"/>
              <a:cs typeface="Calibri"/>
            </a:endParaRPr>
          </a:p>
          <a:p>
            <a:pPr marL="126364" indent="-114300">
              <a:lnSpc>
                <a:spcPct val="100000"/>
              </a:lnSpc>
              <a:spcBef>
                <a:spcPts val="1450"/>
              </a:spcBef>
              <a:buFont typeface="Calibri"/>
              <a:buAutoNum type="arabicPeriod"/>
              <a:tabLst>
                <a:tab pos="127000" algn="l"/>
              </a:tabLst>
            </a:pPr>
            <a:r>
              <a:rPr dirty="0" sz="900" spc="30">
                <a:latin typeface="Calibri"/>
                <a:cs typeface="Calibri"/>
              </a:rPr>
              <a:t>Sung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H,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Ferlay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J,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Siegel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RL,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Laversanne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M,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Soerjomataram</a:t>
            </a:r>
            <a:r>
              <a:rPr dirty="0" sz="900">
                <a:latin typeface="Calibri"/>
                <a:cs typeface="Calibri"/>
              </a:rPr>
              <a:t> I,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Jemal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35">
                <a:latin typeface="Calibri"/>
                <a:cs typeface="Calibri"/>
              </a:rPr>
              <a:t>et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al.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Global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Cancer</a:t>
            </a:r>
            <a:r>
              <a:rPr dirty="0" sz="900" spc="-6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Statistics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2020: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GLOBOCAN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Estimates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of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Incidence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and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Mortality</a:t>
            </a:r>
            <a:r>
              <a:rPr dirty="0" sz="900" spc="-8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Worldwide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for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36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Cancers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in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185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Countries.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-15">
                <a:latin typeface="Calibri"/>
                <a:cs typeface="Calibri"/>
              </a:rPr>
              <a:t>Ca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Cancer</a:t>
            </a:r>
            <a:r>
              <a:rPr dirty="0" sz="900" spc="-6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J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15">
                <a:latin typeface="Calibri"/>
                <a:cs typeface="Calibri"/>
              </a:rPr>
              <a:t>Cl</a:t>
            </a:r>
            <a:r>
              <a:rPr dirty="0" sz="900" spc="-10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in.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-15">
                <a:latin typeface="Calibri"/>
                <a:cs typeface="Calibri"/>
              </a:rPr>
              <a:t>2021;71:209–249</a:t>
            </a:r>
            <a:r>
              <a:rPr dirty="0" sz="900" spc="-15" b="1">
                <a:latin typeface="Calibri"/>
                <a:cs typeface="Calibri"/>
              </a:rPr>
              <a:t>;</a:t>
            </a:r>
            <a:endParaRPr sz="900">
              <a:latin typeface="Calibri"/>
              <a:cs typeface="Calibri"/>
            </a:endParaRPr>
          </a:p>
          <a:p>
            <a:pPr marL="126364" indent="-114300">
              <a:lnSpc>
                <a:spcPts val="1065"/>
              </a:lnSpc>
              <a:spcBef>
                <a:spcPts val="45"/>
              </a:spcBef>
              <a:buFont typeface="Calibri"/>
              <a:buAutoNum type="arabicPeriod"/>
              <a:tabLst>
                <a:tab pos="127000" algn="l"/>
              </a:tabLst>
            </a:pPr>
            <a:r>
              <a:rPr dirty="0" sz="900" spc="25">
                <a:latin typeface="Calibri"/>
                <a:cs typeface="Calibri"/>
              </a:rPr>
              <a:t>McDonald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ES,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Clark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AS,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Tchou J,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Zhang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P,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Freedman</a:t>
            </a:r>
            <a:r>
              <a:rPr dirty="0" sz="900">
                <a:latin typeface="Calibri"/>
                <a:cs typeface="Calibri"/>
              </a:rPr>
              <a:t> GM.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15">
                <a:latin typeface="Calibri"/>
                <a:cs typeface="Calibri"/>
              </a:rPr>
              <a:t>Cl</a:t>
            </a:r>
            <a:r>
              <a:rPr dirty="0" sz="900" spc="-114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inical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Diagnosis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and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Management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of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Breast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Cancer.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J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Nucl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Med.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2016;57:9S–16S;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3.</a:t>
            </a:r>
            <a:r>
              <a:rPr dirty="0" sz="900" spc="-65" b="1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Oliveira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DR,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Carvalho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ESC,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Campos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15">
                <a:latin typeface="Calibri"/>
                <a:cs typeface="Calibri"/>
              </a:rPr>
              <a:t>LC,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Leal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JA,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Sampaio</a:t>
            </a:r>
            <a:r>
              <a:rPr dirty="0" sz="900" spc="5">
                <a:latin typeface="Calibri"/>
                <a:cs typeface="Calibri"/>
              </a:rPr>
              <a:t> EV,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Cassali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GD.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Avaliação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nutricionalde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1050"/>
              </a:lnSpc>
            </a:pPr>
            <a:r>
              <a:rPr dirty="0" sz="900" spc="20">
                <a:latin typeface="Calibri"/>
                <a:cs typeface="Calibri"/>
              </a:rPr>
              <a:t>pacientes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com</a:t>
            </a:r>
            <a:r>
              <a:rPr dirty="0" sz="900" spc="-9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câncer</a:t>
            </a:r>
            <a:r>
              <a:rPr dirty="0" sz="900" spc="-6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mama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atendidas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no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Serviço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Mastologiado</a:t>
            </a:r>
            <a:r>
              <a:rPr dirty="0" sz="900">
                <a:latin typeface="Calibri"/>
                <a:cs typeface="Calibri"/>
              </a:rPr>
              <a:t> Hospital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das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20">
                <a:latin typeface="Calibri"/>
                <a:cs typeface="Calibri"/>
              </a:rPr>
              <a:t>Cl</a:t>
            </a:r>
            <a:r>
              <a:rPr dirty="0" sz="900" spc="-1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ínicas,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Belo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Horizonte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(MG),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Brasil.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Cien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Saúde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Colet.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2014;19(5):1573-1580</a:t>
            </a:r>
            <a:r>
              <a:rPr dirty="0" sz="900" spc="-5" b="1">
                <a:latin typeface="Calibri"/>
                <a:cs typeface="Calibri"/>
              </a:rPr>
              <a:t>;</a:t>
            </a:r>
            <a:r>
              <a:rPr dirty="0" sz="900" spc="-65" b="1">
                <a:latin typeface="Calibri"/>
                <a:cs typeface="Calibri"/>
              </a:rPr>
              <a:t> </a:t>
            </a:r>
            <a:r>
              <a:rPr dirty="0" sz="900" spc="5" b="1">
                <a:latin typeface="Calibri"/>
                <a:cs typeface="Calibri"/>
              </a:rPr>
              <a:t>4.</a:t>
            </a:r>
            <a:r>
              <a:rPr dirty="0" sz="900" spc="5">
                <a:latin typeface="Calibri"/>
                <a:cs typeface="Calibri"/>
              </a:rPr>
              <a:t>Lee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K,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Kruper</a:t>
            </a:r>
            <a:r>
              <a:rPr dirty="0" sz="900" spc="-6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L,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Dieli-Conwright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20">
                <a:latin typeface="Calibri"/>
                <a:cs typeface="Calibri"/>
              </a:rPr>
              <a:t>CM,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Mortimer</a:t>
            </a:r>
            <a:r>
              <a:rPr dirty="0" sz="900" spc="-6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JE.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The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Impact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of</a:t>
            </a:r>
            <a:r>
              <a:rPr dirty="0" sz="900" spc="-9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Obesity</a:t>
            </a:r>
            <a:r>
              <a:rPr dirty="0" sz="900" spc="-8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on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1065"/>
              </a:lnSpc>
            </a:pPr>
            <a:r>
              <a:rPr dirty="0" sz="900" spc="30">
                <a:latin typeface="Calibri"/>
                <a:cs typeface="Calibri"/>
              </a:rPr>
              <a:t>Breast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Cancer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Diagnosis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and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Treatment.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Curr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Oncol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Rep.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2019;21:41</a:t>
            </a:r>
            <a:r>
              <a:rPr dirty="0" sz="900" spc="-10" b="1">
                <a:latin typeface="Calibri"/>
                <a:cs typeface="Calibri"/>
              </a:rPr>
              <a:t>;</a:t>
            </a:r>
            <a:r>
              <a:rPr dirty="0" sz="900" spc="-70" b="1">
                <a:latin typeface="Calibri"/>
                <a:cs typeface="Calibri"/>
              </a:rPr>
              <a:t> </a:t>
            </a:r>
            <a:r>
              <a:rPr dirty="0" sz="900" spc="5" b="1">
                <a:latin typeface="Calibri"/>
                <a:cs typeface="Calibri"/>
              </a:rPr>
              <a:t>5.</a:t>
            </a:r>
            <a:r>
              <a:rPr dirty="0" sz="900" spc="5">
                <a:latin typeface="Calibri"/>
                <a:cs typeface="Calibri"/>
              </a:rPr>
              <a:t>Federação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das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Indústrias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do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Estado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São</a:t>
            </a:r>
            <a:r>
              <a:rPr dirty="0" sz="900" spc="5">
                <a:latin typeface="Calibri"/>
                <a:cs typeface="Calibri"/>
              </a:rPr>
              <a:t> Paulo.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Instituto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Brasileiro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Opinião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Pública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Estatística.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perfil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do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consumo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alimentos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no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Brasil: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Projeto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Brasil</a:t>
            </a:r>
            <a:r>
              <a:rPr dirty="0" sz="900" spc="-10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Food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Trends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1065"/>
              </a:lnSpc>
              <a:spcBef>
                <a:spcPts val="45"/>
              </a:spcBef>
            </a:pPr>
            <a:r>
              <a:rPr dirty="0" sz="900" spc="-10">
                <a:latin typeface="Calibri"/>
                <a:cs typeface="Calibri"/>
              </a:rPr>
              <a:t>2020.</a:t>
            </a:r>
            <a:r>
              <a:rPr dirty="0" sz="900" spc="25">
                <a:latin typeface="Calibri"/>
                <a:cs typeface="Calibri"/>
              </a:rPr>
              <a:t> </a:t>
            </a:r>
            <a:r>
              <a:rPr dirty="0" sz="900" spc="40">
                <a:latin typeface="Calibri"/>
                <a:cs typeface="Calibri"/>
              </a:rPr>
              <a:t>São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Paulo: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FIESP,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2010</a:t>
            </a:r>
            <a:r>
              <a:rPr dirty="0" sz="900" spc="-5" b="1">
                <a:latin typeface="Calibri"/>
                <a:cs typeface="Calibri"/>
              </a:rPr>
              <a:t>;</a:t>
            </a:r>
            <a:r>
              <a:rPr dirty="0" sz="900" spc="-70" b="1">
                <a:latin typeface="Calibri"/>
                <a:cs typeface="Calibri"/>
              </a:rPr>
              <a:t> </a:t>
            </a:r>
            <a:r>
              <a:rPr dirty="0" sz="900" spc="5" b="1">
                <a:latin typeface="Calibri"/>
                <a:cs typeface="Calibri"/>
              </a:rPr>
              <a:t>6.</a:t>
            </a:r>
            <a:r>
              <a:rPr dirty="0" sz="900" spc="5">
                <a:latin typeface="Calibri"/>
                <a:cs typeface="Calibri"/>
              </a:rPr>
              <a:t>Instituto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Brasileiro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Geografia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</a:t>
            </a:r>
            <a:r>
              <a:rPr dirty="0" sz="900" spc="5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Estatística.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Pesquisa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orçamentos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familiares</a:t>
            </a:r>
            <a:r>
              <a:rPr dirty="0" sz="900" spc="-9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2008-2009: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análise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do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consumo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alimentar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pessoal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no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Brasil.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Rio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Janeiro: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IBGE,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2011</a:t>
            </a:r>
            <a:r>
              <a:rPr dirty="0" sz="900" spc="-5" b="1">
                <a:latin typeface="Calibri"/>
                <a:cs typeface="Calibri"/>
              </a:rPr>
              <a:t>;</a:t>
            </a:r>
            <a:r>
              <a:rPr dirty="0" sz="900" spc="-70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7.</a:t>
            </a:r>
            <a:r>
              <a:rPr dirty="0" sz="900" spc="-65" b="1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Souza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20">
                <a:latin typeface="Calibri"/>
                <a:cs typeface="Calibri"/>
              </a:rPr>
              <a:t>MC,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Zastrow</a:t>
            </a:r>
            <a:r>
              <a:rPr dirty="0" sz="900" spc="-15">
                <a:latin typeface="Calibri"/>
                <a:cs typeface="Calibri"/>
              </a:rPr>
              <a:t> PK,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Coser</a:t>
            </a:r>
            <a:r>
              <a:rPr dirty="0" sz="900" spc="-60">
                <a:latin typeface="Calibri"/>
                <a:cs typeface="Calibri"/>
              </a:rPr>
              <a:t> </a:t>
            </a:r>
            <a:r>
              <a:rPr dirty="0" sz="900" spc="-15">
                <a:latin typeface="Calibri"/>
                <a:cs typeface="Calibri"/>
              </a:rPr>
              <a:t>MP.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1065"/>
              </a:lnSpc>
            </a:pPr>
            <a:r>
              <a:rPr dirty="0" sz="900" spc="20">
                <a:latin typeface="Calibri"/>
                <a:cs typeface="Calibri"/>
              </a:rPr>
              <a:t>Avaliação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nutricional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comportamento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alimentar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entre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mulheres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em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tratamentode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câncer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de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mama.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Research,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Society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and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Development.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2021;10(13)</a:t>
            </a:r>
            <a:r>
              <a:rPr dirty="0" sz="900" spc="-5" b="1">
                <a:latin typeface="Calibri"/>
                <a:cs typeface="Calibri"/>
              </a:rPr>
              <a:t>;</a:t>
            </a:r>
            <a:r>
              <a:rPr dirty="0" sz="900" spc="-70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8.</a:t>
            </a:r>
            <a:r>
              <a:rPr dirty="0" sz="900" spc="-60" b="1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Platek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ME,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Johnson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J,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Woolf</a:t>
            </a:r>
            <a:r>
              <a:rPr dirty="0" sz="900" spc="-9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K,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Makarem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N,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Ompad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DC.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Availability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of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outpatient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20">
                <a:latin typeface="Calibri"/>
                <a:cs typeface="Calibri"/>
              </a:rPr>
              <a:t>clinical</a:t>
            </a:r>
            <a:endParaRPr sz="900">
              <a:latin typeface="Calibri"/>
              <a:cs typeface="Calibri"/>
            </a:endParaRPr>
          </a:p>
          <a:p>
            <a:pPr marL="12700" marR="258445">
              <a:lnSpc>
                <a:spcPts val="1050"/>
              </a:lnSpc>
              <a:spcBef>
                <a:spcPts val="105"/>
              </a:spcBef>
            </a:pPr>
            <a:r>
              <a:rPr dirty="0" sz="900" spc="25">
                <a:latin typeface="Calibri"/>
                <a:cs typeface="Calibri"/>
              </a:rPr>
              <a:t>nutrition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services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for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patients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with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cancer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undergoing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treatment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45">
                <a:latin typeface="Calibri"/>
                <a:cs typeface="Calibri"/>
              </a:rPr>
              <a:t>at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Comprehensive</a:t>
            </a:r>
            <a:r>
              <a:rPr dirty="0" sz="900" spc="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Cancer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Centers.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J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Oncol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Pract.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2015;11(1):1-5</a:t>
            </a:r>
            <a:r>
              <a:rPr dirty="0" sz="900" spc="-5" b="1">
                <a:latin typeface="Calibri"/>
                <a:cs typeface="Calibri"/>
              </a:rPr>
              <a:t>;</a:t>
            </a:r>
            <a:r>
              <a:rPr dirty="0" sz="900" spc="-75" b="1">
                <a:latin typeface="Calibri"/>
                <a:cs typeface="Calibri"/>
              </a:rPr>
              <a:t> </a:t>
            </a:r>
            <a:r>
              <a:rPr dirty="0" sz="900" spc="-5" b="1">
                <a:latin typeface="Calibri"/>
                <a:cs typeface="Calibri"/>
              </a:rPr>
              <a:t>9.</a:t>
            </a:r>
            <a:r>
              <a:rPr dirty="0" sz="900" spc="-65" b="1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Levin</a:t>
            </a:r>
            <a:r>
              <a:rPr dirty="0" sz="900" spc="5">
                <a:latin typeface="Calibri"/>
                <a:cs typeface="Calibri"/>
              </a:rPr>
              <a:t> RM.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Nutrition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the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7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Vital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Sign.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Oncology</a:t>
            </a:r>
            <a:r>
              <a:rPr dirty="0" sz="900" spc="-8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Issue.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2010:32-35</a:t>
            </a:r>
            <a:r>
              <a:rPr dirty="0" sz="900" spc="-5" b="1">
                <a:latin typeface="Calibri"/>
                <a:cs typeface="Calibri"/>
              </a:rPr>
              <a:t>;</a:t>
            </a:r>
            <a:r>
              <a:rPr dirty="0" sz="900" spc="-75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</a:rPr>
              <a:t>10.</a:t>
            </a:r>
            <a:r>
              <a:rPr dirty="0" sz="900" spc="-65" b="1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Si</a:t>
            </a:r>
            <a:r>
              <a:rPr dirty="0" sz="900" spc="-10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lva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HGV,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Andrade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CF,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Moreira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ASB. 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30">
                <a:latin typeface="Calibri"/>
                <a:cs typeface="Calibri"/>
              </a:rPr>
              <a:t>Dietary</a:t>
            </a:r>
            <a:r>
              <a:rPr dirty="0" sz="900" spc="-9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intake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and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nutritional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status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in</a:t>
            </a:r>
            <a:r>
              <a:rPr dirty="0" sz="900" spc="-5">
                <a:latin typeface="Calibri"/>
                <a:cs typeface="Calibri"/>
              </a:rPr>
              <a:t> cancer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patients;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comparing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adults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20">
                <a:latin typeface="Calibri"/>
                <a:cs typeface="Calibri"/>
              </a:rPr>
              <a:t>and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5">
                <a:latin typeface="Calibri"/>
                <a:cs typeface="Calibri"/>
              </a:rPr>
              <a:t>older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10">
                <a:latin typeface="Calibri"/>
                <a:cs typeface="Calibri"/>
              </a:rPr>
              <a:t>adults.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 spc="15">
                <a:latin typeface="Calibri"/>
                <a:cs typeface="Calibri"/>
              </a:rPr>
              <a:t>Nutr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Hosp.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2014;29(4):907-12.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30475" y="114261"/>
            <a:ext cx="3000375" cy="609600"/>
          </a:xfrm>
          <a:prstGeom prst="rect">
            <a:avLst/>
          </a:prstGeom>
          <a:solidFill>
            <a:srgbClr val="00AF50"/>
          </a:solidFill>
        </p:spPr>
        <p:txBody>
          <a:bodyPr wrap="square" lIns="0" tIns="27940" rIns="0" bIns="0" rtlCol="0" vert="horz">
            <a:spAutoFit/>
          </a:bodyPr>
          <a:lstStyle/>
          <a:p>
            <a:pPr algn="ctr" marL="5080">
              <a:lnSpc>
                <a:spcPts val="2035"/>
              </a:lnSpc>
              <a:spcBef>
                <a:spcPts val="22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700" spc="3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700" spc="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700" spc="1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7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700" spc="1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700" spc="25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700" spc="35" b="1">
                <a:solidFill>
                  <a:srgbClr val="FFFFFF"/>
                </a:solidFill>
                <a:latin typeface="Calibri"/>
                <a:cs typeface="Calibri"/>
              </a:rPr>
              <a:t>ê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700" spc="3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700" spc="25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700" spc="1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700" spc="-1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1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1700" spc="1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700" spc="35" b="1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ã</a:t>
            </a:r>
            <a:r>
              <a:rPr dirty="0" sz="1700" spc="1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700">
              <a:latin typeface="Calibri"/>
              <a:cs typeface="Calibri"/>
            </a:endParaRPr>
          </a:p>
          <a:p>
            <a:pPr algn="ctr" marL="13970">
              <a:lnSpc>
                <a:spcPts val="2035"/>
              </a:lnSpc>
            </a:pPr>
            <a:r>
              <a:rPr dirty="0" sz="1700" spc="3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825" y="180954"/>
            <a:ext cx="5172074" cy="466632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34150" y="6018784"/>
            <a:ext cx="5286375" cy="256197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315825" y="5085588"/>
            <a:ext cx="5305425" cy="2628519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2314301" y="2573972"/>
            <a:ext cx="5290820" cy="26238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12700" marR="5080">
              <a:lnSpc>
                <a:spcPct val="100400"/>
              </a:lnSpc>
              <a:spcBef>
                <a:spcPts val="120"/>
              </a:spcBef>
            </a:pPr>
            <a:r>
              <a:rPr dirty="0" sz="1700" spc="5">
                <a:latin typeface="Calibri"/>
                <a:cs typeface="Calibri"/>
              </a:rPr>
              <a:t>RESULTADO: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15">
                <a:latin typeface="Calibri"/>
                <a:cs typeface="Calibri"/>
              </a:rPr>
              <a:t>O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manual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aborda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orientações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sobre 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alimentação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hábitos saudáveis, </a:t>
            </a:r>
            <a:r>
              <a:rPr dirty="0" sz="1700" spc="1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importância </a:t>
            </a:r>
            <a:r>
              <a:rPr dirty="0" sz="1700" spc="5">
                <a:latin typeface="Calibri"/>
                <a:cs typeface="Calibri"/>
              </a:rPr>
              <a:t>do </a:t>
            </a:r>
            <a:r>
              <a:rPr dirty="0" sz="1700" spc="-5">
                <a:latin typeface="Calibri"/>
                <a:cs typeface="Calibri"/>
              </a:rPr>
              <a:t>controle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 </a:t>
            </a:r>
            <a:r>
              <a:rPr dirty="0" sz="1700">
                <a:latin typeface="Calibri"/>
                <a:cs typeface="Calibri"/>
              </a:rPr>
              <a:t>peso </a:t>
            </a:r>
            <a:r>
              <a:rPr dirty="0" sz="1700" spc="10">
                <a:latin typeface="Calibri"/>
                <a:cs typeface="Calibri"/>
              </a:rPr>
              <a:t>ao </a:t>
            </a:r>
            <a:r>
              <a:rPr dirty="0" sz="1700">
                <a:latin typeface="Calibri"/>
                <a:cs typeface="Calibri"/>
              </a:rPr>
              <a:t>longo </a:t>
            </a:r>
            <a:r>
              <a:rPr dirty="0" sz="1700" spc="5">
                <a:latin typeface="Calibri"/>
                <a:cs typeface="Calibri"/>
              </a:rPr>
              <a:t>do </a:t>
            </a:r>
            <a:r>
              <a:rPr dirty="0" sz="1700">
                <a:latin typeface="Calibri"/>
                <a:cs typeface="Calibri"/>
              </a:rPr>
              <a:t>tratamento, </a:t>
            </a:r>
            <a:r>
              <a:rPr dirty="0" sz="1700" spc="5">
                <a:latin typeface="Calibri"/>
                <a:cs typeface="Calibri"/>
              </a:rPr>
              <a:t>os tipos de </a:t>
            </a:r>
            <a:r>
              <a:rPr dirty="0" sz="1700">
                <a:latin typeface="Calibri"/>
                <a:cs typeface="Calibri"/>
              </a:rPr>
              <a:t>tratamento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os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manejos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nutricionais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de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acordo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15">
                <a:latin typeface="Calibri"/>
                <a:cs typeface="Calibri"/>
              </a:rPr>
              <a:t>com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os</a:t>
            </a:r>
            <a:r>
              <a:rPr dirty="0" sz="1700" spc="3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efeitos </a:t>
            </a:r>
            <a:r>
              <a:rPr dirty="0" sz="1700">
                <a:latin typeface="Calibri"/>
                <a:cs typeface="Calibri"/>
              </a:rPr>
              <a:t> colaterais,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cicatrização</a:t>
            </a:r>
            <a:r>
              <a:rPr dirty="0" sz="1700" spc="5">
                <a:latin typeface="Calibri"/>
                <a:cs typeface="Calibri"/>
              </a:rPr>
              <a:t> no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pós-operatório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(Figura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2)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e 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enfatiza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10">
                <a:latin typeface="Calibri"/>
                <a:cs typeface="Calibri"/>
              </a:rPr>
              <a:t>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importância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do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acompanhamento</a:t>
            </a:r>
            <a:r>
              <a:rPr dirty="0" sz="1700" spc="3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ambulatório </a:t>
            </a:r>
            <a:r>
              <a:rPr dirty="0" sz="1700" spc="5">
                <a:latin typeface="Calibri"/>
                <a:cs typeface="Calibri"/>
              </a:rPr>
              <a:t>de nutrição </a:t>
            </a:r>
            <a:r>
              <a:rPr dirty="0" sz="1700" spc="10">
                <a:latin typeface="Calibri"/>
                <a:cs typeface="Calibri"/>
              </a:rPr>
              <a:t>ao </a:t>
            </a:r>
            <a:r>
              <a:rPr dirty="0" sz="1700">
                <a:latin typeface="Calibri"/>
                <a:cs typeface="Calibri"/>
              </a:rPr>
              <a:t>longo </a:t>
            </a:r>
            <a:r>
              <a:rPr dirty="0" sz="1700" spc="5">
                <a:latin typeface="Calibri"/>
                <a:cs typeface="Calibri"/>
              </a:rPr>
              <a:t>da </a:t>
            </a:r>
            <a:r>
              <a:rPr dirty="0" sz="1700">
                <a:latin typeface="Calibri"/>
                <a:cs typeface="Calibri"/>
              </a:rPr>
              <a:t>jornada </a:t>
            </a:r>
            <a:r>
              <a:rPr dirty="0" sz="1700" spc="5">
                <a:latin typeface="Calibri"/>
                <a:cs typeface="Calibri"/>
              </a:rPr>
              <a:t>do paciente </a:t>
            </a:r>
            <a:r>
              <a:rPr dirty="0" sz="1700" spc="10">
                <a:latin typeface="Calibri"/>
                <a:cs typeface="Calibri"/>
              </a:rPr>
              <a:t> (Figura</a:t>
            </a:r>
            <a:r>
              <a:rPr dirty="0" sz="1700" spc="-90">
                <a:latin typeface="Calibri"/>
                <a:cs typeface="Calibri"/>
              </a:rPr>
              <a:t> </a:t>
            </a:r>
            <a:r>
              <a:rPr dirty="0" sz="1700" spc="15">
                <a:latin typeface="Calibri"/>
                <a:cs typeface="Calibri"/>
              </a:rPr>
              <a:t>3).</a:t>
            </a:r>
            <a:endParaRPr sz="1700">
              <a:latin typeface="Calibri"/>
              <a:cs typeface="Calibri"/>
            </a:endParaRPr>
          </a:p>
          <a:p>
            <a:pPr algn="just" marL="55244">
              <a:lnSpc>
                <a:spcPct val="100000"/>
              </a:lnSpc>
              <a:spcBef>
                <a:spcPts val="640"/>
              </a:spcBef>
            </a:pPr>
            <a:r>
              <a:rPr dirty="0" sz="1400" spc="10">
                <a:latin typeface="Calibri"/>
                <a:cs typeface="Calibri"/>
              </a:rPr>
              <a:t>Figura</a:t>
            </a:r>
            <a:r>
              <a:rPr dirty="0" sz="1400" spc="-100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3 –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Página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do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manual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com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as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orientações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20">
                <a:latin typeface="Calibri"/>
                <a:cs typeface="Calibri"/>
              </a:rPr>
              <a:t>sobre</a:t>
            </a:r>
            <a:r>
              <a:rPr dirty="0" sz="1400" spc="-125">
                <a:latin typeface="Calibri"/>
                <a:cs typeface="Calibri"/>
              </a:rPr>
              <a:t> </a:t>
            </a:r>
            <a:r>
              <a:rPr dirty="0" sz="1400" spc="1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  <a:p>
            <a:pPr algn="just" marL="55244">
              <a:lnSpc>
                <a:spcPct val="100000"/>
              </a:lnSpc>
              <a:spcBef>
                <a:spcPts val="4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10">
                <a:latin typeface="Calibri"/>
                <a:cs typeface="Calibri"/>
              </a:rPr>
              <a:t>co</a:t>
            </a:r>
            <a:r>
              <a:rPr dirty="0" sz="1400">
                <a:latin typeface="Calibri"/>
                <a:cs typeface="Calibri"/>
              </a:rPr>
              <a:t>m</a:t>
            </a:r>
            <a:r>
              <a:rPr dirty="0" sz="1400" spc="5">
                <a:latin typeface="Calibri"/>
                <a:cs typeface="Calibri"/>
              </a:rPr>
              <a:t>p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n</a:t>
            </a:r>
            <a:r>
              <a:rPr dirty="0" sz="1400" spc="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m</a:t>
            </a:r>
            <a:r>
              <a:rPr dirty="0" sz="1400" spc="-30">
                <a:latin typeface="Calibri"/>
                <a:cs typeface="Calibri"/>
              </a:rPr>
              <a:t>e</a:t>
            </a:r>
            <a:r>
              <a:rPr dirty="0" sz="1400" spc="5">
                <a:latin typeface="Calibri"/>
                <a:cs typeface="Calibri"/>
              </a:rPr>
              <a:t>n</a:t>
            </a:r>
            <a:r>
              <a:rPr dirty="0" sz="1400" spc="-25">
                <a:latin typeface="Calibri"/>
                <a:cs typeface="Calibri"/>
              </a:rPr>
              <a:t>t</a:t>
            </a:r>
            <a:r>
              <a:rPr dirty="0" sz="1400" spc="10">
                <a:latin typeface="Calibri"/>
                <a:cs typeface="Calibri"/>
              </a:rPr>
              <a:t>o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m</a:t>
            </a:r>
            <a:r>
              <a:rPr dirty="0" sz="1400" spc="5">
                <a:latin typeface="Calibri"/>
                <a:cs typeface="Calibri"/>
              </a:rPr>
              <a:t>b</a:t>
            </a:r>
            <a:r>
              <a:rPr dirty="0" sz="1400" spc="10">
                <a:latin typeface="Calibri"/>
                <a:cs typeface="Calibri"/>
              </a:rPr>
              <a:t>u</a:t>
            </a:r>
            <a:r>
              <a:rPr dirty="0" sz="1400" spc="-25">
                <a:latin typeface="Calibri"/>
                <a:cs typeface="Calibri"/>
              </a:rPr>
              <a:t>l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t</a:t>
            </a:r>
            <a:r>
              <a:rPr dirty="0" sz="1400" spc="5">
                <a:latin typeface="Calibri"/>
                <a:cs typeface="Calibri"/>
              </a:rPr>
              <a:t>o</a:t>
            </a:r>
            <a:r>
              <a:rPr dirty="0" sz="1400" spc="30">
                <a:latin typeface="Calibri"/>
                <a:cs typeface="Calibri"/>
              </a:rPr>
              <a:t>r</a:t>
            </a:r>
            <a:r>
              <a:rPr dirty="0" sz="1400" spc="-25">
                <a:latin typeface="Calibri"/>
                <a:cs typeface="Calibri"/>
              </a:rPr>
              <a:t>i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09625" y="7628343"/>
            <a:ext cx="4943475" cy="24951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2023-01-04T13:43:49Z</dcterms:created>
  <dcterms:modified xsi:type="dcterms:W3CDTF">2023-01-04T13:43:49Z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2023-01-03T00:00:00Z</vt:filetime>
  </property>
  <property fmtid="{D5CDD505-2E9C-101B-9397-08002B2CF9AE}" pid="3" name="LastSaved">
    <vt:filetime>2023-01-04T00:00:00Z</vt:filetime>
  </property>
</Properties>
</file>