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png" ContentType="image/png"/>
  <Default Extension="jpg" ContentType="image/jpg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18288000" cy="10287000"/>
  <p:notesSz cx="18288000" cy="10287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371600" y="3188970"/>
            <a:ext cx="15544800" cy="21602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743200" y="5760720"/>
            <a:ext cx="12801600" cy="25717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914400" y="2366010"/>
            <a:ext cx="7955280" cy="6789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9418320" y="2366010"/>
            <a:ext cx="7955280" cy="6789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515100" y="3533266"/>
            <a:ext cx="5267325" cy="485775"/>
          </a:xfrm>
          <a:custGeom>
            <a:avLst/>
            <a:gdLst/>
            <a:ahLst/>
            <a:cxnLst/>
            <a:rect l="l" t="t" r="r" b="b"/>
            <a:pathLst>
              <a:path w="5267325" h="485775">
                <a:moveTo>
                  <a:pt x="5186299" y="0"/>
                </a:moveTo>
                <a:lnTo>
                  <a:pt x="81025" y="0"/>
                </a:lnTo>
                <a:lnTo>
                  <a:pt x="49452" y="6353"/>
                </a:lnTo>
                <a:lnTo>
                  <a:pt x="23701" y="23685"/>
                </a:lnTo>
                <a:lnTo>
                  <a:pt x="6355" y="49399"/>
                </a:lnTo>
                <a:lnTo>
                  <a:pt x="0" y="80899"/>
                </a:lnTo>
                <a:lnTo>
                  <a:pt x="0" y="404748"/>
                </a:lnTo>
                <a:lnTo>
                  <a:pt x="6355" y="436248"/>
                </a:lnTo>
                <a:lnTo>
                  <a:pt x="23701" y="461962"/>
                </a:lnTo>
                <a:lnTo>
                  <a:pt x="49452" y="479294"/>
                </a:lnTo>
                <a:lnTo>
                  <a:pt x="81025" y="485647"/>
                </a:lnTo>
                <a:lnTo>
                  <a:pt x="5186299" y="485647"/>
                </a:lnTo>
                <a:lnTo>
                  <a:pt x="5217872" y="479294"/>
                </a:lnTo>
                <a:lnTo>
                  <a:pt x="5243623" y="461962"/>
                </a:lnTo>
                <a:lnTo>
                  <a:pt x="5260969" y="436248"/>
                </a:lnTo>
                <a:lnTo>
                  <a:pt x="5267325" y="404748"/>
                </a:lnTo>
                <a:lnTo>
                  <a:pt x="5267325" y="80899"/>
                </a:lnTo>
                <a:lnTo>
                  <a:pt x="5260969" y="49399"/>
                </a:lnTo>
                <a:lnTo>
                  <a:pt x="5243623" y="23685"/>
                </a:lnTo>
                <a:lnTo>
                  <a:pt x="5217872" y="6353"/>
                </a:lnTo>
                <a:lnTo>
                  <a:pt x="5186299" y="0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6515100" y="3533266"/>
            <a:ext cx="5267325" cy="485775"/>
          </a:xfrm>
          <a:custGeom>
            <a:avLst/>
            <a:gdLst/>
            <a:ahLst/>
            <a:cxnLst/>
            <a:rect l="l" t="t" r="r" b="b"/>
            <a:pathLst>
              <a:path w="5267325" h="485775">
                <a:moveTo>
                  <a:pt x="0" y="80899"/>
                </a:moveTo>
                <a:lnTo>
                  <a:pt x="6355" y="49399"/>
                </a:lnTo>
                <a:lnTo>
                  <a:pt x="23701" y="23685"/>
                </a:lnTo>
                <a:lnTo>
                  <a:pt x="49452" y="6353"/>
                </a:lnTo>
                <a:lnTo>
                  <a:pt x="81025" y="0"/>
                </a:lnTo>
                <a:lnTo>
                  <a:pt x="5186299" y="0"/>
                </a:lnTo>
                <a:lnTo>
                  <a:pt x="5217872" y="6353"/>
                </a:lnTo>
                <a:lnTo>
                  <a:pt x="5243623" y="23685"/>
                </a:lnTo>
                <a:lnTo>
                  <a:pt x="5260969" y="49399"/>
                </a:lnTo>
                <a:lnTo>
                  <a:pt x="5267325" y="80899"/>
                </a:lnTo>
                <a:lnTo>
                  <a:pt x="5267325" y="404748"/>
                </a:lnTo>
                <a:lnTo>
                  <a:pt x="5260969" y="436248"/>
                </a:lnTo>
                <a:lnTo>
                  <a:pt x="5243623" y="461962"/>
                </a:lnTo>
                <a:lnTo>
                  <a:pt x="5217872" y="479294"/>
                </a:lnTo>
                <a:lnTo>
                  <a:pt x="5186299" y="485647"/>
                </a:lnTo>
                <a:lnTo>
                  <a:pt x="81025" y="485647"/>
                </a:lnTo>
                <a:lnTo>
                  <a:pt x="49452" y="479294"/>
                </a:lnTo>
                <a:lnTo>
                  <a:pt x="23701" y="461962"/>
                </a:lnTo>
                <a:lnTo>
                  <a:pt x="6355" y="436248"/>
                </a:lnTo>
                <a:lnTo>
                  <a:pt x="0" y="404748"/>
                </a:lnTo>
                <a:lnTo>
                  <a:pt x="0" y="80899"/>
                </a:lnTo>
                <a:close/>
              </a:path>
            </a:pathLst>
          </a:custGeom>
          <a:ln w="41275">
            <a:solidFill>
              <a:srgbClr val="00AF5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bg object 18"/>
          <p:cNvSpPr/>
          <p:nvPr/>
        </p:nvSpPr>
        <p:spPr>
          <a:xfrm>
            <a:off x="12325350" y="2057019"/>
            <a:ext cx="5267325" cy="485775"/>
          </a:xfrm>
          <a:custGeom>
            <a:avLst/>
            <a:gdLst/>
            <a:ahLst/>
            <a:cxnLst/>
            <a:rect l="l" t="t" r="r" b="b"/>
            <a:pathLst>
              <a:path w="5267325" h="485775">
                <a:moveTo>
                  <a:pt x="5186426" y="0"/>
                </a:moveTo>
                <a:lnTo>
                  <a:pt x="81025" y="0"/>
                </a:lnTo>
                <a:lnTo>
                  <a:pt x="49452" y="6373"/>
                </a:lnTo>
                <a:lnTo>
                  <a:pt x="23701" y="23749"/>
                </a:lnTo>
                <a:lnTo>
                  <a:pt x="6355" y="49506"/>
                </a:lnTo>
                <a:lnTo>
                  <a:pt x="0" y="81025"/>
                </a:lnTo>
                <a:lnTo>
                  <a:pt x="0" y="404875"/>
                </a:lnTo>
                <a:lnTo>
                  <a:pt x="6355" y="436375"/>
                </a:lnTo>
                <a:lnTo>
                  <a:pt x="23701" y="462089"/>
                </a:lnTo>
                <a:lnTo>
                  <a:pt x="49452" y="479421"/>
                </a:lnTo>
                <a:lnTo>
                  <a:pt x="81025" y="485775"/>
                </a:lnTo>
                <a:lnTo>
                  <a:pt x="5186426" y="485775"/>
                </a:lnTo>
                <a:lnTo>
                  <a:pt x="5217925" y="479421"/>
                </a:lnTo>
                <a:lnTo>
                  <a:pt x="5243639" y="462089"/>
                </a:lnTo>
                <a:lnTo>
                  <a:pt x="5260971" y="436375"/>
                </a:lnTo>
                <a:lnTo>
                  <a:pt x="5267325" y="404875"/>
                </a:lnTo>
                <a:lnTo>
                  <a:pt x="5267325" y="81025"/>
                </a:lnTo>
                <a:lnTo>
                  <a:pt x="5260971" y="49506"/>
                </a:lnTo>
                <a:lnTo>
                  <a:pt x="5243639" y="23749"/>
                </a:lnTo>
                <a:lnTo>
                  <a:pt x="5217925" y="6373"/>
                </a:lnTo>
                <a:lnTo>
                  <a:pt x="5186426" y="0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bg object 19"/>
          <p:cNvSpPr/>
          <p:nvPr/>
        </p:nvSpPr>
        <p:spPr>
          <a:xfrm>
            <a:off x="12325350" y="2057019"/>
            <a:ext cx="5267325" cy="485775"/>
          </a:xfrm>
          <a:custGeom>
            <a:avLst/>
            <a:gdLst/>
            <a:ahLst/>
            <a:cxnLst/>
            <a:rect l="l" t="t" r="r" b="b"/>
            <a:pathLst>
              <a:path w="5267325" h="485775">
                <a:moveTo>
                  <a:pt x="0" y="81025"/>
                </a:moveTo>
                <a:lnTo>
                  <a:pt x="6355" y="49506"/>
                </a:lnTo>
                <a:lnTo>
                  <a:pt x="23701" y="23749"/>
                </a:lnTo>
                <a:lnTo>
                  <a:pt x="49452" y="6373"/>
                </a:lnTo>
                <a:lnTo>
                  <a:pt x="81025" y="0"/>
                </a:lnTo>
                <a:lnTo>
                  <a:pt x="5186426" y="0"/>
                </a:lnTo>
                <a:lnTo>
                  <a:pt x="5217925" y="6373"/>
                </a:lnTo>
                <a:lnTo>
                  <a:pt x="5243639" y="23749"/>
                </a:lnTo>
                <a:lnTo>
                  <a:pt x="5260971" y="49506"/>
                </a:lnTo>
                <a:lnTo>
                  <a:pt x="5267325" y="81025"/>
                </a:lnTo>
                <a:lnTo>
                  <a:pt x="5267325" y="404875"/>
                </a:lnTo>
                <a:lnTo>
                  <a:pt x="5260971" y="436375"/>
                </a:lnTo>
                <a:lnTo>
                  <a:pt x="5243639" y="462089"/>
                </a:lnTo>
                <a:lnTo>
                  <a:pt x="5217925" y="479421"/>
                </a:lnTo>
                <a:lnTo>
                  <a:pt x="5186426" y="485775"/>
                </a:lnTo>
                <a:lnTo>
                  <a:pt x="81025" y="485775"/>
                </a:lnTo>
                <a:lnTo>
                  <a:pt x="49452" y="479421"/>
                </a:lnTo>
                <a:lnTo>
                  <a:pt x="23701" y="462089"/>
                </a:lnTo>
                <a:lnTo>
                  <a:pt x="6355" y="436375"/>
                </a:lnTo>
                <a:lnTo>
                  <a:pt x="0" y="404875"/>
                </a:lnTo>
                <a:lnTo>
                  <a:pt x="0" y="81025"/>
                </a:lnTo>
                <a:close/>
              </a:path>
            </a:pathLst>
          </a:custGeom>
          <a:ln w="41275">
            <a:solidFill>
              <a:srgbClr val="00AF5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bg object 20"/>
          <p:cNvSpPr/>
          <p:nvPr/>
        </p:nvSpPr>
        <p:spPr>
          <a:xfrm>
            <a:off x="6467475" y="2057019"/>
            <a:ext cx="5267325" cy="485775"/>
          </a:xfrm>
          <a:custGeom>
            <a:avLst/>
            <a:gdLst/>
            <a:ahLst/>
            <a:cxnLst/>
            <a:rect l="l" t="t" r="r" b="b"/>
            <a:pathLst>
              <a:path w="5267325" h="485775">
                <a:moveTo>
                  <a:pt x="5186299" y="0"/>
                </a:moveTo>
                <a:lnTo>
                  <a:pt x="81025" y="0"/>
                </a:lnTo>
                <a:lnTo>
                  <a:pt x="49452" y="6373"/>
                </a:lnTo>
                <a:lnTo>
                  <a:pt x="23701" y="23749"/>
                </a:lnTo>
                <a:lnTo>
                  <a:pt x="6355" y="49506"/>
                </a:lnTo>
                <a:lnTo>
                  <a:pt x="0" y="81025"/>
                </a:lnTo>
                <a:lnTo>
                  <a:pt x="0" y="404875"/>
                </a:lnTo>
                <a:lnTo>
                  <a:pt x="6355" y="436375"/>
                </a:lnTo>
                <a:lnTo>
                  <a:pt x="23701" y="462089"/>
                </a:lnTo>
                <a:lnTo>
                  <a:pt x="49452" y="479421"/>
                </a:lnTo>
                <a:lnTo>
                  <a:pt x="81025" y="485775"/>
                </a:lnTo>
                <a:lnTo>
                  <a:pt x="5186299" y="485775"/>
                </a:lnTo>
                <a:lnTo>
                  <a:pt x="5217872" y="479421"/>
                </a:lnTo>
                <a:lnTo>
                  <a:pt x="5243623" y="462089"/>
                </a:lnTo>
                <a:lnTo>
                  <a:pt x="5260969" y="436375"/>
                </a:lnTo>
                <a:lnTo>
                  <a:pt x="5267325" y="404875"/>
                </a:lnTo>
                <a:lnTo>
                  <a:pt x="5267325" y="81025"/>
                </a:lnTo>
                <a:lnTo>
                  <a:pt x="5260969" y="49506"/>
                </a:lnTo>
                <a:lnTo>
                  <a:pt x="5243623" y="23749"/>
                </a:lnTo>
                <a:lnTo>
                  <a:pt x="5217872" y="6373"/>
                </a:lnTo>
                <a:lnTo>
                  <a:pt x="5186299" y="0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bg object 21"/>
          <p:cNvSpPr/>
          <p:nvPr/>
        </p:nvSpPr>
        <p:spPr>
          <a:xfrm>
            <a:off x="6467475" y="2057019"/>
            <a:ext cx="5267325" cy="485775"/>
          </a:xfrm>
          <a:custGeom>
            <a:avLst/>
            <a:gdLst/>
            <a:ahLst/>
            <a:cxnLst/>
            <a:rect l="l" t="t" r="r" b="b"/>
            <a:pathLst>
              <a:path w="5267325" h="485775">
                <a:moveTo>
                  <a:pt x="0" y="81025"/>
                </a:moveTo>
                <a:lnTo>
                  <a:pt x="6355" y="49506"/>
                </a:lnTo>
                <a:lnTo>
                  <a:pt x="23701" y="23749"/>
                </a:lnTo>
                <a:lnTo>
                  <a:pt x="49452" y="6373"/>
                </a:lnTo>
                <a:lnTo>
                  <a:pt x="81025" y="0"/>
                </a:lnTo>
                <a:lnTo>
                  <a:pt x="5186299" y="0"/>
                </a:lnTo>
                <a:lnTo>
                  <a:pt x="5217872" y="6373"/>
                </a:lnTo>
                <a:lnTo>
                  <a:pt x="5243623" y="23749"/>
                </a:lnTo>
                <a:lnTo>
                  <a:pt x="5260969" y="49506"/>
                </a:lnTo>
                <a:lnTo>
                  <a:pt x="5267325" y="81025"/>
                </a:lnTo>
                <a:lnTo>
                  <a:pt x="5267325" y="404875"/>
                </a:lnTo>
                <a:lnTo>
                  <a:pt x="5260969" y="436375"/>
                </a:lnTo>
                <a:lnTo>
                  <a:pt x="5243623" y="462089"/>
                </a:lnTo>
                <a:lnTo>
                  <a:pt x="5217872" y="479421"/>
                </a:lnTo>
                <a:lnTo>
                  <a:pt x="5186299" y="485775"/>
                </a:lnTo>
                <a:lnTo>
                  <a:pt x="81025" y="485775"/>
                </a:lnTo>
                <a:lnTo>
                  <a:pt x="49452" y="479421"/>
                </a:lnTo>
                <a:lnTo>
                  <a:pt x="23701" y="462089"/>
                </a:lnTo>
                <a:lnTo>
                  <a:pt x="6355" y="436375"/>
                </a:lnTo>
                <a:lnTo>
                  <a:pt x="0" y="404875"/>
                </a:lnTo>
                <a:lnTo>
                  <a:pt x="0" y="81025"/>
                </a:lnTo>
                <a:close/>
              </a:path>
            </a:pathLst>
          </a:custGeom>
          <a:ln w="41275">
            <a:solidFill>
              <a:srgbClr val="00AF5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bg object 22"/>
          <p:cNvSpPr/>
          <p:nvPr/>
        </p:nvSpPr>
        <p:spPr>
          <a:xfrm>
            <a:off x="685800" y="2057019"/>
            <a:ext cx="5267325" cy="485775"/>
          </a:xfrm>
          <a:custGeom>
            <a:avLst/>
            <a:gdLst/>
            <a:ahLst/>
            <a:cxnLst/>
            <a:rect l="l" t="t" r="r" b="b"/>
            <a:pathLst>
              <a:path w="5267325" h="485775">
                <a:moveTo>
                  <a:pt x="5186299" y="0"/>
                </a:moveTo>
                <a:lnTo>
                  <a:pt x="80962" y="0"/>
                </a:lnTo>
                <a:lnTo>
                  <a:pt x="49447" y="6373"/>
                </a:lnTo>
                <a:lnTo>
                  <a:pt x="23712" y="23749"/>
                </a:lnTo>
                <a:lnTo>
                  <a:pt x="6362" y="49506"/>
                </a:lnTo>
                <a:lnTo>
                  <a:pt x="0" y="81025"/>
                </a:lnTo>
                <a:lnTo>
                  <a:pt x="0" y="404875"/>
                </a:lnTo>
                <a:lnTo>
                  <a:pt x="6362" y="436375"/>
                </a:lnTo>
                <a:lnTo>
                  <a:pt x="23712" y="462089"/>
                </a:lnTo>
                <a:lnTo>
                  <a:pt x="49447" y="479421"/>
                </a:lnTo>
                <a:lnTo>
                  <a:pt x="80962" y="485775"/>
                </a:lnTo>
                <a:lnTo>
                  <a:pt x="5186299" y="485775"/>
                </a:lnTo>
                <a:lnTo>
                  <a:pt x="5217872" y="479421"/>
                </a:lnTo>
                <a:lnTo>
                  <a:pt x="5243623" y="462089"/>
                </a:lnTo>
                <a:lnTo>
                  <a:pt x="5260969" y="436375"/>
                </a:lnTo>
                <a:lnTo>
                  <a:pt x="5267325" y="404875"/>
                </a:lnTo>
                <a:lnTo>
                  <a:pt x="5267325" y="81025"/>
                </a:lnTo>
                <a:lnTo>
                  <a:pt x="5260969" y="49506"/>
                </a:lnTo>
                <a:lnTo>
                  <a:pt x="5243623" y="23749"/>
                </a:lnTo>
                <a:lnTo>
                  <a:pt x="5217872" y="6373"/>
                </a:lnTo>
                <a:lnTo>
                  <a:pt x="5186299" y="0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bg object 23"/>
          <p:cNvSpPr/>
          <p:nvPr/>
        </p:nvSpPr>
        <p:spPr>
          <a:xfrm>
            <a:off x="685800" y="2057019"/>
            <a:ext cx="5267325" cy="485775"/>
          </a:xfrm>
          <a:custGeom>
            <a:avLst/>
            <a:gdLst/>
            <a:ahLst/>
            <a:cxnLst/>
            <a:rect l="l" t="t" r="r" b="b"/>
            <a:pathLst>
              <a:path w="5267325" h="485775">
                <a:moveTo>
                  <a:pt x="0" y="81025"/>
                </a:moveTo>
                <a:lnTo>
                  <a:pt x="6362" y="49506"/>
                </a:lnTo>
                <a:lnTo>
                  <a:pt x="23712" y="23749"/>
                </a:lnTo>
                <a:lnTo>
                  <a:pt x="49447" y="6373"/>
                </a:lnTo>
                <a:lnTo>
                  <a:pt x="80962" y="0"/>
                </a:lnTo>
                <a:lnTo>
                  <a:pt x="5186299" y="0"/>
                </a:lnTo>
                <a:lnTo>
                  <a:pt x="5217872" y="6373"/>
                </a:lnTo>
                <a:lnTo>
                  <a:pt x="5243623" y="23749"/>
                </a:lnTo>
                <a:lnTo>
                  <a:pt x="5260969" y="49506"/>
                </a:lnTo>
                <a:lnTo>
                  <a:pt x="5267325" y="81025"/>
                </a:lnTo>
                <a:lnTo>
                  <a:pt x="5267325" y="404875"/>
                </a:lnTo>
                <a:lnTo>
                  <a:pt x="5260969" y="436375"/>
                </a:lnTo>
                <a:lnTo>
                  <a:pt x="5243623" y="462089"/>
                </a:lnTo>
                <a:lnTo>
                  <a:pt x="5217872" y="479421"/>
                </a:lnTo>
                <a:lnTo>
                  <a:pt x="5186299" y="485775"/>
                </a:lnTo>
                <a:lnTo>
                  <a:pt x="80962" y="485775"/>
                </a:lnTo>
                <a:lnTo>
                  <a:pt x="49447" y="479421"/>
                </a:lnTo>
                <a:lnTo>
                  <a:pt x="23712" y="462089"/>
                </a:lnTo>
                <a:lnTo>
                  <a:pt x="6362" y="436375"/>
                </a:lnTo>
                <a:lnTo>
                  <a:pt x="0" y="404875"/>
                </a:lnTo>
                <a:lnTo>
                  <a:pt x="0" y="81025"/>
                </a:lnTo>
                <a:close/>
              </a:path>
            </a:pathLst>
          </a:custGeom>
          <a:ln w="41275">
            <a:solidFill>
              <a:srgbClr val="00AF5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14400" y="411480"/>
            <a:ext cx="16459200" cy="1645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14400" y="2366010"/>
            <a:ext cx="16459200" cy="6789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6217920" y="9566910"/>
            <a:ext cx="585216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914400" y="9566910"/>
            <a:ext cx="420624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13167361" y="9566910"/>
            <a:ext cx="420624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png"/><Relationship Id="rId3" Type="http://schemas.openxmlformats.org/officeDocument/2006/relationships/image" Target="../media/image2.jpg"/><Relationship Id="rId4" Type="http://schemas.openxmlformats.org/officeDocument/2006/relationships/image" Target="../media/image3.jpg"/><Relationship Id="rId5" Type="http://schemas.openxmlformats.org/officeDocument/2006/relationships/image" Target="../media/image4.jp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0" y="799998"/>
            <a:ext cx="16497300" cy="1009650"/>
          </a:xfrm>
          <a:prstGeom prst="rect">
            <a:avLst/>
          </a:prstGeom>
          <a:solidFill>
            <a:srgbClr val="00AF50"/>
          </a:solidFill>
        </p:spPr>
        <p:txBody>
          <a:bodyPr wrap="square" lIns="0" tIns="101600" rIns="0" bIns="0" rtlCol="0" vert="horz">
            <a:spAutoFit/>
          </a:bodyPr>
          <a:lstStyle/>
          <a:p>
            <a:pPr marL="731520">
              <a:lnSpc>
                <a:spcPts val="3160"/>
              </a:lnSpc>
              <a:spcBef>
                <a:spcPts val="800"/>
              </a:spcBef>
            </a:pPr>
            <a:r>
              <a:rPr dirty="0" sz="2750" spc="-10" b="1">
                <a:solidFill>
                  <a:srgbClr val="FFFFFF"/>
                </a:solidFill>
                <a:latin typeface="Calibri"/>
                <a:cs typeface="Calibri"/>
              </a:rPr>
              <a:t>MANUAL</a:t>
            </a:r>
            <a:r>
              <a:rPr dirty="0" sz="2750" spc="21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750" b="1">
                <a:solidFill>
                  <a:srgbClr val="FFFFFF"/>
                </a:solidFill>
                <a:latin typeface="Calibri"/>
                <a:cs typeface="Calibri"/>
              </a:rPr>
              <a:t>DE</a:t>
            </a:r>
            <a:r>
              <a:rPr dirty="0" sz="2750" spc="4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750" spc="5" b="1">
                <a:solidFill>
                  <a:srgbClr val="FFFFFF"/>
                </a:solidFill>
                <a:latin typeface="Calibri"/>
                <a:cs typeface="Calibri"/>
              </a:rPr>
              <a:t>ORIENTAÇÕES</a:t>
            </a:r>
            <a:r>
              <a:rPr dirty="0" sz="2750" spc="22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750" spc="5" b="1">
                <a:solidFill>
                  <a:srgbClr val="FFFFFF"/>
                </a:solidFill>
                <a:latin typeface="Calibri"/>
                <a:cs typeface="Calibri"/>
              </a:rPr>
              <a:t>NUTRICIONAIS</a:t>
            </a:r>
            <a:r>
              <a:rPr dirty="0" sz="2750" spc="23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750" spc="10" b="1">
                <a:solidFill>
                  <a:srgbClr val="FFFFFF"/>
                </a:solidFill>
                <a:latin typeface="Calibri"/>
                <a:cs typeface="Calibri"/>
              </a:rPr>
              <a:t>PARA</a:t>
            </a:r>
            <a:r>
              <a:rPr dirty="0" sz="2750" spc="9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750" spc="5" b="1">
                <a:solidFill>
                  <a:srgbClr val="FFFFFF"/>
                </a:solidFill>
                <a:latin typeface="Calibri"/>
                <a:cs typeface="Calibri"/>
              </a:rPr>
              <a:t>PACIENTES</a:t>
            </a:r>
            <a:r>
              <a:rPr dirty="0" sz="2750" spc="15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750" spc="25" b="1">
                <a:solidFill>
                  <a:srgbClr val="FFFFFF"/>
                </a:solidFill>
                <a:latin typeface="Calibri"/>
                <a:cs typeface="Calibri"/>
              </a:rPr>
              <a:t>COM</a:t>
            </a:r>
            <a:r>
              <a:rPr dirty="0" sz="2750" spc="2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750" spc="10" b="1">
                <a:solidFill>
                  <a:srgbClr val="FFFFFF"/>
                </a:solidFill>
                <a:latin typeface="Calibri"/>
                <a:cs typeface="Calibri"/>
              </a:rPr>
              <a:t>CÂNCER</a:t>
            </a:r>
            <a:r>
              <a:rPr dirty="0" sz="2750" spc="13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750" b="1">
                <a:solidFill>
                  <a:srgbClr val="FFFFFF"/>
                </a:solidFill>
                <a:latin typeface="Calibri"/>
                <a:cs typeface="Calibri"/>
              </a:rPr>
              <a:t>DE</a:t>
            </a:r>
            <a:r>
              <a:rPr dirty="0" sz="2750" spc="4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750" spc="-5" b="1">
                <a:solidFill>
                  <a:srgbClr val="FFFFFF"/>
                </a:solidFill>
                <a:latin typeface="Calibri"/>
                <a:cs typeface="Calibri"/>
              </a:rPr>
              <a:t>MAMA</a:t>
            </a:r>
            <a:endParaRPr sz="2750">
              <a:latin typeface="Calibri"/>
              <a:cs typeface="Calibri"/>
            </a:endParaRPr>
          </a:p>
          <a:p>
            <a:pPr marL="731520">
              <a:lnSpc>
                <a:spcPts val="2740"/>
              </a:lnSpc>
            </a:pPr>
            <a:r>
              <a:rPr dirty="0" sz="2400" spc="-20">
                <a:latin typeface="Calibri"/>
                <a:cs typeface="Calibri"/>
              </a:rPr>
              <a:t>L.</a:t>
            </a:r>
            <a:r>
              <a:rPr dirty="0" sz="2400" spc="50">
                <a:latin typeface="Calibri"/>
                <a:cs typeface="Calibri"/>
              </a:rPr>
              <a:t> </a:t>
            </a:r>
            <a:r>
              <a:rPr dirty="0" sz="2400" spc="10">
                <a:latin typeface="Calibri"/>
                <a:cs typeface="Calibri"/>
              </a:rPr>
              <a:t>Y.</a:t>
            </a:r>
            <a:r>
              <a:rPr dirty="0" sz="2400" spc="-100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Omae;</a:t>
            </a:r>
            <a:r>
              <a:rPr dirty="0" sz="2400" spc="20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J.P.</a:t>
            </a:r>
            <a:r>
              <a:rPr dirty="0" sz="2400" spc="-20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Freitas;</a:t>
            </a:r>
            <a:r>
              <a:rPr dirty="0" sz="2400" spc="-6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A.V.</a:t>
            </a:r>
            <a:r>
              <a:rPr dirty="0" sz="2400" spc="-25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Firmino;</a:t>
            </a:r>
            <a:r>
              <a:rPr dirty="0" sz="2400" spc="-60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L.N.</a:t>
            </a:r>
            <a:r>
              <a:rPr dirty="0" sz="2400" spc="130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Carniatto;</a:t>
            </a:r>
            <a:r>
              <a:rPr dirty="0" sz="2400" spc="20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T.M.</a:t>
            </a:r>
            <a:r>
              <a:rPr dirty="0" sz="2400" spc="-20">
                <a:latin typeface="Calibri"/>
                <a:cs typeface="Calibri"/>
              </a:rPr>
              <a:t> </a:t>
            </a:r>
            <a:r>
              <a:rPr dirty="0" sz="2400" spc="-15">
                <a:latin typeface="Calibri"/>
                <a:cs typeface="Calibri"/>
              </a:rPr>
              <a:t>Miola</a:t>
            </a:r>
            <a:endParaRPr sz="2400">
              <a:latin typeface="Calibri"/>
              <a:cs typeface="Calibri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16497300" y="799998"/>
            <a:ext cx="1790700" cy="1009650"/>
            <a:chOff x="16497300" y="799998"/>
            <a:chExt cx="1790700" cy="1009650"/>
          </a:xfrm>
        </p:grpSpPr>
        <p:sp>
          <p:nvSpPr>
            <p:cNvPr id="4" name="object 4"/>
            <p:cNvSpPr/>
            <p:nvPr/>
          </p:nvSpPr>
          <p:spPr>
            <a:xfrm>
              <a:off x="16964025" y="799998"/>
              <a:ext cx="1323975" cy="1009650"/>
            </a:xfrm>
            <a:custGeom>
              <a:avLst/>
              <a:gdLst/>
              <a:ahLst/>
              <a:cxnLst/>
              <a:rect l="l" t="t" r="r" b="b"/>
              <a:pathLst>
                <a:path w="1323975" h="1009650">
                  <a:moveTo>
                    <a:pt x="1323975" y="0"/>
                  </a:moveTo>
                  <a:lnTo>
                    <a:pt x="0" y="0"/>
                  </a:lnTo>
                  <a:lnTo>
                    <a:pt x="0" y="1009497"/>
                  </a:lnTo>
                  <a:lnTo>
                    <a:pt x="1323975" y="1009497"/>
                  </a:lnTo>
                  <a:lnTo>
                    <a:pt x="1323975" y="0"/>
                  </a:lnTo>
                  <a:close/>
                </a:path>
              </a:pathLst>
            </a:custGeom>
            <a:solidFill>
              <a:srgbClr val="38552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/>
            <p:cNvSpPr/>
            <p:nvPr/>
          </p:nvSpPr>
          <p:spPr>
            <a:xfrm>
              <a:off x="16497300" y="799998"/>
              <a:ext cx="466725" cy="1009650"/>
            </a:xfrm>
            <a:custGeom>
              <a:avLst/>
              <a:gdLst/>
              <a:ahLst/>
              <a:cxnLst/>
              <a:rect l="l" t="t" r="r" b="b"/>
              <a:pathLst>
                <a:path w="466725" h="1009650">
                  <a:moveTo>
                    <a:pt x="466725" y="0"/>
                  </a:moveTo>
                  <a:lnTo>
                    <a:pt x="0" y="0"/>
                  </a:lnTo>
                  <a:lnTo>
                    <a:pt x="0" y="1009497"/>
                  </a:lnTo>
                  <a:lnTo>
                    <a:pt x="466725" y="1009497"/>
                  </a:lnTo>
                  <a:lnTo>
                    <a:pt x="466725" y="0"/>
                  </a:lnTo>
                  <a:close/>
                </a:path>
              </a:pathLst>
            </a:custGeom>
            <a:solidFill>
              <a:srgbClr val="92D05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" name="object 6"/>
          <p:cNvSpPr txBox="1"/>
          <p:nvPr/>
        </p:nvSpPr>
        <p:spPr>
          <a:xfrm>
            <a:off x="2463545" y="2093531"/>
            <a:ext cx="14351635" cy="3917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6069965" algn="l"/>
                <a:tab pos="10785475" algn="l"/>
              </a:tabLst>
            </a:pPr>
            <a:r>
              <a:rPr dirty="0" sz="2400" b="1">
                <a:solidFill>
                  <a:srgbClr val="FFFFFF"/>
                </a:solidFill>
                <a:latin typeface="Calibri"/>
                <a:cs typeface="Calibri"/>
              </a:rPr>
              <a:t>INTRODUÇÃO	</a:t>
            </a:r>
            <a:r>
              <a:rPr dirty="0" sz="2400" spc="10" b="1">
                <a:solidFill>
                  <a:srgbClr val="FFFFFF"/>
                </a:solidFill>
                <a:latin typeface="Calibri"/>
                <a:cs typeface="Calibri"/>
              </a:rPr>
              <a:t>OBJETIVO	</a:t>
            </a:r>
            <a:r>
              <a:rPr dirty="0" sz="2400" spc="5" b="1">
                <a:solidFill>
                  <a:srgbClr val="FFFFFF"/>
                </a:solidFill>
                <a:latin typeface="Calibri"/>
                <a:cs typeface="Calibri"/>
              </a:rPr>
              <a:t>RESULTADOS</a:t>
            </a:r>
            <a:r>
              <a:rPr dirty="0" sz="2400" spc="-13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400" b="1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dirty="0" sz="2400" spc="-2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400" b="1">
                <a:solidFill>
                  <a:srgbClr val="FFFFFF"/>
                </a:solidFill>
                <a:latin typeface="Calibri"/>
                <a:cs typeface="Calibri"/>
              </a:rPr>
              <a:t>CONCLUSÃO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93737" y="2595562"/>
            <a:ext cx="5340985" cy="499808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algn="just" marL="38100" marR="30480">
              <a:lnSpc>
                <a:spcPct val="100000"/>
              </a:lnSpc>
              <a:spcBef>
                <a:spcPts val="125"/>
              </a:spcBef>
            </a:pPr>
            <a:r>
              <a:rPr dirty="0" sz="1700" spc="15">
                <a:latin typeface="Calibri"/>
                <a:cs typeface="Calibri"/>
              </a:rPr>
              <a:t>O </a:t>
            </a:r>
            <a:r>
              <a:rPr dirty="0" sz="1700" spc="5">
                <a:latin typeface="Calibri"/>
                <a:cs typeface="Calibri"/>
              </a:rPr>
              <a:t>câncer de </a:t>
            </a:r>
            <a:r>
              <a:rPr dirty="0" sz="1700">
                <a:latin typeface="Calibri"/>
                <a:cs typeface="Calibri"/>
              </a:rPr>
              <a:t>mama </a:t>
            </a:r>
            <a:r>
              <a:rPr dirty="0" sz="1700" spc="10">
                <a:latin typeface="Calibri"/>
                <a:cs typeface="Calibri"/>
              </a:rPr>
              <a:t>é o </a:t>
            </a:r>
            <a:r>
              <a:rPr dirty="0" sz="1700" spc="-5">
                <a:latin typeface="Calibri"/>
                <a:cs typeface="Calibri"/>
              </a:rPr>
              <a:t>mais incidente, prevalente </a:t>
            </a:r>
            <a:r>
              <a:rPr dirty="0" sz="1700" spc="10">
                <a:latin typeface="Calibri"/>
                <a:cs typeface="Calibri"/>
              </a:rPr>
              <a:t>e </a:t>
            </a:r>
            <a:r>
              <a:rPr dirty="0" sz="1700" spc="15">
                <a:latin typeface="Calibri"/>
                <a:cs typeface="Calibri"/>
              </a:rPr>
              <a:t>com </a:t>
            </a:r>
            <a:r>
              <a:rPr dirty="0" sz="1700" spc="2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maior</a:t>
            </a:r>
            <a:r>
              <a:rPr dirty="0" sz="1700">
                <a:latin typeface="Calibri"/>
                <a:cs typeface="Calibri"/>
              </a:rPr>
              <a:t> mortalidade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 spc="10">
                <a:latin typeface="Calibri"/>
                <a:cs typeface="Calibri"/>
              </a:rPr>
              <a:t>no</a:t>
            </a:r>
            <a:r>
              <a:rPr dirty="0" sz="1700" spc="1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sexo</a:t>
            </a:r>
            <a:r>
              <a:rPr dirty="0" sz="1700" spc="5">
                <a:latin typeface="Calibri"/>
                <a:cs typeface="Calibri"/>
              </a:rPr>
              <a:t> feminino¹.</a:t>
            </a:r>
            <a:r>
              <a:rPr dirty="0" sz="1700" spc="395">
                <a:latin typeface="Calibri"/>
                <a:cs typeface="Calibri"/>
              </a:rPr>
              <a:t> </a:t>
            </a:r>
            <a:r>
              <a:rPr dirty="0" sz="1700" spc="15">
                <a:latin typeface="Calibri"/>
                <a:cs typeface="Calibri"/>
              </a:rPr>
              <a:t>O</a:t>
            </a:r>
            <a:r>
              <a:rPr dirty="0" sz="1700" spc="20">
                <a:latin typeface="Calibri"/>
                <a:cs typeface="Calibri"/>
              </a:rPr>
              <a:t> </a:t>
            </a:r>
            <a:r>
              <a:rPr dirty="0" sz="1700" spc="5">
                <a:latin typeface="Calibri"/>
                <a:cs typeface="Calibri"/>
              </a:rPr>
              <a:t>tratamento </a:t>
            </a:r>
            <a:r>
              <a:rPr dirty="0" sz="1700" spc="1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depende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5">
                <a:latin typeface="Calibri"/>
                <a:cs typeface="Calibri"/>
              </a:rPr>
              <a:t>do</a:t>
            </a:r>
            <a:r>
              <a:rPr dirty="0" sz="1700" spc="10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estadiamento,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fatores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prognósticos,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idade, 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10">
                <a:latin typeface="Calibri"/>
                <a:cs typeface="Calibri"/>
              </a:rPr>
              <a:t>status </a:t>
            </a:r>
            <a:r>
              <a:rPr dirty="0" sz="1700" spc="5">
                <a:latin typeface="Calibri"/>
                <a:cs typeface="Calibri"/>
              </a:rPr>
              <a:t>da </a:t>
            </a:r>
            <a:r>
              <a:rPr dirty="0" sz="1700" spc="-10">
                <a:latin typeface="Calibri"/>
                <a:cs typeface="Calibri"/>
              </a:rPr>
              <a:t>menopausa, </a:t>
            </a:r>
            <a:r>
              <a:rPr dirty="0" sz="1700" spc="5">
                <a:latin typeface="Calibri"/>
                <a:cs typeface="Calibri"/>
              </a:rPr>
              <a:t>estado geral de saúde </a:t>
            </a:r>
            <a:r>
              <a:rPr dirty="0" sz="1700" spc="10">
                <a:latin typeface="Calibri"/>
                <a:cs typeface="Calibri"/>
              </a:rPr>
              <a:t>e </a:t>
            </a:r>
            <a:r>
              <a:rPr dirty="0" sz="1700" spc="-5">
                <a:latin typeface="Calibri"/>
                <a:cs typeface="Calibri"/>
              </a:rPr>
              <a:t>preferências 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5">
                <a:latin typeface="Calibri"/>
                <a:cs typeface="Calibri"/>
              </a:rPr>
              <a:t>do</a:t>
            </a:r>
            <a:r>
              <a:rPr dirty="0" sz="1700" spc="10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paciente.</a:t>
            </a:r>
            <a:r>
              <a:rPr dirty="0" sz="1700" spc="5">
                <a:latin typeface="Calibri"/>
                <a:cs typeface="Calibri"/>
              </a:rPr>
              <a:t> Sendo</a:t>
            </a:r>
            <a:r>
              <a:rPr dirty="0" sz="1700" spc="10">
                <a:latin typeface="Calibri"/>
                <a:cs typeface="Calibri"/>
              </a:rPr>
              <a:t> </a:t>
            </a:r>
            <a:r>
              <a:rPr dirty="0" sz="1700" spc="5">
                <a:latin typeface="Calibri"/>
                <a:cs typeface="Calibri"/>
              </a:rPr>
              <a:t>os</a:t>
            </a:r>
            <a:r>
              <a:rPr dirty="0" sz="1700" spc="10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principais</a:t>
            </a:r>
            <a:r>
              <a:rPr dirty="0" sz="1700" spc="5">
                <a:latin typeface="Calibri"/>
                <a:cs typeface="Calibri"/>
              </a:rPr>
              <a:t> tipos</a:t>
            </a:r>
            <a:r>
              <a:rPr dirty="0" sz="1700" spc="10">
                <a:latin typeface="Calibri"/>
                <a:cs typeface="Calibri"/>
              </a:rPr>
              <a:t> </a:t>
            </a:r>
            <a:r>
              <a:rPr dirty="0" sz="1700" spc="5">
                <a:latin typeface="Calibri"/>
                <a:cs typeface="Calibri"/>
              </a:rPr>
              <a:t>de</a:t>
            </a:r>
            <a:r>
              <a:rPr dirty="0" sz="1700" spc="10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tratamento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 spc="10">
                <a:latin typeface="Calibri"/>
                <a:cs typeface="Calibri"/>
              </a:rPr>
              <a:t>a </a:t>
            </a:r>
            <a:r>
              <a:rPr dirty="0" sz="1700" spc="15">
                <a:latin typeface="Calibri"/>
                <a:cs typeface="Calibri"/>
              </a:rPr>
              <a:t> </a:t>
            </a:r>
            <a:r>
              <a:rPr dirty="0" sz="1700" spc="5">
                <a:latin typeface="Calibri"/>
                <a:cs typeface="Calibri"/>
              </a:rPr>
              <a:t>cirurgia,</a:t>
            </a:r>
            <a:r>
              <a:rPr dirty="0" sz="1700" spc="395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radioterapia,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quimioterapia,</a:t>
            </a:r>
            <a:r>
              <a:rPr dirty="0" sz="1700" spc="-5">
                <a:latin typeface="Calibri"/>
                <a:cs typeface="Calibri"/>
              </a:rPr>
              <a:t> hormonioterapia, </a:t>
            </a:r>
            <a:r>
              <a:rPr dirty="0" sz="1700">
                <a:latin typeface="Calibri"/>
                <a:cs typeface="Calibri"/>
              </a:rPr>
              <a:t> imunoterapia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 spc="10">
                <a:latin typeface="Calibri"/>
                <a:cs typeface="Calibri"/>
              </a:rPr>
              <a:t>e</a:t>
            </a:r>
            <a:r>
              <a:rPr dirty="0" sz="1700" spc="1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terapia-alvo².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 spc="10">
                <a:latin typeface="Calibri"/>
                <a:cs typeface="Calibri"/>
              </a:rPr>
              <a:t>A</a:t>
            </a:r>
            <a:r>
              <a:rPr dirty="0" sz="1700" spc="1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obesidade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 spc="10">
                <a:latin typeface="Calibri"/>
                <a:cs typeface="Calibri"/>
              </a:rPr>
              <a:t>é</a:t>
            </a:r>
            <a:r>
              <a:rPr dirty="0" sz="1700" spc="15">
                <a:latin typeface="Calibri"/>
                <a:cs typeface="Calibri"/>
              </a:rPr>
              <a:t> </a:t>
            </a:r>
            <a:r>
              <a:rPr dirty="0" sz="1700" spc="10">
                <a:latin typeface="Calibri"/>
                <a:cs typeface="Calibri"/>
              </a:rPr>
              <a:t>um</a:t>
            </a:r>
            <a:r>
              <a:rPr dirty="0" sz="1700" spc="15">
                <a:latin typeface="Calibri"/>
                <a:cs typeface="Calibri"/>
              </a:rPr>
              <a:t> </a:t>
            </a:r>
            <a:r>
              <a:rPr dirty="0" sz="1700" spc="5">
                <a:latin typeface="Calibri"/>
                <a:cs typeface="Calibri"/>
              </a:rPr>
              <a:t>dos </a:t>
            </a:r>
            <a:r>
              <a:rPr dirty="0" sz="1700" spc="10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principais fatores </a:t>
            </a:r>
            <a:r>
              <a:rPr dirty="0" sz="1700" spc="5">
                <a:latin typeface="Calibri"/>
                <a:cs typeface="Calibri"/>
              </a:rPr>
              <a:t>de risco do </a:t>
            </a:r>
            <a:r>
              <a:rPr dirty="0" sz="1700" spc="-5">
                <a:latin typeface="Calibri"/>
                <a:cs typeface="Calibri"/>
              </a:rPr>
              <a:t>câncer </a:t>
            </a:r>
            <a:r>
              <a:rPr dirty="0" sz="1700" spc="5">
                <a:latin typeface="Calibri"/>
                <a:cs typeface="Calibri"/>
              </a:rPr>
              <a:t>de </a:t>
            </a:r>
            <a:r>
              <a:rPr dirty="0" sz="1700">
                <a:latin typeface="Calibri"/>
                <a:cs typeface="Calibri"/>
              </a:rPr>
              <a:t>mama </a:t>
            </a:r>
            <a:r>
              <a:rPr dirty="0" sz="1700" spc="10">
                <a:latin typeface="Calibri"/>
                <a:cs typeface="Calibri"/>
              </a:rPr>
              <a:t>e de outras </a:t>
            </a:r>
            <a:r>
              <a:rPr dirty="0" sz="1700" spc="15">
                <a:latin typeface="Calibri"/>
                <a:cs typeface="Calibri"/>
              </a:rPr>
              <a:t> </a:t>
            </a:r>
            <a:r>
              <a:rPr dirty="0" sz="1700" spc="5">
                <a:latin typeface="Calibri"/>
                <a:cs typeface="Calibri"/>
              </a:rPr>
              <a:t>doenças</a:t>
            </a:r>
            <a:r>
              <a:rPr dirty="0" sz="1700" spc="39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crônicas,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além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5">
                <a:latin typeface="Calibri"/>
                <a:cs typeface="Calibri"/>
              </a:rPr>
              <a:t>de</a:t>
            </a:r>
            <a:r>
              <a:rPr dirty="0" sz="1700" spc="395">
                <a:latin typeface="Calibri"/>
                <a:cs typeface="Calibri"/>
              </a:rPr>
              <a:t> </a:t>
            </a:r>
            <a:r>
              <a:rPr dirty="0" sz="1700" spc="5">
                <a:latin typeface="Calibri"/>
                <a:cs typeface="Calibri"/>
              </a:rPr>
              <a:t>estar</a:t>
            </a:r>
            <a:r>
              <a:rPr dirty="0" sz="1700" spc="395">
                <a:latin typeface="Calibri"/>
                <a:cs typeface="Calibri"/>
              </a:rPr>
              <a:t> </a:t>
            </a:r>
            <a:r>
              <a:rPr dirty="0" sz="1700" spc="5">
                <a:latin typeface="Calibri"/>
                <a:cs typeface="Calibri"/>
              </a:rPr>
              <a:t>associada</a:t>
            </a:r>
            <a:r>
              <a:rPr dirty="0" sz="1700" spc="395">
                <a:latin typeface="Calibri"/>
                <a:cs typeface="Calibri"/>
              </a:rPr>
              <a:t> </a:t>
            </a:r>
            <a:r>
              <a:rPr dirty="0" sz="1700" spc="10">
                <a:latin typeface="Calibri"/>
                <a:cs typeface="Calibri"/>
              </a:rPr>
              <a:t>a</a:t>
            </a:r>
            <a:r>
              <a:rPr dirty="0" sz="1700" spc="15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piores </a:t>
            </a:r>
            <a:r>
              <a:rPr dirty="0" sz="1700">
                <a:latin typeface="Calibri"/>
                <a:cs typeface="Calibri"/>
              </a:rPr>
              <a:t> prognósticos </a:t>
            </a:r>
            <a:r>
              <a:rPr dirty="0" sz="1700" spc="10">
                <a:latin typeface="Calibri"/>
                <a:cs typeface="Calibri"/>
              </a:rPr>
              <a:t>e </a:t>
            </a:r>
            <a:r>
              <a:rPr dirty="0" sz="1700" spc="-5">
                <a:latin typeface="Calibri"/>
                <a:cs typeface="Calibri"/>
              </a:rPr>
              <a:t>recidiva </a:t>
            </a:r>
            <a:r>
              <a:rPr dirty="0" sz="1700" spc="5">
                <a:latin typeface="Calibri"/>
                <a:cs typeface="Calibri"/>
              </a:rPr>
              <a:t>da </a:t>
            </a:r>
            <a:r>
              <a:rPr dirty="0" sz="1700">
                <a:latin typeface="Calibri"/>
                <a:cs typeface="Calibri"/>
              </a:rPr>
              <a:t>doença</a:t>
            </a:r>
            <a:r>
              <a:rPr dirty="0" baseline="25252" sz="1650">
                <a:latin typeface="Calibri"/>
                <a:cs typeface="Calibri"/>
              </a:rPr>
              <a:t>3,4,5</a:t>
            </a:r>
            <a:r>
              <a:rPr dirty="0" sz="1700">
                <a:latin typeface="Calibri"/>
                <a:cs typeface="Calibri"/>
              </a:rPr>
              <a:t>. </a:t>
            </a:r>
            <a:r>
              <a:rPr dirty="0" sz="1700" spc="5">
                <a:latin typeface="Calibri"/>
                <a:cs typeface="Calibri"/>
              </a:rPr>
              <a:t>Estudos </a:t>
            </a:r>
            <a:r>
              <a:rPr dirty="0" sz="1700">
                <a:latin typeface="Calibri"/>
                <a:cs typeface="Calibri"/>
              </a:rPr>
              <a:t>feitos </a:t>
            </a:r>
            <a:r>
              <a:rPr dirty="0" sz="1700" spc="15">
                <a:latin typeface="Calibri"/>
                <a:cs typeface="Calibri"/>
              </a:rPr>
              <a:t>com </a:t>
            </a:r>
            <a:r>
              <a:rPr dirty="0" sz="1700" spc="20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pacientes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 spc="15">
                <a:latin typeface="Calibri"/>
                <a:cs typeface="Calibri"/>
              </a:rPr>
              <a:t>com</a:t>
            </a:r>
            <a:r>
              <a:rPr dirty="0" sz="1700" spc="2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câncer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5">
                <a:latin typeface="Calibri"/>
                <a:cs typeface="Calibri"/>
              </a:rPr>
              <a:t>de</a:t>
            </a:r>
            <a:r>
              <a:rPr dirty="0" sz="1700" spc="10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mama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mostraram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 spc="10">
                <a:latin typeface="Calibri"/>
                <a:cs typeface="Calibri"/>
              </a:rPr>
              <a:t>um</a:t>
            </a:r>
            <a:r>
              <a:rPr dirty="0" sz="1700" spc="15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padrão 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alimentar </a:t>
            </a:r>
            <a:r>
              <a:rPr dirty="0" sz="1700" spc="5">
                <a:latin typeface="Calibri"/>
                <a:cs typeface="Calibri"/>
              </a:rPr>
              <a:t>de alto </a:t>
            </a:r>
            <a:r>
              <a:rPr dirty="0" sz="1700">
                <a:latin typeface="Calibri"/>
                <a:cs typeface="Calibri"/>
              </a:rPr>
              <a:t>teor </a:t>
            </a:r>
            <a:r>
              <a:rPr dirty="0" sz="1700" spc="5">
                <a:latin typeface="Calibri"/>
                <a:cs typeface="Calibri"/>
              </a:rPr>
              <a:t>calórico </a:t>
            </a:r>
            <a:r>
              <a:rPr dirty="0" sz="1700" spc="10">
                <a:latin typeface="Calibri"/>
                <a:cs typeface="Calibri"/>
              </a:rPr>
              <a:t>e </a:t>
            </a:r>
            <a:r>
              <a:rPr dirty="0" sz="1700">
                <a:latin typeface="Calibri"/>
                <a:cs typeface="Calibri"/>
              </a:rPr>
              <a:t>baixo teor </a:t>
            </a:r>
            <a:r>
              <a:rPr dirty="0" sz="1700" spc="5">
                <a:latin typeface="Calibri"/>
                <a:cs typeface="Calibri"/>
              </a:rPr>
              <a:t>de </a:t>
            </a:r>
            <a:r>
              <a:rPr dirty="0" sz="1700">
                <a:latin typeface="Calibri"/>
                <a:cs typeface="Calibri"/>
              </a:rPr>
              <a:t>nutrientes, </a:t>
            </a:r>
            <a:r>
              <a:rPr dirty="0" sz="1700" spc="5">
                <a:latin typeface="Calibri"/>
                <a:cs typeface="Calibri"/>
              </a:rPr>
              <a:t> mostrando</a:t>
            </a:r>
            <a:r>
              <a:rPr dirty="0" sz="1700" spc="10">
                <a:latin typeface="Calibri"/>
                <a:cs typeface="Calibri"/>
              </a:rPr>
              <a:t> a</a:t>
            </a:r>
            <a:r>
              <a:rPr dirty="0" sz="1700" spc="15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importância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10">
                <a:latin typeface="Calibri"/>
                <a:cs typeface="Calibri"/>
              </a:rPr>
              <a:t>da</a:t>
            </a:r>
            <a:r>
              <a:rPr dirty="0" sz="1700" spc="1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terapia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nutricional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nesse 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grupo</a:t>
            </a:r>
            <a:r>
              <a:rPr dirty="0" baseline="25252" sz="1650" spc="-7">
                <a:latin typeface="Calibri"/>
                <a:cs typeface="Calibri"/>
              </a:rPr>
              <a:t>3,5,6,7</a:t>
            </a:r>
            <a:r>
              <a:rPr dirty="0" sz="1700" spc="-5">
                <a:latin typeface="Calibri"/>
                <a:cs typeface="Calibri"/>
              </a:rPr>
              <a:t>.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15">
                <a:latin typeface="Calibri"/>
                <a:cs typeface="Calibri"/>
              </a:rPr>
              <a:t>O</a:t>
            </a:r>
            <a:r>
              <a:rPr dirty="0" sz="1700" spc="20">
                <a:latin typeface="Calibri"/>
                <a:cs typeface="Calibri"/>
              </a:rPr>
              <a:t> </a:t>
            </a:r>
            <a:r>
              <a:rPr dirty="0" sz="1700" spc="5">
                <a:latin typeface="Calibri"/>
                <a:cs typeface="Calibri"/>
              </a:rPr>
              <a:t>acompanhamento</a:t>
            </a:r>
            <a:r>
              <a:rPr dirty="0" sz="1700" spc="10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nutricional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 spc="10">
                <a:latin typeface="Calibri"/>
                <a:cs typeface="Calibri"/>
              </a:rPr>
              <a:t>ao</a:t>
            </a:r>
            <a:r>
              <a:rPr dirty="0" sz="1700" spc="15">
                <a:latin typeface="Calibri"/>
                <a:cs typeface="Calibri"/>
              </a:rPr>
              <a:t> </a:t>
            </a:r>
            <a:r>
              <a:rPr dirty="0" sz="1700" spc="5">
                <a:latin typeface="Calibri"/>
                <a:cs typeface="Calibri"/>
              </a:rPr>
              <a:t>longo</a:t>
            </a:r>
            <a:r>
              <a:rPr dirty="0" sz="1700" spc="10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do </a:t>
            </a:r>
            <a:r>
              <a:rPr dirty="0" sz="1700" spc="5">
                <a:latin typeface="Calibri"/>
                <a:cs typeface="Calibri"/>
              </a:rPr>
              <a:t> tratamento</a:t>
            </a:r>
            <a:r>
              <a:rPr dirty="0" sz="1700" spc="395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oncológico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diminui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5">
                <a:latin typeface="Calibri"/>
                <a:cs typeface="Calibri"/>
              </a:rPr>
              <a:t>os</a:t>
            </a:r>
            <a:r>
              <a:rPr dirty="0" sz="1700" spc="395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riscos</a:t>
            </a:r>
            <a:r>
              <a:rPr dirty="0" sz="1700" spc="-5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nutricionais, </a:t>
            </a:r>
            <a:r>
              <a:rPr dirty="0" sz="1700" spc="-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podendo assim, contribuir </a:t>
            </a:r>
            <a:r>
              <a:rPr dirty="0" sz="1700" spc="-15">
                <a:latin typeface="Calibri"/>
                <a:cs typeface="Calibri"/>
              </a:rPr>
              <a:t>para </a:t>
            </a:r>
            <a:r>
              <a:rPr dirty="0" sz="1700">
                <a:latin typeface="Calibri"/>
                <a:cs typeface="Calibri"/>
              </a:rPr>
              <a:t>uma </a:t>
            </a:r>
            <a:r>
              <a:rPr dirty="0" sz="1700" spc="-10">
                <a:latin typeface="Calibri"/>
                <a:cs typeface="Calibri"/>
              </a:rPr>
              <a:t>melhor </a:t>
            </a:r>
            <a:r>
              <a:rPr dirty="0" sz="1700">
                <a:latin typeface="Calibri"/>
                <a:cs typeface="Calibri"/>
              </a:rPr>
              <a:t>qualidade </a:t>
            </a:r>
            <a:r>
              <a:rPr dirty="0" sz="1700" spc="5">
                <a:latin typeface="Calibri"/>
                <a:cs typeface="Calibri"/>
              </a:rPr>
              <a:t>de </a:t>
            </a:r>
            <a:r>
              <a:rPr dirty="0" sz="1700" spc="10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vida</a:t>
            </a:r>
            <a:r>
              <a:rPr dirty="0" sz="1700" spc="-15">
                <a:latin typeface="Calibri"/>
                <a:cs typeface="Calibri"/>
              </a:rPr>
              <a:t> </a:t>
            </a:r>
            <a:r>
              <a:rPr dirty="0" sz="1700" spc="5">
                <a:latin typeface="Calibri"/>
                <a:cs typeface="Calibri"/>
              </a:rPr>
              <a:t>do</a:t>
            </a:r>
            <a:r>
              <a:rPr dirty="0" sz="1700" spc="-25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paciente</a:t>
            </a:r>
            <a:r>
              <a:rPr dirty="0" baseline="25252" sz="1650" spc="-15">
                <a:latin typeface="Calibri"/>
                <a:cs typeface="Calibri"/>
              </a:rPr>
              <a:t>8,9,10</a:t>
            </a:r>
            <a:r>
              <a:rPr dirty="0" sz="1700" spc="-10">
                <a:latin typeface="Calibri"/>
                <a:cs typeface="Calibri"/>
              </a:rPr>
              <a:t>.</a:t>
            </a:r>
            <a:endParaRPr sz="1700">
              <a:latin typeface="Calibri"/>
              <a:cs typeface="Calibri"/>
            </a:endParaRPr>
          </a:p>
          <a:p>
            <a:pPr algn="just" marL="47625">
              <a:lnSpc>
                <a:spcPct val="100000"/>
              </a:lnSpc>
              <a:spcBef>
                <a:spcPts val="1019"/>
              </a:spcBef>
            </a:pPr>
            <a:r>
              <a:rPr dirty="0" sz="1400" spc="25">
                <a:latin typeface="Calibri"/>
                <a:cs typeface="Calibri"/>
              </a:rPr>
              <a:t>F</a:t>
            </a:r>
            <a:r>
              <a:rPr dirty="0" sz="1400" spc="-25">
                <a:latin typeface="Calibri"/>
                <a:cs typeface="Calibri"/>
              </a:rPr>
              <a:t>i</a:t>
            </a:r>
            <a:r>
              <a:rPr dirty="0" sz="1400" spc="10">
                <a:latin typeface="Calibri"/>
                <a:cs typeface="Calibri"/>
              </a:rPr>
              <a:t>gu</a:t>
            </a:r>
            <a:r>
              <a:rPr dirty="0" sz="1400" spc="30">
                <a:latin typeface="Calibri"/>
                <a:cs typeface="Calibri"/>
              </a:rPr>
              <a:t>r</a:t>
            </a:r>
            <a:r>
              <a:rPr dirty="0" sz="1400" spc="10">
                <a:latin typeface="Calibri"/>
                <a:cs typeface="Calibri"/>
              </a:rPr>
              <a:t>a</a:t>
            </a:r>
            <a:r>
              <a:rPr dirty="0" sz="1400" spc="-100">
                <a:latin typeface="Calibri"/>
                <a:cs typeface="Calibri"/>
              </a:rPr>
              <a:t> </a:t>
            </a:r>
            <a:r>
              <a:rPr dirty="0" sz="1400" spc="10">
                <a:latin typeface="Calibri"/>
                <a:cs typeface="Calibri"/>
              </a:rPr>
              <a:t>1</a:t>
            </a:r>
            <a:r>
              <a:rPr dirty="0" sz="1400" spc="10">
                <a:latin typeface="Calibri"/>
                <a:cs typeface="Calibri"/>
              </a:rPr>
              <a:t> </a:t>
            </a:r>
            <a:r>
              <a:rPr dirty="0" sz="1400" spc="10">
                <a:latin typeface="Calibri"/>
                <a:cs typeface="Calibri"/>
              </a:rPr>
              <a:t>–</a:t>
            </a:r>
            <a:r>
              <a:rPr dirty="0" sz="1400" spc="-5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Ca</a:t>
            </a:r>
            <a:r>
              <a:rPr dirty="0" sz="1400" spc="5">
                <a:latin typeface="Calibri"/>
                <a:cs typeface="Calibri"/>
              </a:rPr>
              <a:t>p</a:t>
            </a:r>
            <a:r>
              <a:rPr dirty="0" sz="1400" spc="10">
                <a:latin typeface="Calibri"/>
                <a:cs typeface="Calibri"/>
              </a:rPr>
              <a:t>a</a:t>
            </a:r>
            <a:r>
              <a:rPr dirty="0" sz="1400" spc="-25">
                <a:latin typeface="Calibri"/>
                <a:cs typeface="Calibri"/>
              </a:rPr>
              <a:t> </a:t>
            </a:r>
            <a:r>
              <a:rPr dirty="0" sz="1400" spc="5">
                <a:latin typeface="Calibri"/>
                <a:cs typeface="Calibri"/>
              </a:rPr>
              <a:t>d</a:t>
            </a:r>
            <a:r>
              <a:rPr dirty="0" sz="1400" spc="10">
                <a:latin typeface="Calibri"/>
                <a:cs typeface="Calibri"/>
              </a:rPr>
              <a:t>o</a:t>
            </a:r>
            <a:r>
              <a:rPr dirty="0" sz="1400" spc="-15">
                <a:latin typeface="Calibri"/>
                <a:cs typeface="Calibri"/>
              </a:rPr>
              <a:t> </a:t>
            </a:r>
            <a:r>
              <a:rPr dirty="0" sz="1400" spc="5">
                <a:latin typeface="Calibri"/>
                <a:cs typeface="Calibri"/>
              </a:rPr>
              <a:t>m</a:t>
            </a:r>
            <a:r>
              <a:rPr dirty="0" sz="1400">
                <a:latin typeface="Calibri"/>
                <a:cs typeface="Calibri"/>
              </a:rPr>
              <a:t>a</a:t>
            </a:r>
            <a:r>
              <a:rPr dirty="0" sz="1400" spc="5">
                <a:latin typeface="Calibri"/>
                <a:cs typeface="Calibri"/>
              </a:rPr>
              <a:t>n</a:t>
            </a:r>
            <a:r>
              <a:rPr dirty="0" sz="1400" spc="10">
                <a:latin typeface="Calibri"/>
                <a:cs typeface="Calibri"/>
              </a:rPr>
              <a:t>u</a:t>
            </a:r>
            <a:r>
              <a:rPr dirty="0" sz="1400">
                <a:latin typeface="Calibri"/>
                <a:cs typeface="Calibri"/>
              </a:rPr>
              <a:t>a</a:t>
            </a:r>
            <a:r>
              <a:rPr dirty="0" sz="1400" spc="5">
                <a:latin typeface="Calibri"/>
                <a:cs typeface="Calibri"/>
              </a:rPr>
              <a:t>l</a:t>
            </a:r>
            <a:r>
              <a:rPr dirty="0" sz="1400" spc="-45">
                <a:latin typeface="Calibri"/>
                <a:cs typeface="Calibri"/>
              </a:rPr>
              <a:t> </a:t>
            </a:r>
            <a:r>
              <a:rPr dirty="0" sz="1400" spc="5">
                <a:latin typeface="Calibri"/>
                <a:cs typeface="Calibri"/>
              </a:rPr>
              <a:t>d</a:t>
            </a:r>
            <a:r>
              <a:rPr dirty="0" sz="1400" spc="10">
                <a:latin typeface="Calibri"/>
                <a:cs typeface="Calibri"/>
              </a:rPr>
              <a:t>e</a:t>
            </a:r>
            <a:r>
              <a:rPr dirty="0" sz="1400" spc="-50">
                <a:latin typeface="Calibri"/>
                <a:cs typeface="Calibri"/>
              </a:rPr>
              <a:t> </a:t>
            </a:r>
            <a:r>
              <a:rPr dirty="0" sz="1400" spc="5">
                <a:latin typeface="Calibri"/>
                <a:cs typeface="Calibri"/>
              </a:rPr>
              <a:t>o</a:t>
            </a:r>
            <a:r>
              <a:rPr dirty="0" sz="1400" spc="30">
                <a:latin typeface="Calibri"/>
                <a:cs typeface="Calibri"/>
              </a:rPr>
              <a:t>r</a:t>
            </a:r>
            <a:r>
              <a:rPr dirty="0" sz="1400" spc="-25">
                <a:latin typeface="Calibri"/>
                <a:cs typeface="Calibri"/>
              </a:rPr>
              <a:t>i</a:t>
            </a:r>
            <a:r>
              <a:rPr dirty="0" sz="1400" spc="-25">
                <a:latin typeface="Calibri"/>
                <a:cs typeface="Calibri"/>
              </a:rPr>
              <a:t>e</a:t>
            </a:r>
            <a:r>
              <a:rPr dirty="0" sz="1400" spc="5">
                <a:latin typeface="Calibri"/>
                <a:cs typeface="Calibri"/>
              </a:rPr>
              <a:t>n</a:t>
            </a:r>
            <a:r>
              <a:rPr dirty="0" sz="1400" spc="-20">
                <a:latin typeface="Calibri"/>
                <a:cs typeface="Calibri"/>
              </a:rPr>
              <a:t>t</a:t>
            </a:r>
            <a:r>
              <a:rPr dirty="0" sz="1400">
                <a:latin typeface="Calibri"/>
                <a:cs typeface="Calibri"/>
              </a:rPr>
              <a:t>a</a:t>
            </a:r>
            <a:r>
              <a:rPr dirty="0" sz="1400" spc="10">
                <a:latin typeface="Calibri"/>
                <a:cs typeface="Calibri"/>
              </a:rPr>
              <a:t>çõ</a:t>
            </a:r>
            <a:r>
              <a:rPr dirty="0" sz="1400" spc="-25">
                <a:latin typeface="Calibri"/>
                <a:cs typeface="Calibri"/>
              </a:rPr>
              <a:t>e</a:t>
            </a:r>
            <a:r>
              <a:rPr dirty="0" sz="1400" spc="10">
                <a:latin typeface="Calibri"/>
                <a:cs typeface="Calibri"/>
              </a:rPr>
              <a:t>s</a:t>
            </a:r>
            <a:r>
              <a:rPr dirty="0" sz="1400" spc="25">
                <a:latin typeface="Calibri"/>
                <a:cs typeface="Calibri"/>
              </a:rPr>
              <a:t> </a:t>
            </a:r>
            <a:r>
              <a:rPr dirty="0" sz="1400" spc="5">
                <a:latin typeface="Calibri"/>
                <a:cs typeface="Calibri"/>
              </a:rPr>
              <a:t>n</a:t>
            </a:r>
            <a:r>
              <a:rPr dirty="0" sz="1400" spc="10">
                <a:latin typeface="Calibri"/>
                <a:cs typeface="Calibri"/>
              </a:rPr>
              <a:t>u</a:t>
            </a:r>
            <a:r>
              <a:rPr dirty="0" sz="1400" spc="-25">
                <a:latin typeface="Calibri"/>
                <a:cs typeface="Calibri"/>
              </a:rPr>
              <a:t>t</a:t>
            </a:r>
            <a:r>
              <a:rPr dirty="0" sz="1400" spc="30">
                <a:latin typeface="Calibri"/>
                <a:cs typeface="Calibri"/>
              </a:rPr>
              <a:t>r</a:t>
            </a:r>
            <a:r>
              <a:rPr dirty="0" sz="1400" spc="-25">
                <a:latin typeface="Calibri"/>
                <a:cs typeface="Calibri"/>
              </a:rPr>
              <a:t>i</a:t>
            </a:r>
            <a:r>
              <a:rPr dirty="0" sz="1400" spc="10">
                <a:latin typeface="Calibri"/>
                <a:cs typeface="Calibri"/>
              </a:rPr>
              <a:t>c</a:t>
            </a:r>
            <a:r>
              <a:rPr dirty="0" sz="1400" spc="-25">
                <a:latin typeface="Calibri"/>
                <a:cs typeface="Calibri"/>
              </a:rPr>
              <a:t>i</a:t>
            </a:r>
            <a:r>
              <a:rPr dirty="0" sz="1400" spc="5">
                <a:latin typeface="Calibri"/>
                <a:cs typeface="Calibri"/>
              </a:rPr>
              <a:t>ona</a:t>
            </a:r>
            <a:r>
              <a:rPr dirty="0" sz="1400" spc="-30">
                <a:latin typeface="Calibri"/>
                <a:cs typeface="Calibri"/>
              </a:rPr>
              <a:t>i</a:t>
            </a:r>
            <a:r>
              <a:rPr dirty="0" sz="1400" spc="10">
                <a:latin typeface="Calibri"/>
                <a:cs typeface="Calibri"/>
              </a:rPr>
              <a:t>s</a:t>
            </a:r>
            <a:r>
              <a:rPr dirty="0" sz="1400" spc="25">
                <a:latin typeface="Calibri"/>
                <a:cs typeface="Calibri"/>
              </a:rPr>
              <a:t> </a:t>
            </a:r>
            <a:r>
              <a:rPr dirty="0" sz="1400" spc="5">
                <a:latin typeface="Calibri"/>
                <a:cs typeface="Calibri"/>
              </a:rPr>
              <a:t>pa</a:t>
            </a:r>
            <a:r>
              <a:rPr dirty="0" sz="1400" spc="25">
                <a:latin typeface="Calibri"/>
                <a:cs typeface="Calibri"/>
              </a:rPr>
              <a:t>r</a:t>
            </a:r>
            <a:r>
              <a:rPr dirty="0" sz="1400" spc="10">
                <a:latin typeface="Calibri"/>
                <a:cs typeface="Calibri"/>
              </a:rPr>
              <a:t>a</a:t>
            </a:r>
            <a:r>
              <a:rPr dirty="0" sz="1400" spc="-100">
                <a:latin typeface="Calibri"/>
                <a:cs typeface="Calibri"/>
              </a:rPr>
              <a:t> </a:t>
            </a:r>
            <a:r>
              <a:rPr dirty="0" sz="1400" spc="5">
                <a:latin typeface="Calibri"/>
                <a:cs typeface="Calibri"/>
              </a:rPr>
              <a:t>pac</a:t>
            </a:r>
            <a:r>
              <a:rPr dirty="0" sz="1400" spc="-25">
                <a:latin typeface="Calibri"/>
                <a:cs typeface="Calibri"/>
              </a:rPr>
              <a:t>i</a:t>
            </a:r>
            <a:r>
              <a:rPr dirty="0" sz="1400" spc="-25">
                <a:latin typeface="Calibri"/>
                <a:cs typeface="Calibri"/>
              </a:rPr>
              <a:t>e</a:t>
            </a:r>
            <a:r>
              <a:rPr dirty="0" sz="1400" spc="5">
                <a:latin typeface="Calibri"/>
                <a:cs typeface="Calibri"/>
              </a:rPr>
              <a:t>n</a:t>
            </a:r>
            <a:r>
              <a:rPr dirty="0" sz="1400" spc="-20">
                <a:latin typeface="Calibri"/>
                <a:cs typeface="Calibri"/>
              </a:rPr>
              <a:t>t</a:t>
            </a:r>
            <a:r>
              <a:rPr dirty="0" sz="1400" spc="-25">
                <a:latin typeface="Calibri"/>
                <a:cs typeface="Calibri"/>
              </a:rPr>
              <a:t>e</a:t>
            </a:r>
            <a:r>
              <a:rPr dirty="0" sz="1400" spc="10">
                <a:latin typeface="Calibri"/>
                <a:cs typeface="Calibri"/>
              </a:rPr>
              <a:t>s</a:t>
            </a:r>
            <a:endParaRPr sz="1400">
              <a:latin typeface="Calibri"/>
              <a:cs typeface="Calibri"/>
            </a:endParaRPr>
          </a:p>
          <a:p>
            <a:pPr algn="just" marL="47625">
              <a:lnSpc>
                <a:spcPct val="100000"/>
              </a:lnSpc>
              <a:spcBef>
                <a:spcPts val="50"/>
              </a:spcBef>
            </a:pPr>
            <a:r>
              <a:rPr dirty="0" sz="1400" spc="10">
                <a:latin typeface="Calibri"/>
                <a:cs typeface="Calibri"/>
              </a:rPr>
              <a:t>com</a:t>
            </a:r>
            <a:r>
              <a:rPr dirty="0" sz="1400" spc="-35">
                <a:latin typeface="Calibri"/>
                <a:cs typeface="Calibri"/>
              </a:rPr>
              <a:t> </a:t>
            </a:r>
            <a:r>
              <a:rPr dirty="0" sz="1400" spc="10">
                <a:latin typeface="Calibri"/>
                <a:cs typeface="Calibri"/>
              </a:rPr>
              <a:t>c</a:t>
            </a:r>
            <a:r>
              <a:rPr dirty="0" sz="1400">
                <a:latin typeface="Calibri"/>
                <a:cs typeface="Calibri"/>
              </a:rPr>
              <a:t>â</a:t>
            </a:r>
            <a:r>
              <a:rPr dirty="0" sz="1400" spc="5">
                <a:latin typeface="Calibri"/>
                <a:cs typeface="Calibri"/>
              </a:rPr>
              <a:t>nc</a:t>
            </a:r>
            <a:r>
              <a:rPr dirty="0" sz="1400" spc="-30">
                <a:latin typeface="Calibri"/>
                <a:cs typeface="Calibri"/>
              </a:rPr>
              <a:t>e</a:t>
            </a:r>
            <a:r>
              <a:rPr dirty="0" sz="1400" spc="5">
                <a:latin typeface="Calibri"/>
                <a:cs typeface="Calibri"/>
              </a:rPr>
              <a:t>r</a:t>
            </a:r>
            <a:r>
              <a:rPr dirty="0" sz="1400" spc="-70">
                <a:latin typeface="Calibri"/>
                <a:cs typeface="Calibri"/>
              </a:rPr>
              <a:t> </a:t>
            </a:r>
            <a:r>
              <a:rPr dirty="0" sz="1400" spc="5">
                <a:latin typeface="Calibri"/>
                <a:cs typeface="Calibri"/>
              </a:rPr>
              <a:t>d</a:t>
            </a:r>
            <a:r>
              <a:rPr dirty="0" sz="1400" spc="10">
                <a:latin typeface="Calibri"/>
                <a:cs typeface="Calibri"/>
              </a:rPr>
              <a:t>e</a:t>
            </a:r>
            <a:r>
              <a:rPr dirty="0" sz="1400" spc="-50">
                <a:latin typeface="Calibri"/>
                <a:cs typeface="Calibri"/>
              </a:rPr>
              <a:t> </a:t>
            </a:r>
            <a:r>
              <a:rPr dirty="0" sz="1400" spc="5">
                <a:latin typeface="Calibri"/>
                <a:cs typeface="Calibri"/>
              </a:rPr>
              <a:t>m</a:t>
            </a:r>
            <a:r>
              <a:rPr dirty="0" sz="1400">
                <a:latin typeface="Calibri"/>
                <a:cs typeface="Calibri"/>
              </a:rPr>
              <a:t>a</a:t>
            </a:r>
            <a:r>
              <a:rPr dirty="0" sz="1400" spc="5">
                <a:latin typeface="Calibri"/>
                <a:cs typeface="Calibri"/>
              </a:rPr>
              <a:t>m</a:t>
            </a:r>
            <a:r>
              <a:rPr dirty="0" sz="1400" spc="10">
                <a:latin typeface="Calibri"/>
                <a:cs typeface="Calibri"/>
              </a:rPr>
              <a:t>a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476365" y="2595562"/>
            <a:ext cx="5289550" cy="8134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 marR="5080">
              <a:lnSpc>
                <a:spcPct val="101200"/>
              </a:lnSpc>
              <a:spcBef>
                <a:spcPts val="100"/>
              </a:spcBef>
            </a:pPr>
            <a:r>
              <a:rPr dirty="0" sz="1700">
                <a:latin typeface="Calibri"/>
                <a:cs typeface="Calibri"/>
              </a:rPr>
              <a:t>Elaborar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manual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educativo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5">
                <a:latin typeface="Calibri"/>
                <a:cs typeface="Calibri"/>
              </a:rPr>
              <a:t>sobre</a:t>
            </a:r>
            <a:r>
              <a:rPr dirty="0" sz="1700" spc="1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nutrição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10">
                <a:latin typeface="Calibri"/>
                <a:cs typeface="Calibri"/>
              </a:rPr>
              <a:t>e</a:t>
            </a:r>
            <a:r>
              <a:rPr dirty="0" sz="1700" spc="15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câncer</a:t>
            </a:r>
            <a:r>
              <a:rPr dirty="0" sz="1700">
                <a:latin typeface="Calibri"/>
                <a:cs typeface="Calibri"/>
              </a:rPr>
              <a:t> de 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mama </a:t>
            </a:r>
            <a:r>
              <a:rPr dirty="0" sz="1700" spc="10">
                <a:latin typeface="Calibri"/>
                <a:cs typeface="Calibri"/>
              </a:rPr>
              <a:t>(Figura </a:t>
            </a:r>
            <a:r>
              <a:rPr dirty="0" sz="1700" spc="15">
                <a:latin typeface="Calibri"/>
                <a:cs typeface="Calibri"/>
              </a:rPr>
              <a:t>1), </a:t>
            </a:r>
            <a:r>
              <a:rPr dirty="0" sz="1700" spc="-15">
                <a:latin typeface="Calibri"/>
                <a:cs typeface="Calibri"/>
              </a:rPr>
              <a:t>para </a:t>
            </a:r>
            <a:r>
              <a:rPr dirty="0" sz="1700" spc="5">
                <a:latin typeface="Calibri"/>
                <a:cs typeface="Calibri"/>
              </a:rPr>
              <a:t>uso na prática </a:t>
            </a:r>
            <a:r>
              <a:rPr dirty="0" sz="1700">
                <a:latin typeface="Calibri"/>
                <a:cs typeface="Calibri"/>
              </a:rPr>
              <a:t>clínica </a:t>
            </a:r>
            <a:r>
              <a:rPr dirty="0" sz="1700" spc="5">
                <a:latin typeface="Calibri"/>
                <a:cs typeface="Calibri"/>
              </a:rPr>
              <a:t>do hospital </a:t>
            </a:r>
            <a:r>
              <a:rPr dirty="0" sz="1700" spc="-15">
                <a:latin typeface="Calibri"/>
                <a:cs typeface="Calibri"/>
              </a:rPr>
              <a:t>AC </a:t>
            </a:r>
            <a:r>
              <a:rPr dirty="0" sz="1700" spc="-10">
                <a:latin typeface="Calibri"/>
                <a:cs typeface="Calibri"/>
              </a:rPr>
              <a:t> </a:t>
            </a:r>
            <a:r>
              <a:rPr dirty="0" sz="1700" spc="5">
                <a:latin typeface="Calibri"/>
                <a:cs typeface="Calibri"/>
              </a:rPr>
              <a:t>Camargo</a:t>
            </a:r>
            <a:r>
              <a:rPr dirty="0" sz="1700" spc="-30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Cancer</a:t>
            </a:r>
            <a:r>
              <a:rPr dirty="0" sz="1700" spc="-85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Center.</a:t>
            </a:r>
            <a:endParaRPr sz="17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8470900" y="3572446"/>
            <a:ext cx="1350010" cy="3917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5" b="1">
                <a:solidFill>
                  <a:srgbClr val="FFFFFF"/>
                </a:solidFill>
                <a:latin typeface="Calibri"/>
                <a:cs typeface="Calibri"/>
              </a:rPr>
              <a:t>MÉTODOS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476365" y="4074795"/>
            <a:ext cx="5285740" cy="54610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ts val="2030"/>
              </a:lnSpc>
              <a:spcBef>
                <a:spcPts val="125"/>
              </a:spcBef>
              <a:tabLst>
                <a:tab pos="307975" algn="l"/>
                <a:tab pos="1117600" algn="l"/>
                <a:tab pos="1499235" algn="l"/>
                <a:tab pos="2814320" algn="l"/>
                <a:tab pos="3347720" algn="l"/>
                <a:tab pos="3919854" algn="l"/>
                <a:tab pos="4358005" algn="l"/>
                <a:tab pos="5044440" algn="l"/>
              </a:tabLst>
            </a:pPr>
            <a:r>
              <a:rPr dirty="0" sz="1700" spc="15">
                <a:latin typeface="Calibri"/>
                <a:cs typeface="Calibri"/>
              </a:rPr>
              <a:t>O	</a:t>
            </a:r>
            <a:r>
              <a:rPr dirty="0" sz="1700">
                <a:latin typeface="Calibri"/>
                <a:cs typeface="Calibri"/>
              </a:rPr>
              <a:t>manual	foi	</a:t>
            </a:r>
            <a:r>
              <a:rPr dirty="0" sz="1700" spc="-5">
                <a:latin typeface="Calibri"/>
                <a:cs typeface="Calibri"/>
              </a:rPr>
              <a:t>desenvolvido	</a:t>
            </a:r>
            <a:r>
              <a:rPr dirty="0" sz="1700" spc="15">
                <a:latin typeface="Calibri"/>
                <a:cs typeface="Calibri"/>
              </a:rPr>
              <a:t>com	</a:t>
            </a:r>
            <a:r>
              <a:rPr dirty="0" sz="1700" spc="5">
                <a:latin typeface="Calibri"/>
                <a:cs typeface="Calibri"/>
              </a:rPr>
              <a:t>base	</a:t>
            </a:r>
            <a:r>
              <a:rPr dirty="0" sz="1700" spc="-5">
                <a:latin typeface="Calibri"/>
                <a:cs typeface="Calibri"/>
              </a:rPr>
              <a:t>em	</a:t>
            </a:r>
            <a:r>
              <a:rPr dirty="0" sz="1700" spc="5">
                <a:latin typeface="Calibri"/>
                <a:cs typeface="Calibri"/>
              </a:rPr>
              <a:t>dados	</a:t>
            </a:r>
            <a:r>
              <a:rPr dirty="0" sz="1700">
                <a:latin typeface="Calibri"/>
                <a:cs typeface="Calibri"/>
              </a:rPr>
              <a:t>de</a:t>
            </a:r>
            <a:endParaRPr sz="1700">
              <a:latin typeface="Calibri"/>
              <a:cs typeface="Calibri"/>
            </a:endParaRPr>
          </a:p>
          <a:p>
            <a:pPr marL="12700">
              <a:lnSpc>
                <a:spcPts val="2030"/>
              </a:lnSpc>
              <a:tabLst>
                <a:tab pos="993775" algn="l"/>
                <a:tab pos="1813560" algn="l"/>
                <a:tab pos="2070735" algn="l"/>
                <a:tab pos="2719070" algn="l"/>
                <a:tab pos="3090545" algn="l"/>
                <a:tab pos="4100829" algn="l"/>
              </a:tabLst>
            </a:pPr>
            <a:r>
              <a:rPr dirty="0" sz="1700">
                <a:latin typeface="Calibri"/>
                <a:cs typeface="Calibri"/>
              </a:rPr>
              <a:t>literatura	obtidos	</a:t>
            </a:r>
            <a:r>
              <a:rPr dirty="0" sz="1700" spc="10">
                <a:latin typeface="Calibri"/>
                <a:cs typeface="Calibri"/>
              </a:rPr>
              <a:t>a	</a:t>
            </a:r>
            <a:r>
              <a:rPr dirty="0" sz="1700" spc="5">
                <a:latin typeface="Calibri"/>
                <a:cs typeface="Calibri"/>
              </a:rPr>
              <a:t>partir	de	</a:t>
            </a:r>
            <a:r>
              <a:rPr dirty="0" sz="1700">
                <a:latin typeface="Calibri"/>
                <a:cs typeface="Calibri"/>
              </a:rPr>
              <a:t>pesquisas	bibliográficas</a:t>
            </a:r>
            <a:endParaRPr sz="17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476365" y="4598606"/>
            <a:ext cx="5287645" cy="1308100"/>
          </a:xfrm>
          <a:prstGeom prst="rect">
            <a:avLst/>
          </a:prstGeom>
        </p:spPr>
        <p:txBody>
          <a:bodyPr wrap="square" lIns="0" tIns="17780" rIns="0" bIns="0" rtlCol="0" vert="horz">
            <a:spAutoFit/>
          </a:bodyPr>
          <a:lstStyle/>
          <a:p>
            <a:pPr algn="just" marL="12700" marR="5080">
              <a:lnSpc>
                <a:spcPct val="99300"/>
              </a:lnSpc>
              <a:spcBef>
                <a:spcPts val="140"/>
              </a:spcBef>
            </a:pPr>
            <a:r>
              <a:rPr dirty="0" sz="1700">
                <a:latin typeface="Calibri"/>
                <a:cs typeface="Calibri"/>
              </a:rPr>
              <a:t>realizadas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em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 spc="10">
                <a:latin typeface="Calibri"/>
                <a:cs typeface="Calibri"/>
              </a:rPr>
              <a:t>base</a:t>
            </a:r>
            <a:r>
              <a:rPr dirty="0" sz="1700" spc="15">
                <a:latin typeface="Calibri"/>
                <a:cs typeface="Calibri"/>
              </a:rPr>
              <a:t> </a:t>
            </a:r>
            <a:r>
              <a:rPr dirty="0" sz="1700" spc="5">
                <a:latin typeface="Calibri"/>
                <a:cs typeface="Calibri"/>
              </a:rPr>
              <a:t>de</a:t>
            </a:r>
            <a:r>
              <a:rPr dirty="0" sz="1700" spc="10">
                <a:latin typeface="Calibri"/>
                <a:cs typeface="Calibri"/>
              </a:rPr>
              <a:t> </a:t>
            </a:r>
            <a:r>
              <a:rPr dirty="0" sz="1700" spc="5">
                <a:latin typeface="Calibri"/>
                <a:cs typeface="Calibri"/>
              </a:rPr>
              <a:t>dados</a:t>
            </a:r>
            <a:r>
              <a:rPr dirty="0" sz="1700" spc="10">
                <a:latin typeface="Calibri"/>
                <a:cs typeface="Calibri"/>
              </a:rPr>
              <a:t> </a:t>
            </a:r>
            <a:r>
              <a:rPr dirty="0" sz="1700" spc="5">
                <a:latin typeface="Calibri"/>
                <a:cs typeface="Calibri"/>
              </a:rPr>
              <a:t>(Science</a:t>
            </a:r>
            <a:r>
              <a:rPr dirty="0" sz="1700" spc="10">
                <a:latin typeface="Calibri"/>
                <a:cs typeface="Calibri"/>
              </a:rPr>
              <a:t> </a:t>
            </a:r>
            <a:r>
              <a:rPr dirty="0" sz="1700" spc="5">
                <a:latin typeface="Calibri"/>
                <a:cs typeface="Calibri"/>
              </a:rPr>
              <a:t>Direct,</a:t>
            </a:r>
            <a:r>
              <a:rPr dirty="0" sz="1700" spc="10">
                <a:latin typeface="Calibri"/>
                <a:cs typeface="Calibri"/>
              </a:rPr>
              <a:t> </a:t>
            </a:r>
            <a:r>
              <a:rPr dirty="0" sz="1700" spc="5">
                <a:latin typeface="Calibri"/>
                <a:cs typeface="Calibri"/>
              </a:rPr>
              <a:t>PubMed, </a:t>
            </a:r>
            <a:r>
              <a:rPr dirty="0" sz="1700" spc="10">
                <a:latin typeface="Calibri"/>
                <a:cs typeface="Calibri"/>
              </a:rPr>
              <a:t> UpToDate</a:t>
            </a:r>
            <a:r>
              <a:rPr dirty="0" sz="1700" spc="15">
                <a:latin typeface="Calibri"/>
                <a:cs typeface="Calibri"/>
              </a:rPr>
              <a:t> </a:t>
            </a:r>
            <a:r>
              <a:rPr dirty="0" sz="1700" spc="10">
                <a:latin typeface="Calibri"/>
                <a:cs typeface="Calibri"/>
              </a:rPr>
              <a:t>e</a:t>
            </a:r>
            <a:r>
              <a:rPr dirty="0" sz="1700" spc="1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Periódicos</a:t>
            </a:r>
            <a:r>
              <a:rPr dirty="0" sz="1700" spc="5">
                <a:latin typeface="Calibri"/>
                <a:cs typeface="Calibri"/>
              </a:rPr>
              <a:t> da</a:t>
            </a:r>
            <a:r>
              <a:rPr dirty="0" sz="1700" spc="10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Capes)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 spc="10">
                <a:latin typeface="Calibri"/>
                <a:cs typeface="Calibri"/>
              </a:rPr>
              <a:t>e </a:t>
            </a:r>
            <a:r>
              <a:rPr dirty="0" sz="1700" spc="15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protocolos </a:t>
            </a:r>
            <a:r>
              <a:rPr dirty="0" sz="1700">
                <a:latin typeface="Calibri"/>
                <a:cs typeface="Calibri"/>
              </a:rPr>
              <a:t> institucionais </a:t>
            </a:r>
            <a:r>
              <a:rPr dirty="0" sz="1700" spc="5">
                <a:latin typeface="Calibri"/>
                <a:cs typeface="Calibri"/>
              </a:rPr>
              <a:t>da </a:t>
            </a:r>
            <a:r>
              <a:rPr dirty="0" sz="1700" spc="-5">
                <a:latin typeface="Calibri"/>
                <a:cs typeface="Calibri"/>
              </a:rPr>
              <a:t>equipe </a:t>
            </a:r>
            <a:r>
              <a:rPr dirty="0" sz="1700" spc="5">
                <a:latin typeface="Calibri"/>
                <a:cs typeface="Calibri"/>
              </a:rPr>
              <a:t>de </a:t>
            </a:r>
            <a:r>
              <a:rPr dirty="0" sz="1700">
                <a:latin typeface="Calibri"/>
                <a:cs typeface="Calibri"/>
              </a:rPr>
              <a:t>Nutrição </a:t>
            </a:r>
            <a:r>
              <a:rPr dirty="0" sz="1700" spc="5">
                <a:latin typeface="Calibri"/>
                <a:cs typeface="Calibri"/>
              </a:rPr>
              <a:t>do </a:t>
            </a:r>
            <a:r>
              <a:rPr dirty="0" sz="1700">
                <a:latin typeface="Calibri"/>
                <a:cs typeface="Calibri"/>
              </a:rPr>
              <a:t>AC </a:t>
            </a:r>
            <a:r>
              <a:rPr dirty="0" sz="1700" spc="-5">
                <a:latin typeface="Calibri"/>
                <a:cs typeface="Calibri"/>
              </a:rPr>
              <a:t>Camargo </a:t>
            </a:r>
            <a:r>
              <a:rPr dirty="0" sz="1700" spc="-10">
                <a:latin typeface="Calibri"/>
                <a:cs typeface="Calibri"/>
              </a:rPr>
              <a:t>Cancer </a:t>
            </a:r>
            <a:r>
              <a:rPr dirty="0" sz="1700" spc="-5">
                <a:latin typeface="Calibri"/>
                <a:cs typeface="Calibri"/>
              </a:rPr>
              <a:t> Center.</a:t>
            </a:r>
            <a:endParaRPr sz="1700">
              <a:latin typeface="Calibri"/>
              <a:cs typeface="Calibri"/>
            </a:endParaRPr>
          </a:p>
          <a:p>
            <a:pPr algn="just" marL="25400">
              <a:lnSpc>
                <a:spcPct val="100000"/>
              </a:lnSpc>
              <a:spcBef>
                <a:spcPts val="265"/>
              </a:spcBef>
            </a:pPr>
            <a:r>
              <a:rPr dirty="0" sz="1400" spc="10">
                <a:latin typeface="Calibri"/>
                <a:cs typeface="Calibri"/>
              </a:rPr>
              <a:t>Figura</a:t>
            </a:r>
            <a:r>
              <a:rPr dirty="0" sz="1400" spc="-100">
                <a:latin typeface="Calibri"/>
                <a:cs typeface="Calibri"/>
              </a:rPr>
              <a:t> </a:t>
            </a:r>
            <a:r>
              <a:rPr dirty="0" sz="1400" spc="10">
                <a:latin typeface="Calibri"/>
                <a:cs typeface="Calibri"/>
              </a:rPr>
              <a:t>2</a:t>
            </a:r>
            <a:r>
              <a:rPr dirty="0" sz="1400" spc="15">
                <a:latin typeface="Calibri"/>
                <a:cs typeface="Calibri"/>
              </a:rPr>
              <a:t> </a:t>
            </a:r>
            <a:r>
              <a:rPr dirty="0" sz="1400" spc="10">
                <a:latin typeface="Calibri"/>
                <a:cs typeface="Calibri"/>
              </a:rPr>
              <a:t>–</a:t>
            </a:r>
            <a:r>
              <a:rPr dirty="0" sz="1400" spc="254">
                <a:latin typeface="Calibri"/>
                <a:cs typeface="Calibri"/>
              </a:rPr>
              <a:t> </a:t>
            </a:r>
            <a:r>
              <a:rPr dirty="0" sz="1400" spc="5">
                <a:latin typeface="Calibri"/>
                <a:cs typeface="Calibri"/>
              </a:rPr>
              <a:t>Página</a:t>
            </a:r>
            <a:r>
              <a:rPr dirty="0" sz="1400" spc="-25">
                <a:latin typeface="Calibri"/>
                <a:cs typeface="Calibri"/>
              </a:rPr>
              <a:t> </a:t>
            </a:r>
            <a:r>
              <a:rPr dirty="0" sz="1400" spc="10">
                <a:latin typeface="Calibri"/>
                <a:cs typeface="Calibri"/>
              </a:rPr>
              <a:t>do</a:t>
            </a:r>
            <a:r>
              <a:rPr dirty="0" sz="1400" spc="-15">
                <a:latin typeface="Calibri"/>
                <a:cs typeface="Calibri"/>
              </a:rPr>
              <a:t> </a:t>
            </a:r>
            <a:r>
              <a:rPr dirty="0" sz="1400" spc="5">
                <a:latin typeface="Calibri"/>
                <a:cs typeface="Calibri"/>
              </a:rPr>
              <a:t>manual</a:t>
            </a:r>
            <a:r>
              <a:rPr dirty="0" sz="1400" spc="-40">
                <a:latin typeface="Calibri"/>
                <a:cs typeface="Calibri"/>
              </a:rPr>
              <a:t> </a:t>
            </a:r>
            <a:r>
              <a:rPr dirty="0" sz="1400" spc="10">
                <a:latin typeface="Calibri"/>
                <a:cs typeface="Calibri"/>
              </a:rPr>
              <a:t>com</a:t>
            </a:r>
            <a:r>
              <a:rPr dirty="0" sz="1400" spc="-25">
                <a:latin typeface="Calibri"/>
                <a:cs typeface="Calibri"/>
              </a:rPr>
              <a:t> </a:t>
            </a:r>
            <a:r>
              <a:rPr dirty="0" sz="1400" spc="5">
                <a:latin typeface="Calibri"/>
                <a:cs typeface="Calibri"/>
              </a:rPr>
              <a:t>as</a:t>
            </a:r>
            <a:r>
              <a:rPr dirty="0" sz="1400" spc="-5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orientações</a:t>
            </a:r>
            <a:r>
              <a:rPr dirty="0" sz="1400" spc="25">
                <a:latin typeface="Calibri"/>
                <a:cs typeface="Calibri"/>
              </a:rPr>
              <a:t> </a:t>
            </a:r>
            <a:r>
              <a:rPr dirty="0" sz="1400" spc="20">
                <a:latin typeface="Calibri"/>
                <a:cs typeface="Calibri"/>
              </a:rPr>
              <a:t>sobre</a:t>
            </a:r>
            <a:r>
              <a:rPr dirty="0" sz="1400" spc="-12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cicatrização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6343650" y="8818753"/>
            <a:ext cx="11601450" cy="1276350"/>
          </a:xfrm>
          <a:custGeom>
            <a:avLst/>
            <a:gdLst/>
            <a:ahLst/>
            <a:cxnLst/>
            <a:rect l="l" t="t" r="r" b="b"/>
            <a:pathLst>
              <a:path w="11601450" h="1276350">
                <a:moveTo>
                  <a:pt x="0" y="212737"/>
                </a:moveTo>
                <a:lnTo>
                  <a:pt x="5618" y="163960"/>
                </a:lnTo>
                <a:lnTo>
                  <a:pt x="21623" y="119182"/>
                </a:lnTo>
                <a:lnTo>
                  <a:pt x="46736" y="79682"/>
                </a:lnTo>
                <a:lnTo>
                  <a:pt x="79680" y="46737"/>
                </a:lnTo>
                <a:lnTo>
                  <a:pt x="119178" y="21623"/>
                </a:lnTo>
                <a:lnTo>
                  <a:pt x="163952" y="5618"/>
                </a:lnTo>
                <a:lnTo>
                  <a:pt x="212725" y="0"/>
                </a:lnTo>
                <a:lnTo>
                  <a:pt x="11388725" y="0"/>
                </a:lnTo>
                <a:lnTo>
                  <a:pt x="11437497" y="5618"/>
                </a:lnTo>
                <a:lnTo>
                  <a:pt x="11482271" y="21623"/>
                </a:lnTo>
                <a:lnTo>
                  <a:pt x="11521769" y="46737"/>
                </a:lnTo>
                <a:lnTo>
                  <a:pt x="11554713" y="79682"/>
                </a:lnTo>
                <a:lnTo>
                  <a:pt x="11579826" y="119182"/>
                </a:lnTo>
                <a:lnTo>
                  <a:pt x="11595831" y="163960"/>
                </a:lnTo>
                <a:lnTo>
                  <a:pt x="11601450" y="212737"/>
                </a:lnTo>
                <a:lnTo>
                  <a:pt x="11601450" y="1063485"/>
                </a:lnTo>
                <a:lnTo>
                  <a:pt x="11595831" y="1112256"/>
                </a:lnTo>
                <a:lnTo>
                  <a:pt x="11579826" y="1157027"/>
                </a:lnTo>
                <a:lnTo>
                  <a:pt x="11554713" y="1196519"/>
                </a:lnTo>
                <a:lnTo>
                  <a:pt x="11521769" y="1229458"/>
                </a:lnTo>
                <a:lnTo>
                  <a:pt x="11482271" y="1254566"/>
                </a:lnTo>
                <a:lnTo>
                  <a:pt x="11437497" y="1270567"/>
                </a:lnTo>
                <a:lnTo>
                  <a:pt x="11388725" y="1276184"/>
                </a:lnTo>
                <a:lnTo>
                  <a:pt x="212725" y="1276184"/>
                </a:lnTo>
                <a:lnTo>
                  <a:pt x="163952" y="1270567"/>
                </a:lnTo>
                <a:lnTo>
                  <a:pt x="119178" y="1254566"/>
                </a:lnTo>
                <a:lnTo>
                  <a:pt x="79680" y="1229458"/>
                </a:lnTo>
                <a:lnTo>
                  <a:pt x="46736" y="1196519"/>
                </a:lnTo>
                <a:lnTo>
                  <a:pt x="21623" y="1157027"/>
                </a:lnTo>
                <a:lnTo>
                  <a:pt x="5618" y="1112256"/>
                </a:lnTo>
                <a:lnTo>
                  <a:pt x="0" y="1063485"/>
                </a:lnTo>
                <a:lnTo>
                  <a:pt x="0" y="212737"/>
                </a:lnTo>
                <a:close/>
              </a:path>
            </a:pathLst>
          </a:custGeom>
          <a:ln w="41275">
            <a:solidFill>
              <a:srgbClr val="00AF5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6482460" y="7634541"/>
            <a:ext cx="11351895" cy="235394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algn="just" marL="5844540" marR="234950">
              <a:lnSpc>
                <a:spcPct val="100600"/>
              </a:lnSpc>
              <a:spcBef>
                <a:spcPts val="114"/>
              </a:spcBef>
            </a:pPr>
            <a:r>
              <a:rPr dirty="0" sz="1700">
                <a:latin typeface="Calibri"/>
                <a:cs typeface="Calibri"/>
              </a:rPr>
              <a:t>CONCLUSÃO: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Manual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educativo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para</a:t>
            </a:r>
            <a:r>
              <a:rPr dirty="0" sz="1700" spc="-5">
                <a:latin typeface="Calibri"/>
                <a:cs typeface="Calibri"/>
              </a:rPr>
              <a:t> </a:t>
            </a:r>
            <a:r>
              <a:rPr dirty="0" sz="1700" spc="5">
                <a:latin typeface="Calibri"/>
                <a:cs typeface="Calibri"/>
              </a:rPr>
              <a:t>os</a:t>
            </a:r>
            <a:r>
              <a:rPr dirty="0" sz="1700" spc="10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pacientes</a:t>
            </a:r>
            <a:r>
              <a:rPr dirty="0" sz="1700" spc="-5">
                <a:latin typeface="Calibri"/>
                <a:cs typeface="Calibri"/>
              </a:rPr>
              <a:t> </a:t>
            </a:r>
            <a:r>
              <a:rPr dirty="0" sz="1700" spc="15">
                <a:latin typeface="Calibri"/>
                <a:cs typeface="Calibri"/>
              </a:rPr>
              <a:t>com </a:t>
            </a:r>
            <a:r>
              <a:rPr dirty="0" sz="1700" spc="20">
                <a:latin typeface="Calibri"/>
                <a:cs typeface="Calibri"/>
              </a:rPr>
              <a:t> </a:t>
            </a:r>
            <a:r>
              <a:rPr dirty="0" sz="1700" spc="5">
                <a:latin typeface="Calibri"/>
                <a:cs typeface="Calibri"/>
              </a:rPr>
              <a:t>câncer</a:t>
            </a:r>
            <a:r>
              <a:rPr dirty="0" sz="1700" spc="10">
                <a:latin typeface="Calibri"/>
                <a:cs typeface="Calibri"/>
              </a:rPr>
              <a:t> </a:t>
            </a:r>
            <a:r>
              <a:rPr dirty="0" sz="1700" spc="5">
                <a:latin typeface="Calibri"/>
                <a:cs typeface="Calibri"/>
              </a:rPr>
              <a:t>de</a:t>
            </a:r>
            <a:r>
              <a:rPr dirty="0" sz="1700" spc="10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mama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foi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elaborado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contemplando</a:t>
            </a:r>
            <a:r>
              <a:rPr dirty="0" sz="1700" spc="385">
                <a:latin typeface="Calibri"/>
                <a:cs typeface="Calibri"/>
              </a:rPr>
              <a:t> </a:t>
            </a:r>
            <a:r>
              <a:rPr dirty="0" sz="1700" spc="-70">
                <a:latin typeface="Calibri"/>
                <a:cs typeface="Calibri"/>
              </a:rPr>
              <a:t>as </a:t>
            </a:r>
            <a:r>
              <a:rPr dirty="0" sz="1700" spc="-6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orientações nutricionais </a:t>
            </a:r>
            <a:r>
              <a:rPr dirty="0" sz="1700" spc="-10">
                <a:latin typeface="Calibri"/>
                <a:cs typeface="Calibri"/>
              </a:rPr>
              <a:t>realizadas </a:t>
            </a:r>
            <a:r>
              <a:rPr dirty="0" sz="1700" spc="5">
                <a:latin typeface="Calibri"/>
                <a:cs typeface="Calibri"/>
              </a:rPr>
              <a:t>na </a:t>
            </a:r>
            <a:r>
              <a:rPr dirty="0" sz="1700" spc="-5">
                <a:latin typeface="Calibri"/>
                <a:cs typeface="Calibri"/>
              </a:rPr>
              <a:t>prática </a:t>
            </a:r>
            <a:r>
              <a:rPr dirty="0" sz="1700">
                <a:latin typeface="Calibri"/>
                <a:cs typeface="Calibri"/>
              </a:rPr>
              <a:t>clínica </a:t>
            </a:r>
            <a:r>
              <a:rPr dirty="0" sz="1700" spc="5">
                <a:latin typeface="Calibri"/>
                <a:cs typeface="Calibri"/>
              </a:rPr>
              <a:t>do </a:t>
            </a:r>
            <a:r>
              <a:rPr dirty="0" sz="1700" spc="-15">
                <a:latin typeface="Calibri"/>
                <a:cs typeface="Calibri"/>
              </a:rPr>
              <a:t>AC </a:t>
            </a:r>
            <a:r>
              <a:rPr dirty="0" sz="1700" spc="-10">
                <a:latin typeface="Calibri"/>
                <a:cs typeface="Calibri"/>
              </a:rPr>
              <a:t> </a:t>
            </a:r>
            <a:r>
              <a:rPr dirty="0" sz="1700" spc="5">
                <a:latin typeface="Calibri"/>
                <a:cs typeface="Calibri"/>
              </a:rPr>
              <a:t>Camargo</a:t>
            </a:r>
            <a:r>
              <a:rPr dirty="0" sz="1700" spc="-2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Cancer</a:t>
            </a:r>
            <a:r>
              <a:rPr dirty="0" sz="1700" spc="-85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Center.</a:t>
            </a:r>
            <a:endParaRPr sz="1700">
              <a:latin typeface="Calibri"/>
              <a:cs typeface="Calibri"/>
            </a:endParaRPr>
          </a:p>
          <a:p>
            <a:pPr marL="126364" indent="-114300">
              <a:lnSpc>
                <a:spcPct val="100000"/>
              </a:lnSpc>
              <a:spcBef>
                <a:spcPts val="1450"/>
              </a:spcBef>
              <a:buFont typeface="Calibri"/>
              <a:buAutoNum type="arabicPeriod"/>
              <a:tabLst>
                <a:tab pos="127000" algn="l"/>
              </a:tabLst>
            </a:pPr>
            <a:r>
              <a:rPr dirty="0" sz="900" spc="30">
                <a:latin typeface="Calibri"/>
                <a:cs typeface="Calibri"/>
              </a:rPr>
              <a:t>Sung</a:t>
            </a:r>
            <a:r>
              <a:rPr dirty="0" sz="900" spc="-20">
                <a:latin typeface="Calibri"/>
                <a:cs typeface="Calibri"/>
              </a:rPr>
              <a:t> </a:t>
            </a:r>
            <a:r>
              <a:rPr dirty="0" sz="900" spc="15">
                <a:latin typeface="Calibri"/>
                <a:cs typeface="Calibri"/>
              </a:rPr>
              <a:t>H,</a:t>
            </a:r>
            <a:r>
              <a:rPr dirty="0" sz="900" spc="-45">
                <a:latin typeface="Calibri"/>
                <a:cs typeface="Calibri"/>
              </a:rPr>
              <a:t> </a:t>
            </a:r>
            <a:r>
              <a:rPr dirty="0" sz="900" spc="20">
                <a:latin typeface="Calibri"/>
                <a:cs typeface="Calibri"/>
              </a:rPr>
              <a:t>Ferlay</a:t>
            </a:r>
            <a:r>
              <a:rPr dirty="0" sz="900" spc="-75">
                <a:latin typeface="Calibri"/>
                <a:cs typeface="Calibri"/>
              </a:rPr>
              <a:t> </a:t>
            </a:r>
            <a:r>
              <a:rPr dirty="0" sz="900" spc="5">
                <a:latin typeface="Calibri"/>
                <a:cs typeface="Calibri"/>
              </a:rPr>
              <a:t>J,</a:t>
            </a:r>
            <a:r>
              <a:rPr dirty="0" sz="900" spc="-45">
                <a:latin typeface="Calibri"/>
                <a:cs typeface="Calibri"/>
              </a:rPr>
              <a:t> </a:t>
            </a:r>
            <a:r>
              <a:rPr dirty="0" sz="900" spc="10">
                <a:latin typeface="Calibri"/>
                <a:cs typeface="Calibri"/>
              </a:rPr>
              <a:t>Siegel</a:t>
            </a:r>
            <a:r>
              <a:rPr dirty="0" sz="900" spc="-25">
                <a:latin typeface="Calibri"/>
                <a:cs typeface="Calibri"/>
              </a:rPr>
              <a:t> </a:t>
            </a:r>
            <a:r>
              <a:rPr dirty="0" sz="900" spc="10">
                <a:latin typeface="Calibri"/>
                <a:cs typeface="Calibri"/>
              </a:rPr>
              <a:t>RL,</a:t>
            </a:r>
            <a:r>
              <a:rPr dirty="0" sz="900" spc="-65">
                <a:latin typeface="Calibri"/>
                <a:cs typeface="Calibri"/>
              </a:rPr>
              <a:t> </a:t>
            </a:r>
            <a:r>
              <a:rPr dirty="0" sz="900">
                <a:latin typeface="Calibri"/>
                <a:cs typeface="Calibri"/>
              </a:rPr>
              <a:t>Laversanne</a:t>
            </a:r>
            <a:r>
              <a:rPr dirty="0" sz="900" spc="-40">
                <a:latin typeface="Calibri"/>
                <a:cs typeface="Calibri"/>
              </a:rPr>
              <a:t> </a:t>
            </a:r>
            <a:r>
              <a:rPr dirty="0" sz="900" spc="-10">
                <a:latin typeface="Calibri"/>
                <a:cs typeface="Calibri"/>
              </a:rPr>
              <a:t>M,</a:t>
            </a:r>
            <a:r>
              <a:rPr dirty="0" sz="900" spc="-50">
                <a:latin typeface="Calibri"/>
                <a:cs typeface="Calibri"/>
              </a:rPr>
              <a:t> </a:t>
            </a:r>
            <a:r>
              <a:rPr dirty="0" sz="900" spc="5">
                <a:latin typeface="Calibri"/>
                <a:cs typeface="Calibri"/>
              </a:rPr>
              <a:t>Soerjomataram</a:t>
            </a:r>
            <a:r>
              <a:rPr dirty="0" sz="900">
                <a:latin typeface="Calibri"/>
                <a:cs typeface="Calibri"/>
              </a:rPr>
              <a:t> I,</a:t>
            </a:r>
            <a:r>
              <a:rPr dirty="0" sz="900" spc="-50">
                <a:latin typeface="Calibri"/>
                <a:cs typeface="Calibri"/>
              </a:rPr>
              <a:t> </a:t>
            </a:r>
            <a:r>
              <a:rPr dirty="0" sz="900" spc="10">
                <a:latin typeface="Calibri"/>
                <a:cs typeface="Calibri"/>
              </a:rPr>
              <a:t>Jemal</a:t>
            </a:r>
            <a:r>
              <a:rPr dirty="0" sz="900" spc="-30">
                <a:latin typeface="Calibri"/>
                <a:cs typeface="Calibri"/>
              </a:rPr>
              <a:t> </a:t>
            </a:r>
            <a:r>
              <a:rPr dirty="0" sz="900">
                <a:latin typeface="Calibri"/>
                <a:cs typeface="Calibri"/>
              </a:rPr>
              <a:t>A</a:t>
            </a:r>
            <a:r>
              <a:rPr dirty="0" sz="900" spc="-45">
                <a:latin typeface="Calibri"/>
                <a:cs typeface="Calibri"/>
              </a:rPr>
              <a:t> </a:t>
            </a:r>
            <a:r>
              <a:rPr dirty="0" sz="900" spc="35">
                <a:latin typeface="Calibri"/>
                <a:cs typeface="Calibri"/>
              </a:rPr>
              <a:t>et</a:t>
            </a:r>
            <a:r>
              <a:rPr dirty="0" sz="900" spc="-45">
                <a:latin typeface="Calibri"/>
                <a:cs typeface="Calibri"/>
              </a:rPr>
              <a:t> </a:t>
            </a:r>
            <a:r>
              <a:rPr dirty="0" sz="900" spc="10">
                <a:latin typeface="Calibri"/>
                <a:cs typeface="Calibri"/>
              </a:rPr>
              <a:t>al.</a:t>
            </a:r>
            <a:r>
              <a:rPr dirty="0" sz="900" spc="-55">
                <a:latin typeface="Calibri"/>
                <a:cs typeface="Calibri"/>
              </a:rPr>
              <a:t> </a:t>
            </a:r>
            <a:r>
              <a:rPr dirty="0" sz="900" spc="10">
                <a:latin typeface="Calibri"/>
                <a:cs typeface="Calibri"/>
              </a:rPr>
              <a:t>Global</a:t>
            </a:r>
            <a:r>
              <a:rPr dirty="0" sz="900" spc="-30">
                <a:latin typeface="Calibri"/>
                <a:cs typeface="Calibri"/>
              </a:rPr>
              <a:t> </a:t>
            </a:r>
            <a:r>
              <a:rPr dirty="0" sz="900">
                <a:latin typeface="Calibri"/>
                <a:cs typeface="Calibri"/>
              </a:rPr>
              <a:t>Cancer</a:t>
            </a:r>
            <a:r>
              <a:rPr dirty="0" sz="900" spc="-60">
                <a:latin typeface="Calibri"/>
                <a:cs typeface="Calibri"/>
              </a:rPr>
              <a:t> </a:t>
            </a:r>
            <a:r>
              <a:rPr dirty="0" sz="900">
                <a:latin typeface="Calibri"/>
                <a:cs typeface="Calibri"/>
              </a:rPr>
              <a:t>Statistics</a:t>
            </a:r>
            <a:r>
              <a:rPr dirty="0" sz="900" spc="-25">
                <a:latin typeface="Calibri"/>
                <a:cs typeface="Calibri"/>
              </a:rPr>
              <a:t> </a:t>
            </a:r>
            <a:r>
              <a:rPr dirty="0" sz="900" spc="-10">
                <a:latin typeface="Calibri"/>
                <a:cs typeface="Calibri"/>
              </a:rPr>
              <a:t>2020:</a:t>
            </a:r>
            <a:r>
              <a:rPr dirty="0" sz="900" spc="-65">
                <a:latin typeface="Calibri"/>
                <a:cs typeface="Calibri"/>
              </a:rPr>
              <a:t> </a:t>
            </a:r>
            <a:r>
              <a:rPr dirty="0" sz="900">
                <a:latin typeface="Calibri"/>
                <a:cs typeface="Calibri"/>
              </a:rPr>
              <a:t>GLOBOCAN</a:t>
            </a:r>
            <a:r>
              <a:rPr dirty="0" sz="900" spc="-25">
                <a:latin typeface="Calibri"/>
                <a:cs typeface="Calibri"/>
              </a:rPr>
              <a:t> </a:t>
            </a:r>
            <a:r>
              <a:rPr dirty="0" sz="900">
                <a:latin typeface="Calibri"/>
                <a:cs typeface="Calibri"/>
              </a:rPr>
              <a:t>Estimates</a:t>
            </a:r>
            <a:r>
              <a:rPr dirty="0" sz="900" spc="-25">
                <a:latin typeface="Calibri"/>
                <a:cs typeface="Calibri"/>
              </a:rPr>
              <a:t> </a:t>
            </a:r>
            <a:r>
              <a:rPr dirty="0" sz="900" spc="20">
                <a:latin typeface="Calibri"/>
                <a:cs typeface="Calibri"/>
              </a:rPr>
              <a:t>of</a:t>
            </a:r>
            <a:r>
              <a:rPr dirty="0" sz="900" spc="-20">
                <a:latin typeface="Calibri"/>
                <a:cs typeface="Calibri"/>
              </a:rPr>
              <a:t> </a:t>
            </a:r>
            <a:r>
              <a:rPr dirty="0" sz="900" spc="-5">
                <a:latin typeface="Calibri"/>
                <a:cs typeface="Calibri"/>
              </a:rPr>
              <a:t>Incidence</a:t>
            </a:r>
            <a:r>
              <a:rPr dirty="0" sz="900" spc="-45">
                <a:latin typeface="Calibri"/>
                <a:cs typeface="Calibri"/>
              </a:rPr>
              <a:t> </a:t>
            </a:r>
            <a:r>
              <a:rPr dirty="0" sz="900" spc="20">
                <a:latin typeface="Calibri"/>
                <a:cs typeface="Calibri"/>
              </a:rPr>
              <a:t>and</a:t>
            </a:r>
            <a:r>
              <a:rPr dirty="0" sz="900" spc="-70">
                <a:latin typeface="Calibri"/>
                <a:cs typeface="Calibri"/>
              </a:rPr>
              <a:t> </a:t>
            </a:r>
            <a:r>
              <a:rPr dirty="0" sz="900" spc="5">
                <a:latin typeface="Calibri"/>
                <a:cs typeface="Calibri"/>
              </a:rPr>
              <a:t>Mortality</a:t>
            </a:r>
            <a:r>
              <a:rPr dirty="0" sz="900" spc="-85">
                <a:latin typeface="Calibri"/>
                <a:cs typeface="Calibri"/>
              </a:rPr>
              <a:t> </a:t>
            </a:r>
            <a:r>
              <a:rPr dirty="0" sz="900" spc="5">
                <a:latin typeface="Calibri"/>
                <a:cs typeface="Calibri"/>
              </a:rPr>
              <a:t>Worldwide</a:t>
            </a:r>
            <a:r>
              <a:rPr dirty="0" sz="900" spc="-45">
                <a:latin typeface="Calibri"/>
                <a:cs typeface="Calibri"/>
              </a:rPr>
              <a:t> </a:t>
            </a:r>
            <a:r>
              <a:rPr dirty="0" sz="900" spc="20">
                <a:latin typeface="Calibri"/>
                <a:cs typeface="Calibri"/>
              </a:rPr>
              <a:t>for</a:t>
            </a:r>
            <a:r>
              <a:rPr dirty="0" sz="900" spc="-65">
                <a:latin typeface="Calibri"/>
                <a:cs typeface="Calibri"/>
              </a:rPr>
              <a:t> </a:t>
            </a:r>
            <a:r>
              <a:rPr dirty="0" sz="900" spc="-5">
                <a:latin typeface="Calibri"/>
                <a:cs typeface="Calibri"/>
              </a:rPr>
              <a:t>36</a:t>
            </a:r>
            <a:r>
              <a:rPr dirty="0" sz="900" spc="-50">
                <a:latin typeface="Calibri"/>
                <a:cs typeface="Calibri"/>
              </a:rPr>
              <a:t> </a:t>
            </a:r>
            <a:r>
              <a:rPr dirty="0" sz="900" spc="10">
                <a:latin typeface="Calibri"/>
                <a:cs typeface="Calibri"/>
              </a:rPr>
              <a:t>Cancers</a:t>
            </a:r>
            <a:r>
              <a:rPr dirty="0" sz="900" spc="-25">
                <a:latin typeface="Calibri"/>
                <a:cs typeface="Calibri"/>
              </a:rPr>
              <a:t> </a:t>
            </a:r>
            <a:r>
              <a:rPr dirty="0" sz="900" spc="5">
                <a:latin typeface="Calibri"/>
                <a:cs typeface="Calibri"/>
              </a:rPr>
              <a:t>in</a:t>
            </a:r>
            <a:r>
              <a:rPr dirty="0" sz="900" spc="-75">
                <a:latin typeface="Calibri"/>
                <a:cs typeface="Calibri"/>
              </a:rPr>
              <a:t> </a:t>
            </a:r>
            <a:r>
              <a:rPr dirty="0" sz="900" spc="15">
                <a:latin typeface="Calibri"/>
                <a:cs typeface="Calibri"/>
              </a:rPr>
              <a:t>185</a:t>
            </a:r>
            <a:r>
              <a:rPr dirty="0" sz="900" spc="-50">
                <a:latin typeface="Calibri"/>
                <a:cs typeface="Calibri"/>
              </a:rPr>
              <a:t> </a:t>
            </a:r>
            <a:r>
              <a:rPr dirty="0" sz="900" spc="10">
                <a:latin typeface="Calibri"/>
                <a:cs typeface="Calibri"/>
              </a:rPr>
              <a:t>Countries.</a:t>
            </a:r>
            <a:r>
              <a:rPr dirty="0" sz="900" spc="-45">
                <a:latin typeface="Calibri"/>
                <a:cs typeface="Calibri"/>
              </a:rPr>
              <a:t> </a:t>
            </a:r>
            <a:r>
              <a:rPr dirty="0" sz="900" spc="-15">
                <a:latin typeface="Calibri"/>
                <a:cs typeface="Calibri"/>
              </a:rPr>
              <a:t>Ca</a:t>
            </a:r>
            <a:r>
              <a:rPr dirty="0" sz="900" spc="-25">
                <a:latin typeface="Calibri"/>
                <a:cs typeface="Calibri"/>
              </a:rPr>
              <a:t> </a:t>
            </a:r>
            <a:r>
              <a:rPr dirty="0" sz="900" spc="5">
                <a:latin typeface="Calibri"/>
                <a:cs typeface="Calibri"/>
              </a:rPr>
              <a:t>Cancer</a:t>
            </a:r>
            <a:r>
              <a:rPr dirty="0" sz="900" spc="-60">
                <a:latin typeface="Calibri"/>
                <a:cs typeface="Calibri"/>
              </a:rPr>
              <a:t> </a:t>
            </a:r>
            <a:r>
              <a:rPr dirty="0" sz="900">
                <a:latin typeface="Calibri"/>
                <a:cs typeface="Calibri"/>
              </a:rPr>
              <a:t>J</a:t>
            </a:r>
            <a:r>
              <a:rPr dirty="0" sz="900" spc="-30">
                <a:latin typeface="Calibri"/>
                <a:cs typeface="Calibri"/>
              </a:rPr>
              <a:t> </a:t>
            </a:r>
            <a:r>
              <a:rPr dirty="0" sz="900" spc="-15">
                <a:latin typeface="Calibri"/>
                <a:cs typeface="Calibri"/>
              </a:rPr>
              <a:t>Cl</a:t>
            </a:r>
            <a:r>
              <a:rPr dirty="0" sz="900" spc="-105">
                <a:latin typeface="Calibri"/>
                <a:cs typeface="Calibri"/>
              </a:rPr>
              <a:t> </a:t>
            </a:r>
            <a:r>
              <a:rPr dirty="0" sz="900" spc="20">
                <a:latin typeface="Calibri"/>
                <a:cs typeface="Calibri"/>
              </a:rPr>
              <a:t>in.</a:t>
            </a:r>
            <a:r>
              <a:rPr dirty="0" sz="900" spc="-45">
                <a:latin typeface="Calibri"/>
                <a:cs typeface="Calibri"/>
              </a:rPr>
              <a:t> </a:t>
            </a:r>
            <a:r>
              <a:rPr dirty="0" sz="900" spc="-15">
                <a:latin typeface="Calibri"/>
                <a:cs typeface="Calibri"/>
              </a:rPr>
              <a:t>2021;71:209–249</a:t>
            </a:r>
            <a:r>
              <a:rPr dirty="0" sz="900" spc="-15" b="1">
                <a:latin typeface="Calibri"/>
                <a:cs typeface="Calibri"/>
              </a:rPr>
              <a:t>;</a:t>
            </a:r>
            <a:endParaRPr sz="900">
              <a:latin typeface="Calibri"/>
              <a:cs typeface="Calibri"/>
            </a:endParaRPr>
          </a:p>
          <a:p>
            <a:pPr marL="126364" indent="-114300">
              <a:lnSpc>
                <a:spcPts val="1065"/>
              </a:lnSpc>
              <a:spcBef>
                <a:spcPts val="45"/>
              </a:spcBef>
              <a:buFont typeface="Calibri"/>
              <a:buAutoNum type="arabicPeriod"/>
              <a:tabLst>
                <a:tab pos="127000" algn="l"/>
              </a:tabLst>
            </a:pPr>
            <a:r>
              <a:rPr dirty="0" sz="900" spc="25">
                <a:latin typeface="Calibri"/>
                <a:cs typeface="Calibri"/>
              </a:rPr>
              <a:t>McDonald</a:t>
            </a:r>
            <a:r>
              <a:rPr dirty="0" sz="900" spc="-80">
                <a:latin typeface="Calibri"/>
                <a:cs typeface="Calibri"/>
              </a:rPr>
              <a:t> </a:t>
            </a:r>
            <a:r>
              <a:rPr dirty="0" sz="900" spc="10">
                <a:latin typeface="Calibri"/>
                <a:cs typeface="Calibri"/>
              </a:rPr>
              <a:t>ES,</a:t>
            </a:r>
            <a:r>
              <a:rPr dirty="0" sz="900" spc="-45">
                <a:latin typeface="Calibri"/>
                <a:cs typeface="Calibri"/>
              </a:rPr>
              <a:t> </a:t>
            </a:r>
            <a:r>
              <a:rPr dirty="0" sz="900" spc="-5">
                <a:latin typeface="Calibri"/>
                <a:cs typeface="Calibri"/>
              </a:rPr>
              <a:t>Clark</a:t>
            </a:r>
            <a:r>
              <a:rPr dirty="0" sz="900" spc="-10">
                <a:latin typeface="Calibri"/>
                <a:cs typeface="Calibri"/>
              </a:rPr>
              <a:t> </a:t>
            </a:r>
            <a:r>
              <a:rPr dirty="0" sz="900" spc="10">
                <a:latin typeface="Calibri"/>
                <a:cs typeface="Calibri"/>
              </a:rPr>
              <a:t>AS,</a:t>
            </a:r>
            <a:r>
              <a:rPr dirty="0" sz="900" spc="-30">
                <a:latin typeface="Calibri"/>
                <a:cs typeface="Calibri"/>
              </a:rPr>
              <a:t> </a:t>
            </a:r>
            <a:r>
              <a:rPr dirty="0" sz="900" spc="5">
                <a:latin typeface="Calibri"/>
                <a:cs typeface="Calibri"/>
              </a:rPr>
              <a:t>Tchou J,</a:t>
            </a:r>
            <a:r>
              <a:rPr dirty="0" sz="900" spc="-50">
                <a:latin typeface="Calibri"/>
                <a:cs typeface="Calibri"/>
              </a:rPr>
              <a:t> </a:t>
            </a:r>
            <a:r>
              <a:rPr dirty="0" sz="900" spc="10">
                <a:latin typeface="Calibri"/>
                <a:cs typeface="Calibri"/>
              </a:rPr>
              <a:t>Zhang</a:t>
            </a:r>
            <a:r>
              <a:rPr dirty="0" sz="900" spc="-20">
                <a:latin typeface="Calibri"/>
                <a:cs typeface="Calibri"/>
              </a:rPr>
              <a:t> </a:t>
            </a:r>
            <a:r>
              <a:rPr dirty="0" sz="900" spc="-10">
                <a:latin typeface="Calibri"/>
                <a:cs typeface="Calibri"/>
              </a:rPr>
              <a:t>P,</a:t>
            </a:r>
            <a:r>
              <a:rPr dirty="0" sz="900" spc="-50">
                <a:latin typeface="Calibri"/>
                <a:cs typeface="Calibri"/>
              </a:rPr>
              <a:t> </a:t>
            </a:r>
            <a:r>
              <a:rPr dirty="0" sz="900" spc="5">
                <a:latin typeface="Calibri"/>
                <a:cs typeface="Calibri"/>
              </a:rPr>
              <a:t>Freedman</a:t>
            </a:r>
            <a:r>
              <a:rPr dirty="0" sz="900">
                <a:latin typeface="Calibri"/>
                <a:cs typeface="Calibri"/>
              </a:rPr>
              <a:t> GM.</a:t>
            </a:r>
            <a:r>
              <a:rPr dirty="0" sz="900" spc="-50">
                <a:latin typeface="Calibri"/>
                <a:cs typeface="Calibri"/>
              </a:rPr>
              <a:t> </a:t>
            </a:r>
            <a:r>
              <a:rPr dirty="0" sz="900" spc="-15">
                <a:latin typeface="Calibri"/>
                <a:cs typeface="Calibri"/>
              </a:rPr>
              <a:t>Cl</a:t>
            </a:r>
            <a:r>
              <a:rPr dirty="0" sz="900" spc="-114">
                <a:latin typeface="Calibri"/>
                <a:cs typeface="Calibri"/>
              </a:rPr>
              <a:t> </a:t>
            </a:r>
            <a:r>
              <a:rPr dirty="0" sz="900">
                <a:latin typeface="Calibri"/>
                <a:cs typeface="Calibri"/>
              </a:rPr>
              <a:t>inical</a:t>
            </a:r>
            <a:r>
              <a:rPr dirty="0" sz="900" spc="-30">
                <a:latin typeface="Calibri"/>
                <a:cs typeface="Calibri"/>
              </a:rPr>
              <a:t> </a:t>
            </a:r>
            <a:r>
              <a:rPr dirty="0" sz="900">
                <a:latin typeface="Calibri"/>
                <a:cs typeface="Calibri"/>
              </a:rPr>
              <a:t>Diagnosis</a:t>
            </a:r>
            <a:r>
              <a:rPr dirty="0" sz="900" spc="-30">
                <a:latin typeface="Calibri"/>
                <a:cs typeface="Calibri"/>
              </a:rPr>
              <a:t> </a:t>
            </a:r>
            <a:r>
              <a:rPr dirty="0" sz="900" spc="-5">
                <a:latin typeface="Calibri"/>
                <a:cs typeface="Calibri"/>
              </a:rPr>
              <a:t>and</a:t>
            </a:r>
            <a:r>
              <a:rPr dirty="0" sz="900" spc="5">
                <a:latin typeface="Calibri"/>
                <a:cs typeface="Calibri"/>
              </a:rPr>
              <a:t> </a:t>
            </a:r>
            <a:r>
              <a:rPr dirty="0" sz="900">
                <a:latin typeface="Calibri"/>
                <a:cs typeface="Calibri"/>
              </a:rPr>
              <a:t>Management</a:t>
            </a:r>
            <a:r>
              <a:rPr dirty="0" sz="900" spc="-50">
                <a:latin typeface="Calibri"/>
                <a:cs typeface="Calibri"/>
              </a:rPr>
              <a:t> </a:t>
            </a:r>
            <a:r>
              <a:rPr dirty="0" sz="900" spc="20">
                <a:latin typeface="Calibri"/>
                <a:cs typeface="Calibri"/>
              </a:rPr>
              <a:t>of</a:t>
            </a:r>
            <a:r>
              <a:rPr dirty="0" sz="900" spc="-25">
                <a:latin typeface="Calibri"/>
                <a:cs typeface="Calibri"/>
              </a:rPr>
              <a:t> </a:t>
            </a:r>
            <a:r>
              <a:rPr dirty="0" sz="900" spc="-5">
                <a:latin typeface="Calibri"/>
                <a:cs typeface="Calibri"/>
              </a:rPr>
              <a:t>Breast</a:t>
            </a:r>
            <a:r>
              <a:rPr dirty="0" sz="900" spc="-50">
                <a:latin typeface="Calibri"/>
                <a:cs typeface="Calibri"/>
              </a:rPr>
              <a:t> </a:t>
            </a:r>
            <a:r>
              <a:rPr dirty="0" sz="900">
                <a:latin typeface="Calibri"/>
                <a:cs typeface="Calibri"/>
              </a:rPr>
              <a:t>Cancer.</a:t>
            </a:r>
            <a:r>
              <a:rPr dirty="0" sz="900" spc="-50">
                <a:latin typeface="Calibri"/>
                <a:cs typeface="Calibri"/>
              </a:rPr>
              <a:t> </a:t>
            </a:r>
            <a:r>
              <a:rPr dirty="0" sz="900">
                <a:latin typeface="Calibri"/>
                <a:cs typeface="Calibri"/>
              </a:rPr>
              <a:t>J</a:t>
            </a:r>
            <a:r>
              <a:rPr dirty="0" sz="900" spc="5">
                <a:latin typeface="Calibri"/>
                <a:cs typeface="Calibri"/>
              </a:rPr>
              <a:t> </a:t>
            </a:r>
            <a:r>
              <a:rPr dirty="0" sz="900" spc="10">
                <a:latin typeface="Calibri"/>
                <a:cs typeface="Calibri"/>
              </a:rPr>
              <a:t>Nucl</a:t>
            </a:r>
            <a:r>
              <a:rPr dirty="0" sz="900" spc="-30">
                <a:latin typeface="Calibri"/>
                <a:cs typeface="Calibri"/>
              </a:rPr>
              <a:t> </a:t>
            </a:r>
            <a:r>
              <a:rPr dirty="0" sz="900" spc="25">
                <a:latin typeface="Calibri"/>
                <a:cs typeface="Calibri"/>
              </a:rPr>
              <a:t>Med.</a:t>
            </a:r>
            <a:r>
              <a:rPr dirty="0" sz="900" spc="-50">
                <a:latin typeface="Calibri"/>
                <a:cs typeface="Calibri"/>
              </a:rPr>
              <a:t> </a:t>
            </a:r>
            <a:r>
              <a:rPr dirty="0" sz="900" spc="-5">
                <a:latin typeface="Calibri"/>
                <a:cs typeface="Calibri"/>
              </a:rPr>
              <a:t>2016;57:9S–16S;</a:t>
            </a:r>
            <a:r>
              <a:rPr dirty="0" sz="900" spc="-65">
                <a:latin typeface="Calibri"/>
                <a:cs typeface="Calibri"/>
              </a:rPr>
              <a:t> </a:t>
            </a:r>
            <a:r>
              <a:rPr dirty="0" sz="900" spc="-5" b="1">
                <a:latin typeface="Calibri"/>
                <a:cs typeface="Calibri"/>
              </a:rPr>
              <a:t>3.</a:t>
            </a:r>
            <a:r>
              <a:rPr dirty="0" sz="900" spc="-65" b="1">
                <a:latin typeface="Calibri"/>
                <a:cs typeface="Calibri"/>
              </a:rPr>
              <a:t> </a:t>
            </a:r>
            <a:r>
              <a:rPr dirty="0" sz="900" spc="5">
                <a:latin typeface="Calibri"/>
                <a:cs typeface="Calibri"/>
              </a:rPr>
              <a:t>Oliveira</a:t>
            </a:r>
            <a:r>
              <a:rPr dirty="0" sz="900" spc="-35">
                <a:latin typeface="Calibri"/>
                <a:cs typeface="Calibri"/>
              </a:rPr>
              <a:t> </a:t>
            </a:r>
            <a:r>
              <a:rPr dirty="0" sz="900" spc="25">
                <a:latin typeface="Calibri"/>
                <a:cs typeface="Calibri"/>
              </a:rPr>
              <a:t>DR,</a:t>
            </a:r>
            <a:r>
              <a:rPr dirty="0" sz="900" spc="-50">
                <a:latin typeface="Calibri"/>
                <a:cs typeface="Calibri"/>
              </a:rPr>
              <a:t> </a:t>
            </a:r>
            <a:r>
              <a:rPr dirty="0" sz="900">
                <a:latin typeface="Calibri"/>
                <a:cs typeface="Calibri"/>
              </a:rPr>
              <a:t>Carvalho</a:t>
            </a:r>
            <a:r>
              <a:rPr dirty="0" sz="900" spc="-75">
                <a:latin typeface="Calibri"/>
                <a:cs typeface="Calibri"/>
              </a:rPr>
              <a:t> </a:t>
            </a:r>
            <a:r>
              <a:rPr dirty="0" sz="900">
                <a:latin typeface="Calibri"/>
                <a:cs typeface="Calibri"/>
              </a:rPr>
              <a:t>ESC,</a:t>
            </a:r>
            <a:r>
              <a:rPr dirty="0" sz="900" spc="-50">
                <a:latin typeface="Calibri"/>
                <a:cs typeface="Calibri"/>
              </a:rPr>
              <a:t> </a:t>
            </a:r>
            <a:r>
              <a:rPr dirty="0" sz="900" spc="5">
                <a:latin typeface="Calibri"/>
                <a:cs typeface="Calibri"/>
              </a:rPr>
              <a:t>Campos</a:t>
            </a:r>
            <a:r>
              <a:rPr dirty="0" sz="900" spc="-25">
                <a:latin typeface="Calibri"/>
                <a:cs typeface="Calibri"/>
              </a:rPr>
              <a:t> </a:t>
            </a:r>
            <a:r>
              <a:rPr dirty="0" sz="900" spc="-15">
                <a:latin typeface="Calibri"/>
                <a:cs typeface="Calibri"/>
              </a:rPr>
              <a:t>LC,</a:t>
            </a:r>
            <a:r>
              <a:rPr dirty="0" sz="900" spc="-50">
                <a:latin typeface="Calibri"/>
                <a:cs typeface="Calibri"/>
              </a:rPr>
              <a:t> </a:t>
            </a:r>
            <a:r>
              <a:rPr dirty="0" sz="900" spc="20">
                <a:latin typeface="Calibri"/>
                <a:cs typeface="Calibri"/>
              </a:rPr>
              <a:t>Leal</a:t>
            </a:r>
            <a:r>
              <a:rPr dirty="0" sz="900" spc="-35">
                <a:latin typeface="Calibri"/>
                <a:cs typeface="Calibri"/>
              </a:rPr>
              <a:t> </a:t>
            </a:r>
            <a:r>
              <a:rPr dirty="0" sz="900">
                <a:latin typeface="Calibri"/>
                <a:cs typeface="Calibri"/>
              </a:rPr>
              <a:t>JA,</a:t>
            </a:r>
            <a:r>
              <a:rPr dirty="0" sz="900" spc="-50">
                <a:latin typeface="Calibri"/>
                <a:cs typeface="Calibri"/>
              </a:rPr>
              <a:t> </a:t>
            </a:r>
            <a:r>
              <a:rPr dirty="0" sz="900" spc="10">
                <a:latin typeface="Calibri"/>
                <a:cs typeface="Calibri"/>
              </a:rPr>
              <a:t>Sampaio</a:t>
            </a:r>
            <a:r>
              <a:rPr dirty="0" sz="900" spc="5">
                <a:latin typeface="Calibri"/>
                <a:cs typeface="Calibri"/>
              </a:rPr>
              <a:t> EV,</a:t>
            </a:r>
            <a:r>
              <a:rPr dirty="0" sz="900" spc="-10">
                <a:latin typeface="Calibri"/>
                <a:cs typeface="Calibri"/>
              </a:rPr>
              <a:t> </a:t>
            </a:r>
            <a:r>
              <a:rPr dirty="0" sz="900" spc="-5">
                <a:latin typeface="Calibri"/>
                <a:cs typeface="Calibri"/>
              </a:rPr>
              <a:t>Cassali</a:t>
            </a:r>
            <a:r>
              <a:rPr dirty="0" sz="900" spc="-30">
                <a:latin typeface="Calibri"/>
                <a:cs typeface="Calibri"/>
              </a:rPr>
              <a:t> </a:t>
            </a:r>
            <a:r>
              <a:rPr dirty="0" sz="900" spc="25">
                <a:latin typeface="Calibri"/>
                <a:cs typeface="Calibri"/>
              </a:rPr>
              <a:t>GD.</a:t>
            </a:r>
            <a:r>
              <a:rPr dirty="0" sz="900" spc="-50">
                <a:latin typeface="Calibri"/>
                <a:cs typeface="Calibri"/>
              </a:rPr>
              <a:t> </a:t>
            </a:r>
            <a:r>
              <a:rPr dirty="0" sz="900">
                <a:latin typeface="Calibri"/>
                <a:cs typeface="Calibri"/>
              </a:rPr>
              <a:t>Avaliação</a:t>
            </a:r>
            <a:r>
              <a:rPr dirty="0" sz="900" spc="-70">
                <a:latin typeface="Calibri"/>
                <a:cs typeface="Calibri"/>
              </a:rPr>
              <a:t> </a:t>
            </a:r>
            <a:r>
              <a:rPr dirty="0" sz="900" spc="15">
                <a:latin typeface="Calibri"/>
                <a:cs typeface="Calibri"/>
              </a:rPr>
              <a:t>nutricionalde</a:t>
            </a:r>
            <a:endParaRPr sz="900">
              <a:latin typeface="Calibri"/>
              <a:cs typeface="Calibri"/>
            </a:endParaRPr>
          </a:p>
          <a:p>
            <a:pPr marL="12700">
              <a:lnSpc>
                <a:spcPts val="1050"/>
              </a:lnSpc>
            </a:pPr>
            <a:r>
              <a:rPr dirty="0" sz="900" spc="20">
                <a:latin typeface="Calibri"/>
                <a:cs typeface="Calibri"/>
              </a:rPr>
              <a:t>pacientes</a:t>
            </a:r>
            <a:r>
              <a:rPr dirty="0" sz="900" spc="-20">
                <a:latin typeface="Calibri"/>
                <a:cs typeface="Calibri"/>
              </a:rPr>
              <a:t> </a:t>
            </a:r>
            <a:r>
              <a:rPr dirty="0" sz="900" spc="10">
                <a:latin typeface="Calibri"/>
                <a:cs typeface="Calibri"/>
              </a:rPr>
              <a:t>com</a:t>
            </a:r>
            <a:r>
              <a:rPr dirty="0" sz="900" spc="-95">
                <a:latin typeface="Calibri"/>
                <a:cs typeface="Calibri"/>
              </a:rPr>
              <a:t> </a:t>
            </a:r>
            <a:r>
              <a:rPr dirty="0" sz="900" spc="5">
                <a:latin typeface="Calibri"/>
                <a:cs typeface="Calibri"/>
              </a:rPr>
              <a:t>câncer</a:t>
            </a:r>
            <a:r>
              <a:rPr dirty="0" sz="900" spc="-60">
                <a:latin typeface="Calibri"/>
                <a:cs typeface="Calibri"/>
              </a:rPr>
              <a:t> </a:t>
            </a:r>
            <a:r>
              <a:rPr dirty="0" sz="900" spc="25">
                <a:latin typeface="Calibri"/>
                <a:cs typeface="Calibri"/>
              </a:rPr>
              <a:t>de</a:t>
            </a:r>
            <a:r>
              <a:rPr dirty="0" sz="900" spc="-45">
                <a:latin typeface="Calibri"/>
                <a:cs typeface="Calibri"/>
              </a:rPr>
              <a:t> </a:t>
            </a:r>
            <a:r>
              <a:rPr dirty="0" sz="900" spc="15">
                <a:latin typeface="Calibri"/>
                <a:cs typeface="Calibri"/>
              </a:rPr>
              <a:t>mama</a:t>
            </a:r>
            <a:r>
              <a:rPr dirty="0" sz="900" spc="-20">
                <a:latin typeface="Calibri"/>
                <a:cs typeface="Calibri"/>
              </a:rPr>
              <a:t> </a:t>
            </a:r>
            <a:r>
              <a:rPr dirty="0" sz="900" spc="-5">
                <a:latin typeface="Calibri"/>
                <a:cs typeface="Calibri"/>
              </a:rPr>
              <a:t>atendidas</a:t>
            </a:r>
            <a:r>
              <a:rPr dirty="0" sz="900" spc="-25">
                <a:latin typeface="Calibri"/>
                <a:cs typeface="Calibri"/>
              </a:rPr>
              <a:t> </a:t>
            </a:r>
            <a:r>
              <a:rPr dirty="0" sz="900" spc="25">
                <a:latin typeface="Calibri"/>
                <a:cs typeface="Calibri"/>
              </a:rPr>
              <a:t>no</a:t>
            </a:r>
            <a:r>
              <a:rPr dirty="0" sz="900" spc="-70">
                <a:latin typeface="Calibri"/>
                <a:cs typeface="Calibri"/>
              </a:rPr>
              <a:t> </a:t>
            </a:r>
            <a:r>
              <a:rPr dirty="0" sz="900" spc="10">
                <a:latin typeface="Calibri"/>
                <a:cs typeface="Calibri"/>
              </a:rPr>
              <a:t>Serviço</a:t>
            </a:r>
            <a:r>
              <a:rPr dirty="0" sz="900" spc="-70">
                <a:latin typeface="Calibri"/>
                <a:cs typeface="Calibri"/>
              </a:rPr>
              <a:t> </a:t>
            </a:r>
            <a:r>
              <a:rPr dirty="0" sz="900" spc="25">
                <a:latin typeface="Calibri"/>
                <a:cs typeface="Calibri"/>
              </a:rPr>
              <a:t>de</a:t>
            </a:r>
            <a:r>
              <a:rPr dirty="0" sz="900" spc="-50">
                <a:latin typeface="Calibri"/>
                <a:cs typeface="Calibri"/>
              </a:rPr>
              <a:t> </a:t>
            </a:r>
            <a:r>
              <a:rPr dirty="0" sz="900" spc="15">
                <a:latin typeface="Calibri"/>
                <a:cs typeface="Calibri"/>
              </a:rPr>
              <a:t>Mastologiado</a:t>
            </a:r>
            <a:r>
              <a:rPr dirty="0" sz="900">
                <a:latin typeface="Calibri"/>
                <a:cs typeface="Calibri"/>
              </a:rPr>
              <a:t> Hospital</a:t>
            </a:r>
            <a:r>
              <a:rPr dirty="0" sz="900" spc="-25">
                <a:latin typeface="Calibri"/>
                <a:cs typeface="Calibri"/>
              </a:rPr>
              <a:t> </a:t>
            </a:r>
            <a:r>
              <a:rPr dirty="0" sz="900" spc="-5">
                <a:latin typeface="Calibri"/>
                <a:cs typeface="Calibri"/>
              </a:rPr>
              <a:t>das</a:t>
            </a:r>
            <a:r>
              <a:rPr dirty="0" sz="900" spc="-15">
                <a:latin typeface="Calibri"/>
                <a:cs typeface="Calibri"/>
              </a:rPr>
              <a:t> </a:t>
            </a:r>
            <a:r>
              <a:rPr dirty="0" sz="900" spc="-20">
                <a:latin typeface="Calibri"/>
                <a:cs typeface="Calibri"/>
              </a:rPr>
              <a:t>Cl</a:t>
            </a:r>
            <a:r>
              <a:rPr dirty="0" sz="900" spc="-110">
                <a:latin typeface="Calibri"/>
                <a:cs typeface="Calibri"/>
              </a:rPr>
              <a:t> </a:t>
            </a:r>
            <a:r>
              <a:rPr dirty="0" sz="900" spc="-5">
                <a:latin typeface="Calibri"/>
                <a:cs typeface="Calibri"/>
              </a:rPr>
              <a:t>ínicas,</a:t>
            </a:r>
            <a:r>
              <a:rPr dirty="0" sz="900" spc="-45">
                <a:latin typeface="Calibri"/>
                <a:cs typeface="Calibri"/>
              </a:rPr>
              <a:t> </a:t>
            </a:r>
            <a:r>
              <a:rPr dirty="0" sz="900" spc="10">
                <a:latin typeface="Calibri"/>
                <a:cs typeface="Calibri"/>
              </a:rPr>
              <a:t>Belo</a:t>
            </a:r>
            <a:r>
              <a:rPr dirty="0" sz="900" spc="-70">
                <a:latin typeface="Calibri"/>
                <a:cs typeface="Calibri"/>
              </a:rPr>
              <a:t> </a:t>
            </a:r>
            <a:r>
              <a:rPr dirty="0" sz="900" spc="5">
                <a:latin typeface="Calibri"/>
                <a:cs typeface="Calibri"/>
              </a:rPr>
              <a:t>Horizonte</a:t>
            </a:r>
            <a:r>
              <a:rPr dirty="0" sz="900" spc="-50">
                <a:latin typeface="Calibri"/>
                <a:cs typeface="Calibri"/>
              </a:rPr>
              <a:t> </a:t>
            </a:r>
            <a:r>
              <a:rPr dirty="0" sz="900" spc="10">
                <a:latin typeface="Calibri"/>
                <a:cs typeface="Calibri"/>
              </a:rPr>
              <a:t>(MG),</a:t>
            </a:r>
            <a:r>
              <a:rPr dirty="0" sz="900" spc="-35">
                <a:latin typeface="Calibri"/>
                <a:cs typeface="Calibri"/>
              </a:rPr>
              <a:t> </a:t>
            </a:r>
            <a:r>
              <a:rPr dirty="0" sz="900">
                <a:latin typeface="Calibri"/>
                <a:cs typeface="Calibri"/>
              </a:rPr>
              <a:t>Brasil.</a:t>
            </a:r>
            <a:r>
              <a:rPr dirty="0" sz="900" spc="-50">
                <a:latin typeface="Calibri"/>
                <a:cs typeface="Calibri"/>
              </a:rPr>
              <a:t> </a:t>
            </a:r>
            <a:r>
              <a:rPr dirty="0" sz="900" spc="10">
                <a:latin typeface="Calibri"/>
                <a:cs typeface="Calibri"/>
              </a:rPr>
              <a:t>Cien</a:t>
            </a:r>
            <a:r>
              <a:rPr dirty="0" sz="900" spc="15">
                <a:latin typeface="Calibri"/>
                <a:cs typeface="Calibri"/>
              </a:rPr>
              <a:t> </a:t>
            </a:r>
            <a:r>
              <a:rPr dirty="0" sz="900">
                <a:latin typeface="Calibri"/>
                <a:cs typeface="Calibri"/>
              </a:rPr>
              <a:t>Saúde</a:t>
            </a:r>
            <a:r>
              <a:rPr dirty="0" sz="900" spc="-45">
                <a:latin typeface="Calibri"/>
                <a:cs typeface="Calibri"/>
              </a:rPr>
              <a:t> </a:t>
            </a:r>
            <a:r>
              <a:rPr dirty="0" sz="900" spc="5">
                <a:latin typeface="Calibri"/>
                <a:cs typeface="Calibri"/>
              </a:rPr>
              <a:t>Colet.</a:t>
            </a:r>
            <a:r>
              <a:rPr dirty="0" sz="900" spc="-50">
                <a:latin typeface="Calibri"/>
                <a:cs typeface="Calibri"/>
              </a:rPr>
              <a:t> </a:t>
            </a:r>
            <a:r>
              <a:rPr dirty="0" sz="900" spc="-5">
                <a:latin typeface="Calibri"/>
                <a:cs typeface="Calibri"/>
              </a:rPr>
              <a:t>2014;19(5):1573-1580</a:t>
            </a:r>
            <a:r>
              <a:rPr dirty="0" sz="900" spc="-5" b="1">
                <a:latin typeface="Calibri"/>
                <a:cs typeface="Calibri"/>
              </a:rPr>
              <a:t>;</a:t>
            </a:r>
            <a:r>
              <a:rPr dirty="0" sz="900" spc="-65" b="1">
                <a:latin typeface="Calibri"/>
                <a:cs typeface="Calibri"/>
              </a:rPr>
              <a:t> </a:t>
            </a:r>
            <a:r>
              <a:rPr dirty="0" sz="900" spc="5" b="1">
                <a:latin typeface="Calibri"/>
                <a:cs typeface="Calibri"/>
              </a:rPr>
              <a:t>4.</a:t>
            </a:r>
            <a:r>
              <a:rPr dirty="0" sz="900" spc="5">
                <a:latin typeface="Calibri"/>
                <a:cs typeface="Calibri"/>
              </a:rPr>
              <a:t>Lee</a:t>
            </a:r>
            <a:r>
              <a:rPr dirty="0" sz="900" spc="-45">
                <a:latin typeface="Calibri"/>
                <a:cs typeface="Calibri"/>
              </a:rPr>
              <a:t> </a:t>
            </a:r>
            <a:r>
              <a:rPr dirty="0" sz="900" spc="-10">
                <a:latin typeface="Calibri"/>
                <a:cs typeface="Calibri"/>
              </a:rPr>
              <a:t>K,</a:t>
            </a:r>
            <a:r>
              <a:rPr dirty="0" sz="900" spc="-45">
                <a:latin typeface="Calibri"/>
                <a:cs typeface="Calibri"/>
              </a:rPr>
              <a:t> </a:t>
            </a:r>
            <a:r>
              <a:rPr dirty="0" sz="900" spc="20">
                <a:latin typeface="Calibri"/>
                <a:cs typeface="Calibri"/>
              </a:rPr>
              <a:t>Kruper</a:t>
            </a:r>
            <a:r>
              <a:rPr dirty="0" sz="900" spc="-60">
                <a:latin typeface="Calibri"/>
                <a:cs typeface="Calibri"/>
              </a:rPr>
              <a:t> </a:t>
            </a:r>
            <a:r>
              <a:rPr dirty="0" sz="900" spc="-5">
                <a:latin typeface="Calibri"/>
                <a:cs typeface="Calibri"/>
              </a:rPr>
              <a:t>L,</a:t>
            </a:r>
            <a:r>
              <a:rPr dirty="0" sz="900" spc="-45">
                <a:latin typeface="Calibri"/>
                <a:cs typeface="Calibri"/>
              </a:rPr>
              <a:t> </a:t>
            </a:r>
            <a:r>
              <a:rPr dirty="0" sz="900">
                <a:latin typeface="Calibri"/>
                <a:cs typeface="Calibri"/>
              </a:rPr>
              <a:t>Dieli-Conwright</a:t>
            </a:r>
            <a:r>
              <a:rPr dirty="0" sz="900" spc="-50">
                <a:latin typeface="Calibri"/>
                <a:cs typeface="Calibri"/>
              </a:rPr>
              <a:t> </a:t>
            </a:r>
            <a:r>
              <a:rPr dirty="0" sz="900" spc="-20">
                <a:latin typeface="Calibri"/>
                <a:cs typeface="Calibri"/>
              </a:rPr>
              <a:t>CM,</a:t>
            </a:r>
            <a:r>
              <a:rPr dirty="0" sz="900" spc="-45">
                <a:latin typeface="Calibri"/>
                <a:cs typeface="Calibri"/>
              </a:rPr>
              <a:t> </a:t>
            </a:r>
            <a:r>
              <a:rPr dirty="0" sz="900" spc="25">
                <a:latin typeface="Calibri"/>
                <a:cs typeface="Calibri"/>
              </a:rPr>
              <a:t>Mortimer</a:t>
            </a:r>
            <a:r>
              <a:rPr dirty="0" sz="900" spc="-60">
                <a:latin typeface="Calibri"/>
                <a:cs typeface="Calibri"/>
              </a:rPr>
              <a:t> </a:t>
            </a:r>
            <a:r>
              <a:rPr dirty="0" sz="900" spc="5">
                <a:latin typeface="Calibri"/>
                <a:cs typeface="Calibri"/>
              </a:rPr>
              <a:t>JE.</a:t>
            </a:r>
            <a:r>
              <a:rPr dirty="0" sz="900" spc="-50">
                <a:latin typeface="Calibri"/>
                <a:cs typeface="Calibri"/>
              </a:rPr>
              <a:t> </a:t>
            </a:r>
            <a:r>
              <a:rPr dirty="0" sz="900" spc="15">
                <a:latin typeface="Calibri"/>
                <a:cs typeface="Calibri"/>
              </a:rPr>
              <a:t>The</a:t>
            </a:r>
            <a:r>
              <a:rPr dirty="0" sz="900" spc="-45">
                <a:latin typeface="Calibri"/>
                <a:cs typeface="Calibri"/>
              </a:rPr>
              <a:t> </a:t>
            </a:r>
            <a:r>
              <a:rPr dirty="0" sz="900" spc="10">
                <a:latin typeface="Calibri"/>
                <a:cs typeface="Calibri"/>
              </a:rPr>
              <a:t>Impact</a:t>
            </a:r>
            <a:r>
              <a:rPr dirty="0" sz="900" spc="-50">
                <a:latin typeface="Calibri"/>
                <a:cs typeface="Calibri"/>
              </a:rPr>
              <a:t> </a:t>
            </a:r>
            <a:r>
              <a:rPr dirty="0" sz="900" spc="20">
                <a:latin typeface="Calibri"/>
                <a:cs typeface="Calibri"/>
              </a:rPr>
              <a:t>of</a:t>
            </a:r>
            <a:r>
              <a:rPr dirty="0" sz="900" spc="-95">
                <a:latin typeface="Calibri"/>
                <a:cs typeface="Calibri"/>
              </a:rPr>
              <a:t> </a:t>
            </a:r>
            <a:r>
              <a:rPr dirty="0" sz="900" spc="10">
                <a:latin typeface="Calibri"/>
                <a:cs typeface="Calibri"/>
              </a:rPr>
              <a:t>Obesity</a:t>
            </a:r>
            <a:r>
              <a:rPr dirty="0" sz="900" spc="-85">
                <a:latin typeface="Calibri"/>
                <a:cs typeface="Calibri"/>
              </a:rPr>
              <a:t> </a:t>
            </a:r>
            <a:r>
              <a:rPr dirty="0" sz="900" spc="20">
                <a:latin typeface="Calibri"/>
                <a:cs typeface="Calibri"/>
              </a:rPr>
              <a:t>on</a:t>
            </a:r>
            <a:endParaRPr sz="900">
              <a:latin typeface="Calibri"/>
              <a:cs typeface="Calibri"/>
            </a:endParaRPr>
          </a:p>
          <a:p>
            <a:pPr marL="12700">
              <a:lnSpc>
                <a:spcPts val="1065"/>
              </a:lnSpc>
            </a:pPr>
            <a:r>
              <a:rPr dirty="0" sz="900" spc="30">
                <a:latin typeface="Calibri"/>
                <a:cs typeface="Calibri"/>
              </a:rPr>
              <a:t>Breast</a:t>
            </a:r>
            <a:r>
              <a:rPr dirty="0" sz="900" spc="-50">
                <a:latin typeface="Calibri"/>
                <a:cs typeface="Calibri"/>
              </a:rPr>
              <a:t> </a:t>
            </a:r>
            <a:r>
              <a:rPr dirty="0" sz="900">
                <a:latin typeface="Calibri"/>
                <a:cs typeface="Calibri"/>
              </a:rPr>
              <a:t>Cancer</a:t>
            </a:r>
            <a:r>
              <a:rPr dirty="0" sz="900" spc="-65">
                <a:latin typeface="Calibri"/>
                <a:cs typeface="Calibri"/>
              </a:rPr>
              <a:t> </a:t>
            </a:r>
            <a:r>
              <a:rPr dirty="0" sz="900">
                <a:latin typeface="Calibri"/>
                <a:cs typeface="Calibri"/>
              </a:rPr>
              <a:t>Diagnosis</a:t>
            </a:r>
            <a:r>
              <a:rPr dirty="0" sz="900" spc="-25">
                <a:latin typeface="Calibri"/>
                <a:cs typeface="Calibri"/>
              </a:rPr>
              <a:t> </a:t>
            </a:r>
            <a:r>
              <a:rPr dirty="0" sz="900" spc="20">
                <a:latin typeface="Calibri"/>
                <a:cs typeface="Calibri"/>
              </a:rPr>
              <a:t>and</a:t>
            </a:r>
            <a:r>
              <a:rPr dirty="0" sz="900" spc="-75">
                <a:latin typeface="Calibri"/>
                <a:cs typeface="Calibri"/>
              </a:rPr>
              <a:t> </a:t>
            </a:r>
            <a:r>
              <a:rPr dirty="0" sz="900">
                <a:latin typeface="Calibri"/>
                <a:cs typeface="Calibri"/>
              </a:rPr>
              <a:t>Treatment.</a:t>
            </a:r>
            <a:r>
              <a:rPr dirty="0" sz="900" spc="-35">
                <a:latin typeface="Calibri"/>
                <a:cs typeface="Calibri"/>
              </a:rPr>
              <a:t> </a:t>
            </a:r>
            <a:r>
              <a:rPr dirty="0" sz="900">
                <a:latin typeface="Calibri"/>
                <a:cs typeface="Calibri"/>
              </a:rPr>
              <a:t>Curr</a:t>
            </a:r>
            <a:r>
              <a:rPr dirty="0" sz="900" spc="-55">
                <a:latin typeface="Calibri"/>
                <a:cs typeface="Calibri"/>
              </a:rPr>
              <a:t> </a:t>
            </a:r>
            <a:r>
              <a:rPr dirty="0" sz="900" spc="15">
                <a:latin typeface="Calibri"/>
                <a:cs typeface="Calibri"/>
              </a:rPr>
              <a:t>Oncol</a:t>
            </a:r>
            <a:r>
              <a:rPr dirty="0" sz="900" spc="-35">
                <a:latin typeface="Calibri"/>
                <a:cs typeface="Calibri"/>
              </a:rPr>
              <a:t> </a:t>
            </a:r>
            <a:r>
              <a:rPr dirty="0" sz="900" spc="20">
                <a:latin typeface="Calibri"/>
                <a:cs typeface="Calibri"/>
              </a:rPr>
              <a:t>Rep.</a:t>
            </a:r>
            <a:r>
              <a:rPr dirty="0" sz="900" spc="-55">
                <a:latin typeface="Calibri"/>
                <a:cs typeface="Calibri"/>
              </a:rPr>
              <a:t> </a:t>
            </a:r>
            <a:r>
              <a:rPr dirty="0" sz="900" spc="-10">
                <a:latin typeface="Calibri"/>
                <a:cs typeface="Calibri"/>
              </a:rPr>
              <a:t>2019;21:41</a:t>
            </a:r>
            <a:r>
              <a:rPr dirty="0" sz="900" spc="-10" b="1">
                <a:latin typeface="Calibri"/>
                <a:cs typeface="Calibri"/>
              </a:rPr>
              <a:t>;</a:t>
            </a:r>
            <a:r>
              <a:rPr dirty="0" sz="900" spc="-70" b="1">
                <a:latin typeface="Calibri"/>
                <a:cs typeface="Calibri"/>
              </a:rPr>
              <a:t> </a:t>
            </a:r>
            <a:r>
              <a:rPr dirty="0" sz="900" spc="5" b="1">
                <a:latin typeface="Calibri"/>
                <a:cs typeface="Calibri"/>
              </a:rPr>
              <a:t>5.</a:t>
            </a:r>
            <a:r>
              <a:rPr dirty="0" sz="900" spc="5">
                <a:latin typeface="Calibri"/>
                <a:cs typeface="Calibri"/>
              </a:rPr>
              <a:t>Federação</a:t>
            </a:r>
            <a:r>
              <a:rPr dirty="0" sz="900">
                <a:latin typeface="Calibri"/>
                <a:cs typeface="Calibri"/>
              </a:rPr>
              <a:t> </a:t>
            </a:r>
            <a:r>
              <a:rPr dirty="0" sz="900" spc="-5">
                <a:latin typeface="Calibri"/>
                <a:cs typeface="Calibri"/>
              </a:rPr>
              <a:t>das</a:t>
            </a:r>
            <a:r>
              <a:rPr dirty="0" sz="900" spc="-25">
                <a:latin typeface="Calibri"/>
                <a:cs typeface="Calibri"/>
              </a:rPr>
              <a:t> </a:t>
            </a:r>
            <a:r>
              <a:rPr dirty="0" sz="900">
                <a:latin typeface="Calibri"/>
                <a:cs typeface="Calibri"/>
              </a:rPr>
              <a:t>Indústrias</a:t>
            </a:r>
            <a:r>
              <a:rPr dirty="0" sz="900" spc="-25">
                <a:latin typeface="Calibri"/>
                <a:cs typeface="Calibri"/>
              </a:rPr>
              <a:t> </a:t>
            </a:r>
            <a:r>
              <a:rPr dirty="0" sz="900" spc="25">
                <a:latin typeface="Calibri"/>
                <a:cs typeface="Calibri"/>
              </a:rPr>
              <a:t>do</a:t>
            </a:r>
            <a:r>
              <a:rPr dirty="0" sz="900" spc="-75">
                <a:latin typeface="Calibri"/>
                <a:cs typeface="Calibri"/>
              </a:rPr>
              <a:t> </a:t>
            </a:r>
            <a:r>
              <a:rPr dirty="0" sz="900">
                <a:latin typeface="Calibri"/>
                <a:cs typeface="Calibri"/>
              </a:rPr>
              <a:t>Estado</a:t>
            </a:r>
            <a:r>
              <a:rPr dirty="0" sz="900" spc="-75">
                <a:latin typeface="Calibri"/>
                <a:cs typeface="Calibri"/>
              </a:rPr>
              <a:t> </a:t>
            </a:r>
            <a:r>
              <a:rPr dirty="0" sz="900" spc="25">
                <a:latin typeface="Calibri"/>
                <a:cs typeface="Calibri"/>
              </a:rPr>
              <a:t>de</a:t>
            </a:r>
            <a:r>
              <a:rPr dirty="0" sz="900" spc="-50">
                <a:latin typeface="Calibri"/>
                <a:cs typeface="Calibri"/>
              </a:rPr>
              <a:t> </a:t>
            </a:r>
            <a:r>
              <a:rPr dirty="0" sz="900" spc="15">
                <a:latin typeface="Calibri"/>
                <a:cs typeface="Calibri"/>
              </a:rPr>
              <a:t>São</a:t>
            </a:r>
            <a:r>
              <a:rPr dirty="0" sz="900" spc="5">
                <a:latin typeface="Calibri"/>
                <a:cs typeface="Calibri"/>
              </a:rPr>
              <a:t> Paulo.</a:t>
            </a:r>
            <a:r>
              <a:rPr dirty="0" sz="900" spc="-55">
                <a:latin typeface="Calibri"/>
                <a:cs typeface="Calibri"/>
              </a:rPr>
              <a:t> </a:t>
            </a:r>
            <a:r>
              <a:rPr dirty="0" sz="900" spc="-5">
                <a:latin typeface="Calibri"/>
                <a:cs typeface="Calibri"/>
              </a:rPr>
              <a:t>Instituto</a:t>
            </a:r>
            <a:r>
              <a:rPr dirty="0" sz="900" spc="5">
                <a:latin typeface="Calibri"/>
                <a:cs typeface="Calibri"/>
              </a:rPr>
              <a:t> </a:t>
            </a:r>
            <a:r>
              <a:rPr dirty="0" sz="900">
                <a:latin typeface="Calibri"/>
                <a:cs typeface="Calibri"/>
              </a:rPr>
              <a:t>Brasileiro</a:t>
            </a:r>
            <a:r>
              <a:rPr dirty="0" sz="900" spc="-75">
                <a:latin typeface="Calibri"/>
                <a:cs typeface="Calibri"/>
              </a:rPr>
              <a:t> </a:t>
            </a:r>
            <a:r>
              <a:rPr dirty="0" sz="900" spc="25">
                <a:latin typeface="Calibri"/>
                <a:cs typeface="Calibri"/>
              </a:rPr>
              <a:t>de</a:t>
            </a:r>
            <a:r>
              <a:rPr dirty="0" sz="900">
                <a:latin typeface="Calibri"/>
                <a:cs typeface="Calibri"/>
              </a:rPr>
              <a:t> </a:t>
            </a:r>
            <a:r>
              <a:rPr dirty="0" sz="900" spc="10">
                <a:latin typeface="Calibri"/>
                <a:cs typeface="Calibri"/>
              </a:rPr>
              <a:t>Opinião</a:t>
            </a:r>
            <a:r>
              <a:rPr dirty="0" sz="900" spc="-70">
                <a:latin typeface="Calibri"/>
                <a:cs typeface="Calibri"/>
              </a:rPr>
              <a:t> </a:t>
            </a:r>
            <a:r>
              <a:rPr dirty="0" sz="900">
                <a:latin typeface="Calibri"/>
                <a:cs typeface="Calibri"/>
              </a:rPr>
              <a:t>Pública</a:t>
            </a:r>
            <a:r>
              <a:rPr dirty="0" sz="900" spc="-30">
                <a:latin typeface="Calibri"/>
                <a:cs typeface="Calibri"/>
              </a:rPr>
              <a:t> </a:t>
            </a:r>
            <a:r>
              <a:rPr dirty="0" sz="900">
                <a:latin typeface="Calibri"/>
                <a:cs typeface="Calibri"/>
              </a:rPr>
              <a:t>e</a:t>
            </a:r>
            <a:r>
              <a:rPr dirty="0" sz="900" spc="35">
                <a:latin typeface="Calibri"/>
                <a:cs typeface="Calibri"/>
              </a:rPr>
              <a:t> </a:t>
            </a:r>
            <a:r>
              <a:rPr dirty="0" sz="900">
                <a:latin typeface="Calibri"/>
                <a:cs typeface="Calibri"/>
              </a:rPr>
              <a:t>Estatística.</a:t>
            </a:r>
            <a:r>
              <a:rPr dirty="0" sz="900" spc="-55">
                <a:latin typeface="Calibri"/>
                <a:cs typeface="Calibri"/>
              </a:rPr>
              <a:t> </a:t>
            </a:r>
            <a:r>
              <a:rPr dirty="0" sz="900">
                <a:latin typeface="Calibri"/>
                <a:cs typeface="Calibri"/>
              </a:rPr>
              <a:t>O</a:t>
            </a:r>
            <a:r>
              <a:rPr dirty="0" sz="900" spc="-40">
                <a:latin typeface="Calibri"/>
                <a:cs typeface="Calibri"/>
              </a:rPr>
              <a:t> </a:t>
            </a:r>
            <a:r>
              <a:rPr dirty="0" sz="900" spc="10">
                <a:latin typeface="Calibri"/>
                <a:cs typeface="Calibri"/>
              </a:rPr>
              <a:t>perfil</a:t>
            </a:r>
            <a:r>
              <a:rPr dirty="0" sz="900" spc="-30">
                <a:latin typeface="Calibri"/>
                <a:cs typeface="Calibri"/>
              </a:rPr>
              <a:t> </a:t>
            </a:r>
            <a:r>
              <a:rPr dirty="0" sz="900" spc="25">
                <a:latin typeface="Calibri"/>
                <a:cs typeface="Calibri"/>
              </a:rPr>
              <a:t>do</a:t>
            </a:r>
            <a:r>
              <a:rPr dirty="0" sz="900" spc="-70">
                <a:latin typeface="Calibri"/>
                <a:cs typeface="Calibri"/>
              </a:rPr>
              <a:t> </a:t>
            </a:r>
            <a:r>
              <a:rPr dirty="0" sz="900" spc="5">
                <a:latin typeface="Calibri"/>
                <a:cs typeface="Calibri"/>
              </a:rPr>
              <a:t>consumo </a:t>
            </a:r>
            <a:r>
              <a:rPr dirty="0" sz="900" spc="25">
                <a:latin typeface="Calibri"/>
                <a:cs typeface="Calibri"/>
              </a:rPr>
              <a:t>de</a:t>
            </a:r>
            <a:r>
              <a:rPr dirty="0" sz="900" spc="-45">
                <a:latin typeface="Calibri"/>
                <a:cs typeface="Calibri"/>
              </a:rPr>
              <a:t> </a:t>
            </a:r>
            <a:r>
              <a:rPr dirty="0" sz="900">
                <a:latin typeface="Calibri"/>
                <a:cs typeface="Calibri"/>
              </a:rPr>
              <a:t>alimentos</a:t>
            </a:r>
            <a:r>
              <a:rPr dirty="0" sz="900" spc="-25">
                <a:latin typeface="Calibri"/>
                <a:cs typeface="Calibri"/>
              </a:rPr>
              <a:t> </a:t>
            </a:r>
            <a:r>
              <a:rPr dirty="0" sz="900" spc="25">
                <a:latin typeface="Calibri"/>
                <a:cs typeface="Calibri"/>
              </a:rPr>
              <a:t>no</a:t>
            </a:r>
            <a:r>
              <a:rPr dirty="0" sz="900" spc="-70">
                <a:latin typeface="Calibri"/>
                <a:cs typeface="Calibri"/>
              </a:rPr>
              <a:t> </a:t>
            </a:r>
            <a:r>
              <a:rPr dirty="0" sz="900">
                <a:latin typeface="Calibri"/>
                <a:cs typeface="Calibri"/>
              </a:rPr>
              <a:t>Brasil:</a:t>
            </a:r>
            <a:r>
              <a:rPr dirty="0" sz="900" spc="-65">
                <a:latin typeface="Calibri"/>
                <a:cs typeface="Calibri"/>
              </a:rPr>
              <a:t> </a:t>
            </a:r>
            <a:r>
              <a:rPr dirty="0" sz="900" spc="10">
                <a:latin typeface="Calibri"/>
                <a:cs typeface="Calibri"/>
              </a:rPr>
              <a:t>Projeto</a:t>
            </a:r>
            <a:r>
              <a:rPr dirty="0" sz="900" spc="-75">
                <a:latin typeface="Calibri"/>
                <a:cs typeface="Calibri"/>
              </a:rPr>
              <a:t> </a:t>
            </a:r>
            <a:r>
              <a:rPr dirty="0" sz="900" spc="10">
                <a:latin typeface="Calibri"/>
                <a:cs typeface="Calibri"/>
              </a:rPr>
              <a:t>Brasil</a:t>
            </a:r>
            <a:r>
              <a:rPr dirty="0" sz="900" spc="-100">
                <a:latin typeface="Calibri"/>
                <a:cs typeface="Calibri"/>
              </a:rPr>
              <a:t> </a:t>
            </a:r>
            <a:r>
              <a:rPr dirty="0" sz="900" spc="10">
                <a:latin typeface="Calibri"/>
                <a:cs typeface="Calibri"/>
              </a:rPr>
              <a:t>Food</a:t>
            </a:r>
            <a:r>
              <a:rPr dirty="0" sz="900" spc="5">
                <a:latin typeface="Calibri"/>
                <a:cs typeface="Calibri"/>
              </a:rPr>
              <a:t> </a:t>
            </a:r>
            <a:r>
              <a:rPr dirty="0" sz="900">
                <a:latin typeface="Calibri"/>
                <a:cs typeface="Calibri"/>
              </a:rPr>
              <a:t>Trends</a:t>
            </a:r>
            <a:endParaRPr sz="900">
              <a:latin typeface="Calibri"/>
              <a:cs typeface="Calibri"/>
            </a:endParaRPr>
          </a:p>
          <a:p>
            <a:pPr marL="12700">
              <a:lnSpc>
                <a:spcPts val="1065"/>
              </a:lnSpc>
              <a:spcBef>
                <a:spcPts val="45"/>
              </a:spcBef>
            </a:pPr>
            <a:r>
              <a:rPr dirty="0" sz="900" spc="-10">
                <a:latin typeface="Calibri"/>
                <a:cs typeface="Calibri"/>
              </a:rPr>
              <a:t>2020.</a:t>
            </a:r>
            <a:r>
              <a:rPr dirty="0" sz="900" spc="25">
                <a:latin typeface="Calibri"/>
                <a:cs typeface="Calibri"/>
              </a:rPr>
              <a:t> </a:t>
            </a:r>
            <a:r>
              <a:rPr dirty="0" sz="900" spc="40">
                <a:latin typeface="Calibri"/>
                <a:cs typeface="Calibri"/>
              </a:rPr>
              <a:t>São</a:t>
            </a:r>
            <a:r>
              <a:rPr dirty="0" sz="900" spc="10">
                <a:latin typeface="Calibri"/>
                <a:cs typeface="Calibri"/>
              </a:rPr>
              <a:t> </a:t>
            </a:r>
            <a:r>
              <a:rPr dirty="0" sz="900" spc="5">
                <a:latin typeface="Calibri"/>
                <a:cs typeface="Calibri"/>
              </a:rPr>
              <a:t>Paulo:</a:t>
            </a:r>
            <a:r>
              <a:rPr dirty="0" sz="900" spc="-65">
                <a:latin typeface="Calibri"/>
                <a:cs typeface="Calibri"/>
              </a:rPr>
              <a:t> </a:t>
            </a:r>
            <a:r>
              <a:rPr dirty="0" sz="900" spc="10">
                <a:latin typeface="Calibri"/>
                <a:cs typeface="Calibri"/>
              </a:rPr>
              <a:t>FIESP,</a:t>
            </a:r>
            <a:r>
              <a:rPr dirty="0" sz="900" spc="-45">
                <a:latin typeface="Calibri"/>
                <a:cs typeface="Calibri"/>
              </a:rPr>
              <a:t> </a:t>
            </a:r>
            <a:r>
              <a:rPr dirty="0" sz="900" spc="-5">
                <a:latin typeface="Calibri"/>
                <a:cs typeface="Calibri"/>
              </a:rPr>
              <a:t>2010</a:t>
            </a:r>
            <a:r>
              <a:rPr dirty="0" sz="900" spc="-5" b="1">
                <a:latin typeface="Calibri"/>
                <a:cs typeface="Calibri"/>
              </a:rPr>
              <a:t>;</a:t>
            </a:r>
            <a:r>
              <a:rPr dirty="0" sz="900" spc="-70" b="1">
                <a:latin typeface="Calibri"/>
                <a:cs typeface="Calibri"/>
              </a:rPr>
              <a:t> </a:t>
            </a:r>
            <a:r>
              <a:rPr dirty="0" sz="900" spc="5" b="1">
                <a:latin typeface="Calibri"/>
                <a:cs typeface="Calibri"/>
              </a:rPr>
              <a:t>6.</a:t>
            </a:r>
            <a:r>
              <a:rPr dirty="0" sz="900" spc="5">
                <a:latin typeface="Calibri"/>
                <a:cs typeface="Calibri"/>
              </a:rPr>
              <a:t>Instituto</a:t>
            </a:r>
            <a:r>
              <a:rPr dirty="0" sz="900" spc="-75">
                <a:latin typeface="Calibri"/>
                <a:cs typeface="Calibri"/>
              </a:rPr>
              <a:t> </a:t>
            </a:r>
            <a:r>
              <a:rPr dirty="0" sz="900">
                <a:latin typeface="Calibri"/>
                <a:cs typeface="Calibri"/>
              </a:rPr>
              <a:t>Brasileiro</a:t>
            </a:r>
            <a:r>
              <a:rPr dirty="0" sz="900" spc="10">
                <a:latin typeface="Calibri"/>
                <a:cs typeface="Calibri"/>
              </a:rPr>
              <a:t> </a:t>
            </a:r>
            <a:r>
              <a:rPr dirty="0" sz="900" spc="25">
                <a:latin typeface="Calibri"/>
                <a:cs typeface="Calibri"/>
              </a:rPr>
              <a:t>de</a:t>
            </a:r>
            <a:r>
              <a:rPr dirty="0" sz="900" spc="-50">
                <a:latin typeface="Calibri"/>
                <a:cs typeface="Calibri"/>
              </a:rPr>
              <a:t> </a:t>
            </a:r>
            <a:r>
              <a:rPr dirty="0" sz="900" spc="-5">
                <a:latin typeface="Calibri"/>
                <a:cs typeface="Calibri"/>
              </a:rPr>
              <a:t>Geografia</a:t>
            </a:r>
            <a:r>
              <a:rPr dirty="0" sz="900" spc="-30">
                <a:latin typeface="Calibri"/>
                <a:cs typeface="Calibri"/>
              </a:rPr>
              <a:t> </a:t>
            </a:r>
            <a:r>
              <a:rPr dirty="0" sz="900">
                <a:latin typeface="Calibri"/>
                <a:cs typeface="Calibri"/>
              </a:rPr>
              <a:t>e</a:t>
            </a:r>
            <a:r>
              <a:rPr dirty="0" sz="900" spc="55">
                <a:latin typeface="Calibri"/>
                <a:cs typeface="Calibri"/>
              </a:rPr>
              <a:t> </a:t>
            </a:r>
            <a:r>
              <a:rPr dirty="0" sz="900">
                <a:latin typeface="Calibri"/>
                <a:cs typeface="Calibri"/>
              </a:rPr>
              <a:t>Estatística.</a:t>
            </a:r>
            <a:r>
              <a:rPr dirty="0" sz="900" spc="-50">
                <a:latin typeface="Calibri"/>
                <a:cs typeface="Calibri"/>
              </a:rPr>
              <a:t> </a:t>
            </a:r>
            <a:r>
              <a:rPr dirty="0" sz="900" spc="-5">
                <a:latin typeface="Calibri"/>
                <a:cs typeface="Calibri"/>
              </a:rPr>
              <a:t>Pesquisa</a:t>
            </a:r>
            <a:r>
              <a:rPr dirty="0" sz="900" spc="-30">
                <a:latin typeface="Calibri"/>
                <a:cs typeface="Calibri"/>
              </a:rPr>
              <a:t> </a:t>
            </a:r>
            <a:r>
              <a:rPr dirty="0" sz="900" spc="25">
                <a:latin typeface="Calibri"/>
                <a:cs typeface="Calibri"/>
              </a:rPr>
              <a:t>de</a:t>
            </a:r>
            <a:r>
              <a:rPr dirty="0" sz="900" spc="-35">
                <a:latin typeface="Calibri"/>
                <a:cs typeface="Calibri"/>
              </a:rPr>
              <a:t> </a:t>
            </a:r>
            <a:r>
              <a:rPr dirty="0" sz="900">
                <a:latin typeface="Calibri"/>
                <a:cs typeface="Calibri"/>
              </a:rPr>
              <a:t>orçamentos</a:t>
            </a:r>
            <a:r>
              <a:rPr dirty="0" sz="900" spc="-15">
                <a:latin typeface="Calibri"/>
                <a:cs typeface="Calibri"/>
              </a:rPr>
              <a:t> </a:t>
            </a:r>
            <a:r>
              <a:rPr dirty="0" sz="900">
                <a:latin typeface="Calibri"/>
                <a:cs typeface="Calibri"/>
              </a:rPr>
              <a:t>familiares</a:t>
            </a:r>
            <a:r>
              <a:rPr dirty="0" sz="900" spc="-90">
                <a:latin typeface="Calibri"/>
                <a:cs typeface="Calibri"/>
              </a:rPr>
              <a:t> </a:t>
            </a:r>
            <a:r>
              <a:rPr dirty="0" sz="900" spc="-10">
                <a:latin typeface="Calibri"/>
                <a:cs typeface="Calibri"/>
              </a:rPr>
              <a:t>2008-2009:</a:t>
            </a:r>
            <a:r>
              <a:rPr dirty="0" sz="900" spc="-65">
                <a:latin typeface="Calibri"/>
                <a:cs typeface="Calibri"/>
              </a:rPr>
              <a:t> </a:t>
            </a:r>
            <a:r>
              <a:rPr dirty="0" sz="900" spc="15">
                <a:latin typeface="Calibri"/>
                <a:cs typeface="Calibri"/>
              </a:rPr>
              <a:t>análise</a:t>
            </a:r>
            <a:r>
              <a:rPr dirty="0" sz="900" spc="-40">
                <a:latin typeface="Calibri"/>
                <a:cs typeface="Calibri"/>
              </a:rPr>
              <a:t> </a:t>
            </a:r>
            <a:r>
              <a:rPr dirty="0" sz="900" spc="25">
                <a:latin typeface="Calibri"/>
                <a:cs typeface="Calibri"/>
              </a:rPr>
              <a:t>do</a:t>
            </a:r>
            <a:r>
              <a:rPr dirty="0" sz="900" spc="-70">
                <a:latin typeface="Calibri"/>
                <a:cs typeface="Calibri"/>
              </a:rPr>
              <a:t> </a:t>
            </a:r>
            <a:r>
              <a:rPr dirty="0" sz="900" spc="5">
                <a:latin typeface="Calibri"/>
                <a:cs typeface="Calibri"/>
              </a:rPr>
              <a:t>consumo</a:t>
            </a:r>
            <a:r>
              <a:rPr dirty="0" sz="900" spc="-80">
                <a:latin typeface="Calibri"/>
                <a:cs typeface="Calibri"/>
              </a:rPr>
              <a:t> </a:t>
            </a:r>
            <a:r>
              <a:rPr dirty="0" sz="900" spc="5">
                <a:latin typeface="Calibri"/>
                <a:cs typeface="Calibri"/>
              </a:rPr>
              <a:t>alimentar</a:t>
            </a:r>
            <a:r>
              <a:rPr dirty="0" sz="900" spc="-55">
                <a:latin typeface="Calibri"/>
                <a:cs typeface="Calibri"/>
              </a:rPr>
              <a:t> </a:t>
            </a:r>
            <a:r>
              <a:rPr dirty="0" sz="900">
                <a:latin typeface="Calibri"/>
                <a:cs typeface="Calibri"/>
              </a:rPr>
              <a:t>pessoal</a:t>
            </a:r>
            <a:r>
              <a:rPr dirty="0" sz="900" spc="-20">
                <a:latin typeface="Calibri"/>
                <a:cs typeface="Calibri"/>
              </a:rPr>
              <a:t> </a:t>
            </a:r>
            <a:r>
              <a:rPr dirty="0" sz="900" spc="25">
                <a:latin typeface="Calibri"/>
                <a:cs typeface="Calibri"/>
              </a:rPr>
              <a:t>no</a:t>
            </a:r>
            <a:r>
              <a:rPr dirty="0" sz="900" spc="10">
                <a:latin typeface="Calibri"/>
                <a:cs typeface="Calibri"/>
              </a:rPr>
              <a:t> </a:t>
            </a:r>
            <a:r>
              <a:rPr dirty="0" sz="900">
                <a:latin typeface="Calibri"/>
                <a:cs typeface="Calibri"/>
              </a:rPr>
              <a:t>Brasil.</a:t>
            </a:r>
            <a:r>
              <a:rPr dirty="0" sz="900" spc="-55">
                <a:latin typeface="Calibri"/>
                <a:cs typeface="Calibri"/>
              </a:rPr>
              <a:t> </a:t>
            </a:r>
            <a:r>
              <a:rPr dirty="0" sz="900" spc="15">
                <a:latin typeface="Calibri"/>
                <a:cs typeface="Calibri"/>
              </a:rPr>
              <a:t>Rio</a:t>
            </a:r>
            <a:r>
              <a:rPr dirty="0" sz="900" spc="-70">
                <a:latin typeface="Calibri"/>
                <a:cs typeface="Calibri"/>
              </a:rPr>
              <a:t> </a:t>
            </a:r>
            <a:r>
              <a:rPr dirty="0" sz="900" spc="25">
                <a:latin typeface="Calibri"/>
                <a:cs typeface="Calibri"/>
              </a:rPr>
              <a:t>de</a:t>
            </a:r>
            <a:r>
              <a:rPr dirty="0" sz="900" spc="-45">
                <a:latin typeface="Calibri"/>
                <a:cs typeface="Calibri"/>
              </a:rPr>
              <a:t> </a:t>
            </a:r>
            <a:r>
              <a:rPr dirty="0" sz="900" spc="5">
                <a:latin typeface="Calibri"/>
                <a:cs typeface="Calibri"/>
              </a:rPr>
              <a:t>Janeiro:</a:t>
            </a:r>
            <a:r>
              <a:rPr dirty="0" sz="900" spc="-65">
                <a:latin typeface="Calibri"/>
                <a:cs typeface="Calibri"/>
              </a:rPr>
              <a:t> </a:t>
            </a:r>
            <a:r>
              <a:rPr dirty="0" sz="900" spc="10">
                <a:latin typeface="Calibri"/>
                <a:cs typeface="Calibri"/>
              </a:rPr>
              <a:t>IBGE,</a:t>
            </a:r>
            <a:r>
              <a:rPr dirty="0" sz="900" spc="-45">
                <a:latin typeface="Calibri"/>
                <a:cs typeface="Calibri"/>
              </a:rPr>
              <a:t> </a:t>
            </a:r>
            <a:r>
              <a:rPr dirty="0" sz="900" spc="-5">
                <a:latin typeface="Calibri"/>
                <a:cs typeface="Calibri"/>
              </a:rPr>
              <a:t>2011</a:t>
            </a:r>
            <a:r>
              <a:rPr dirty="0" sz="900" spc="-5" b="1">
                <a:latin typeface="Calibri"/>
                <a:cs typeface="Calibri"/>
              </a:rPr>
              <a:t>;</a:t>
            </a:r>
            <a:r>
              <a:rPr dirty="0" sz="900" spc="-70" b="1">
                <a:latin typeface="Calibri"/>
                <a:cs typeface="Calibri"/>
              </a:rPr>
              <a:t> </a:t>
            </a:r>
            <a:r>
              <a:rPr dirty="0" sz="900" spc="-5" b="1">
                <a:latin typeface="Calibri"/>
                <a:cs typeface="Calibri"/>
              </a:rPr>
              <a:t>7.</a:t>
            </a:r>
            <a:r>
              <a:rPr dirty="0" sz="900" spc="-65" b="1">
                <a:latin typeface="Calibri"/>
                <a:cs typeface="Calibri"/>
              </a:rPr>
              <a:t> </a:t>
            </a:r>
            <a:r>
              <a:rPr dirty="0" sz="900" spc="25">
                <a:latin typeface="Calibri"/>
                <a:cs typeface="Calibri"/>
              </a:rPr>
              <a:t>Souza</a:t>
            </a:r>
            <a:r>
              <a:rPr dirty="0" sz="900" spc="-30">
                <a:latin typeface="Calibri"/>
                <a:cs typeface="Calibri"/>
              </a:rPr>
              <a:t> </a:t>
            </a:r>
            <a:r>
              <a:rPr dirty="0" sz="900" spc="-20">
                <a:latin typeface="Calibri"/>
                <a:cs typeface="Calibri"/>
              </a:rPr>
              <a:t>MC,</a:t>
            </a:r>
            <a:r>
              <a:rPr dirty="0" sz="900" spc="-45">
                <a:latin typeface="Calibri"/>
                <a:cs typeface="Calibri"/>
              </a:rPr>
              <a:t> </a:t>
            </a:r>
            <a:r>
              <a:rPr dirty="0" sz="900" spc="10">
                <a:latin typeface="Calibri"/>
                <a:cs typeface="Calibri"/>
              </a:rPr>
              <a:t>Zastrow</a:t>
            </a:r>
            <a:r>
              <a:rPr dirty="0" sz="900" spc="-15">
                <a:latin typeface="Calibri"/>
                <a:cs typeface="Calibri"/>
              </a:rPr>
              <a:t> PK,</a:t>
            </a:r>
            <a:r>
              <a:rPr dirty="0" sz="900" spc="-45">
                <a:latin typeface="Calibri"/>
                <a:cs typeface="Calibri"/>
              </a:rPr>
              <a:t> </a:t>
            </a:r>
            <a:r>
              <a:rPr dirty="0" sz="900" spc="20">
                <a:latin typeface="Calibri"/>
                <a:cs typeface="Calibri"/>
              </a:rPr>
              <a:t>Coser</a:t>
            </a:r>
            <a:r>
              <a:rPr dirty="0" sz="900" spc="-60">
                <a:latin typeface="Calibri"/>
                <a:cs typeface="Calibri"/>
              </a:rPr>
              <a:t> </a:t>
            </a:r>
            <a:r>
              <a:rPr dirty="0" sz="900" spc="-15">
                <a:latin typeface="Calibri"/>
                <a:cs typeface="Calibri"/>
              </a:rPr>
              <a:t>MP.</a:t>
            </a:r>
            <a:endParaRPr sz="900">
              <a:latin typeface="Calibri"/>
              <a:cs typeface="Calibri"/>
            </a:endParaRPr>
          </a:p>
          <a:p>
            <a:pPr marL="12700">
              <a:lnSpc>
                <a:spcPts val="1065"/>
              </a:lnSpc>
            </a:pPr>
            <a:r>
              <a:rPr dirty="0" sz="900" spc="20">
                <a:latin typeface="Calibri"/>
                <a:cs typeface="Calibri"/>
              </a:rPr>
              <a:t>Avaliação</a:t>
            </a:r>
            <a:r>
              <a:rPr dirty="0" sz="900" spc="-65">
                <a:latin typeface="Calibri"/>
                <a:cs typeface="Calibri"/>
              </a:rPr>
              <a:t> </a:t>
            </a:r>
            <a:r>
              <a:rPr dirty="0" sz="900" spc="5">
                <a:latin typeface="Calibri"/>
                <a:cs typeface="Calibri"/>
              </a:rPr>
              <a:t>nutricional</a:t>
            </a:r>
            <a:r>
              <a:rPr dirty="0" sz="900" spc="-20">
                <a:latin typeface="Calibri"/>
                <a:cs typeface="Calibri"/>
              </a:rPr>
              <a:t> </a:t>
            </a:r>
            <a:r>
              <a:rPr dirty="0" sz="900">
                <a:latin typeface="Calibri"/>
                <a:cs typeface="Calibri"/>
              </a:rPr>
              <a:t>e</a:t>
            </a:r>
            <a:r>
              <a:rPr dirty="0" sz="900" spc="-45">
                <a:latin typeface="Calibri"/>
                <a:cs typeface="Calibri"/>
              </a:rPr>
              <a:t> </a:t>
            </a:r>
            <a:r>
              <a:rPr dirty="0" sz="900" spc="5">
                <a:latin typeface="Calibri"/>
                <a:cs typeface="Calibri"/>
              </a:rPr>
              <a:t>comportamento</a:t>
            </a:r>
            <a:r>
              <a:rPr dirty="0" sz="900" spc="-70">
                <a:latin typeface="Calibri"/>
                <a:cs typeface="Calibri"/>
              </a:rPr>
              <a:t> </a:t>
            </a:r>
            <a:r>
              <a:rPr dirty="0" sz="900" spc="5">
                <a:latin typeface="Calibri"/>
                <a:cs typeface="Calibri"/>
              </a:rPr>
              <a:t>alimentar</a:t>
            </a:r>
            <a:r>
              <a:rPr dirty="0" sz="900" spc="-50">
                <a:latin typeface="Calibri"/>
                <a:cs typeface="Calibri"/>
              </a:rPr>
              <a:t> </a:t>
            </a:r>
            <a:r>
              <a:rPr dirty="0" sz="900" spc="5">
                <a:latin typeface="Calibri"/>
                <a:cs typeface="Calibri"/>
              </a:rPr>
              <a:t>entre</a:t>
            </a:r>
            <a:r>
              <a:rPr dirty="0" sz="900" spc="-45">
                <a:latin typeface="Calibri"/>
                <a:cs typeface="Calibri"/>
              </a:rPr>
              <a:t> </a:t>
            </a:r>
            <a:r>
              <a:rPr dirty="0" sz="900" spc="5">
                <a:latin typeface="Calibri"/>
                <a:cs typeface="Calibri"/>
              </a:rPr>
              <a:t>mulheres</a:t>
            </a:r>
            <a:r>
              <a:rPr dirty="0" sz="900" spc="-25">
                <a:latin typeface="Calibri"/>
                <a:cs typeface="Calibri"/>
              </a:rPr>
              <a:t> </a:t>
            </a:r>
            <a:r>
              <a:rPr dirty="0" sz="900">
                <a:latin typeface="Calibri"/>
                <a:cs typeface="Calibri"/>
              </a:rPr>
              <a:t>em</a:t>
            </a:r>
            <a:r>
              <a:rPr dirty="0" sz="900" spc="-10">
                <a:latin typeface="Calibri"/>
                <a:cs typeface="Calibri"/>
              </a:rPr>
              <a:t> </a:t>
            </a:r>
            <a:r>
              <a:rPr dirty="0" sz="900" spc="15">
                <a:latin typeface="Calibri"/>
                <a:cs typeface="Calibri"/>
              </a:rPr>
              <a:t>tratamentode</a:t>
            </a:r>
            <a:r>
              <a:rPr dirty="0" sz="900" spc="-45">
                <a:latin typeface="Calibri"/>
                <a:cs typeface="Calibri"/>
              </a:rPr>
              <a:t> </a:t>
            </a:r>
            <a:r>
              <a:rPr dirty="0" sz="900" spc="5">
                <a:latin typeface="Calibri"/>
                <a:cs typeface="Calibri"/>
              </a:rPr>
              <a:t>câncer</a:t>
            </a:r>
            <a:r>
              <a:rPr dirty="0" sz="900" spc="-55">
                <a:latin typeface="Calibri"/>
                <a:cs typeface="Calibri"/>
              </a:rPr>
              <a:t> </a:t>
            </a:r>
            <a:r>
              <a:rPr dirty="0" sz="900" spc="25">
                <a:latin typeface="Calibri"/>
                <a:cs typeface="Calibri"/>
              </a:rPr>
              <a:t>de</a:t>
            </a:r>
            <a:r>
              <a:rPr dirty="0" sz="900" spc="-45">
                <a:latin typeface="Calibri"/>
                <a:cs typeface="Calibri"/>
              </a:rPr>
              <a:t> </a:t>
            </a:r>
            <a:r>
              <a:rPr dirty="0" sz="900" spc="15">
                <a:latin typeface="Calibri"/>
                <a:cs typeface="Calibri"/>
              </a:rPr>
              <a:t>mama.</a:t>
            </a:r>
            <a:r>
              <a:rPr dirty="0" sz="900" spc="-45">
                <a:latin typeface="Calibri"/>
                <a:cs typeface="Calibri"/>
              </a:rPr>
              <a:t> </a:t>
            </a:r>
            <a:r>
              <a:rPr dirty="0" sz="900">
                <a:latin typeface="Calibri"/>
                <a:cs typeface="Calibri"/>
              </a:rPr>
              <a:t>Research,</a:t>
            </a:r>
            <a:r>
              <a:rPr dirty="0" sz="900" spc="-45">
                <a:latin typeface="Calibri"/>
                <a:cs typeface="Calibri"/>
              </a:rPr>
              <a:t> </a:t>
            </a:r>
            <a:r>
              <a:rPr dirty="0" sz="900">
                <a:latin typeface="Calibri"/>
                <a:cs typeface="Calibri"/>
              </a:rPr>
              <a:t>Society</a:t>
            </a:r>
            <a:r>
              <a:rPr dirty="0" sz="900" spc="-80">
                <a:latin typeface="Calibri"/>
                <a:cs typeface="Calibri"/>
              </a:rPr>
              <a:t> </a:t>
            </a:r>
            <a:r>
              <a:rPr dirty="0" sz="900" spc="20">
                <a:latin typeface="Calibri"/>
                <a:cs typeface="Calibri"/>
              </a:rPr>
              <a:t>and</a:t>
            </a:r>
            <a:r>
              <a:rPr dirty="0" sz="900" spc="-70">
                <a:latin typeface="Calibri"/>
                <a:cs typeface="Calibri"/>
              </a:rPr>
              <a:t> </a:t>
            </a:r>
            <a:r>
              <a:rPr dirty="0" sz="900">
                <a:latin typeface="Calibri"/>
                <a:cs typeface="Calibri"/>
              </a:rPr>
              <a:t>Development.</a:t>
            </a:r>
            <a:r>
              <a:rPr dirty="0" sz="900" spc="-45">
                <a:latin typeface="Calibri"/>
                <a:cs typeface="Calibri"/>
              </a:rPr>
              <a:t> </a:t>
            </a:r>
            <a:r>
              <a:rPr dirty="0" sz="900" spc="-5">
                <a:latin typeface="Calibri"/>
                <a:cs typeface="Calibri"/>
              </a:rPr>
              <a:t>2021;10(13)</a:t>
            </a:r>
            <a:r>
              <a:rPr dirty="0" sz="900" spc="-5" b="1">
                <a:latin typeface="Calibri"/>
                <a:cs typeface="Calibri"/>
              </a:rPr>
              <a:t>;</a:t>
            </a:r>
            <a:r>
              <a:rPr dirty="0" sz="900" spc="-70" b="1">
                <a:latin typeface="Calibri"/>
                <a:cs typeface="Calibri"/>
              </a:rPr>
              <a:t> </a:t>
            </a:r>
            <a:r>
              <a:rPr dirty="0" sz="900" spc="-5" b="1">
                <a:latin typeface="Calibri"/>
                <a:cs typeface="Calibri"/>
              </a:rPr>
              <a:t>8.</a:t>
            </a:r>
            <a:r>
              <a:rPr dirty="0" sz="900" spc="-60" b="1">
                <a:latin typeface="Calibri"/>
                <a:cs typeface="Calibri"/>
              </a:rPr>
              <a:t> </a:t>
            </a:r>
            <a:r>
              <a:rPr dirty="0" sz="900" spc="25">
                <a:latin typeface="Calibri"/>
                <a:cs typeface="Calibri"/>
              </a:rPr>
              <a:t>Platek</a:t>
            </a:r>
            <a:r>
              <a:rPr dirty="0" sz="900" spc="-5">
                <a:latin typeface="Calibri"/>
                <a:cs typeface="Calibri"/>
              </a:rPr>
              <a:t> </a:t>
            </a:r>
            <a:r>
              <a:rPr dirty="0" sz="900" spc="-10">
                <a:latin typeface="Calibri"/>
                <a:cs typeface="Calibri"/>
              </a:rPr>
              <a:t>ME,</a:t>
            </a:r>
            <a:r>
              <a:rPr dirty="0" sz="900" spc="-40">
                <a:latin typeface="Calibri"/>
                <a:cs typeface="Calibri"/>
              </a:rPr>
              <a:t> </a:t>
            </a:r>
            <a:r>
              <a:rPr dirty="0" sz="900" spc="10">
                <a:latin typeface="Calibri"/>
                <a:cs typeface="Calibri"/>
              </a:rPr>
              <a:t>Johnson</a:t>
            </a:r>
            <a:r>
              <a:rPr dirty="0" sz="900" spc="-70">
                <a:latin typeface="Calibri"/>
                <a:cs typeface="Calibri"/>
              </a:rPr>
              <a:t> </a:t>
            </a:r>
            <a:r>
              <a:rPr dirty="0" sz="900" spc="5">
                <a:latin typeface="Calibri"/>
                <a:cs typeface="Calibri"/>
              </a:rPr>
              <a:t>J,</a:t>
            </a:r>
            <a:r>
              <a:rPr dirty="0" sz="900" spc="-45">
                <a:latin typeface="Calibri"/>
                <a:cs typeface="Calibri"/>
              </a:rPr>
              <a:t> </a:t>
            </a:r>
            <a:r>
              <a:rPr dirty="0" sz="900" spc="25">
                <a:latin typeface="Calibri"/>
                <a:cs typeface="Calibri"/>
              </a:rPr>
              <a:t>Woolf</a:t>
            </a:r>
            <a:r>
              <a:rPr dirty="0" sz="900" spc="-95">
                <a:latin typeface="Calibri"/>
                <a:cs typeface="Calibri"/>
              </a:rPr>
              <a:t> </a:t>
            </a:r>
            <a:r>
              <a:rPr dirty="0" sz="900" spc="-10">
                <a:latin typeface="Calibri"/>
                <a:cs typeface="Calibri"/>
              </a:rPr>
              <a:t>K,</a:t>
            </a:r>
            <a:r>
              <a:rPr dirty="0" sz="900" spc="-45">
                <a:latin typeface="Calibri"/>
                <a:cs typeface="Calibri"/>
              </a:rPr>
              <a:t> </a:t>
            </a:r>
            <a:r>
              <a:rPr dirty="0" sz="900" spc="15">
                <a:latin typeface="Calibri"/>
                <a:cs typeface="Calibri"/>
              </a:rPr>
              <a:t>Makarem</a:t>
            </a:r>
            <a:r>
              <a:rPr dirty="0" sz="900" spc="-10">
                <a:latin typeface="Calibri"/>
                <a:cs typeface="Calibri"/>
              </a:rPr>
              <a:t> </a:t>
            </a:r>
            <a:r>
              <a:rPr dirty="0" sz="900" spc="5">
                <a:latin typeface="Calibri"/>
                <a:cs typeface="Calibri"/>
              </a:rPr>
              <a:t>N,</a:t>
            </a:r>
            <a:r>
              <a:rPr dirty="0" sz="900" spc="-20">
                <a:latin typeface="Calibri"/>
                <a:cs typeface="Calibri"/>
              </a:rPr>
              <a:t> </a:t>
            </a:r>
            <a:r>
              <a:rPr dirty="0" sz="900">
                <a:latin typeface="Calibri"/>
                <a:cs typeface="Calibri"/>
              </a:rPr>
              <a:t>Ompad</a:t>
            </a:r>
            <a:r>
              <a:rPr dirty="0" sz="900" spc="15">
                <a:latin typeface="Calibri"/>
                <a:cs typeface="Calibri"/>
              </a:rPr>
              <a:t> </a:t>
            </a:r>
            <a:r>
              <a:rPr dirty="0" sz="900">
                <a:latin typeface="Calibri"/>
                <a:cs typeface="Calibri"/>
              </a:rPr>
              <a:t>DC.</a:t>
            </a:r>
            <a:r>
              <a:rPr dirty="0" sz="900" spc="-50">
                <a:latin typeface="Calibri"/>
                <a:cs typeface="Calibri"/>
              </a:rPr>
              <a:t> </a:t>
            </a:r>
            <a:r>
              <a:rPr dirty="0" sz="900">
                <a:latin typeface="Calibri"/>
                <a:cs typeface="Calibri"/>
              </a:rPr>
              <a:t>Availability</a:t>
            </a:r>
            <a:r>
              <a:rPr dirty="0" sz="900" spc="-80">
                <a:latin typeface="Calibri"/>
                <a:cs typeface="Calibri"/>
              </a:rPr>
              <a:t> </a:t>
            </a:r>
            <a:r>
              <a:rPr dirty="0" sz="900" spc="20">
                <a:latin typeface="Calibri"/>
                <a:cs typeface="Calibri"/>
              </a:rPr>
              <a:t>of</a:t>
            </a:r>
            <a:r>
              <a:rPr dirty="0" sz="900" spc="-20">
                <a:latin typeface="Calibri"/>
                <a:cs typeface="Calibri"/>
              </a:rPr>
              <a:t> </a:t>
            </a:r>
            <a:r>
              <a:rPr dirty="0" sz="900" spc="5">
                <a:latin typeface="Calibri"/>
                <a:cs typeface="Calibri"/>
              </a:rPr>
              <a:t>outpatient</a:t>
            </a:r>
            <a:r>
              <a:rPr dirty="0" sz="900" spc="-50">
                <a:latin typeface="Calibri"/>
                <a:cs typeface="Calibri"/>
              </a:rPr>
              <a:t> </a:t>
            </a:r>
            <a:r>
              <a:rPr dirty="0" sz="900" spc="-20">
                <a:latin typeface="Calibri"/>
                <a:cs typeface="Calibri"/>
              </a:rPr>
              <a:t>clinical</a:t>
            </a:r>
            <a:endParaRPr sz="900">
              <a:latin typeface="Calibri"/>
              <a:cs typeface="Calibri"/>
            </a:endParaRPr>
          </a:p>
          <a:p>
            <a:pPr marL="12700" marR="258445">
              <a:lnSpc>
                <a:spcPts val="1050"/>
              </a:lnSpc>
              <a:spcBef>
                <a:spcPts val="105"/>
              </a:spcBef>
            </a:pPr>
            <a:r>
              <a:rPr dirty="0" sz="900" spc="25">
                <a:latin typeface="Calibri"/>
                <a:cs typeface="Calibri"/>
              </a:rPr>
              <a:t>nutrition</a:t>
            </a:r>
            <a:r>
              <a:rPr dirty="0" sz="900" spc="-80">
                <a:latin typeface="Calibri"/>
                <a:cs typeface="Calibri"/>
              </a:rPr>
              <a:t> </a:t>
            </a:r>
            <a:r>
              <a:rPr dirty="0" sz="900" spc="5">
                <a:latin typeface="Calibri"/>
                <a:cs typeface="Calibri"/>
              </a:rPr>
              <a:t>services</a:t>
            </a:r>
            <a:r>
              <a:rPr dirty="0" sz="900" spc="-20">
                <a:latin typeface="Calibri"/>
                <a:cs typeface="Calibri"/>
              </a:rPr>
              <a:t> </a:t>
            </a:r>
            <a:r>
              <a:rPr dirty="0" sz="900" spc="-5">
                <a:latin typeface="Calibri"/>
                <a:cs typeface="Calibri"/>
              </a:rPr>
              <a:t>for</a:t>
            </a:r>
            <a:r>
              <a:rPr dirty="0" sz="900" spc="-65">
                <a:latin typeface="Calibri"/>
                <a:cs typeface="Calibri"/>
              </a:rPr>
              <a:t> </a:t>
            </a:r>
            <a:r>
              <a:rPr dirty="0" sz="900" spc="5">
                <a:latin typeface="Calibri"/>
                <a:cs typeface="Calibri"/>
              </a:rPr>
              <a:t>patients</a:t>
            </a:r>
            <a:r>
              <a:rPr dirty="0" sz="900" spc="-30">
                <a:latin typeface="Calibri"/>
                <a:cs typeface="Calibri"/>
              </a:rPr>
              <a:t> </a:t>
            </a:r>
            <a:r>
              <a:rPr dirty="0" sz="900" spc="10">
                <a:latin typeface="Calibri"/>
                <a:cs typeface="Calibri"/>
              </a:rPr>
              <a:t>with</a:t>
            </a:r>
            <a:r>
              <a:rPr dirty="0" sz="900" spc="-75">
                <a:latin typeface="Calibri"/>
                <a:cs typeface="Calibri"/>
              </a:rPr>
              <a:t> </a:t>
            </a:r>
            <a:r>
              <a:rPr dirty="0" sz="900" spc="5">
                <a:latin typeface="Calibri"/>
                <a:cs typeface="Calibri"/>
              </a:rPr>
              <a:t>cancer</a:t>
            </a:r>
            <a:r>
              <a:rPr dirty="0" sz="900" spc="-65">
                <a:latin typeface="Calibri"/>
                <a:cs typeface="Calibri"/>
              </a:rPr>
              <a:t> </a:t>
            </a:r>
            <a:r>
              <a:rPr dirty="0" sz="900" spc="5">
                <a:latin typeface="Calibri"/>
                <a:cs typeface="Calibri"/>
              </a:rPr>
              <a:t>undergoing</a:t>
            </a:r>
            <a:r>
              <a:rPr dirty="0" sz="900" spc="-25">
                <a:latin typeface="Calibri"/>
                <a:cs typeface="Calibri"/>
              </a:rPr>
              <a:t> </a:t>
            </a:r>
            <a:r>
              <a:rPr dirty="0" sz="900">
                <a:latin typeface="Calibri"/>
                <a:cs typeface="Calibri"/>
              </a:rPr>
              <a:t>treatment</a:t>
            </a:r>
            <a:r>
              <a:rPr dirty="0" sz="900" spc="-50">
                <a:latin typeface="Calibri"/>
                <a:cs typeface="Calibri"/>
              </a:rPr>
              <a:t> </a:t>
            </a:r>
            <a:r>
              <a:rPr dirty="0" sz="900" spc="45">
                <a:latin typeface="Calibri"/>
                <a:cs typeface="Calibri"/>
              </a:rPr>
              <a:t>at</a:t>
            </a:r>
            <a:r>
              <a:rPr dirty="0" sz="900" spc="-45">
                <a:latin typeface="Calibri"/>
                <a:cs typeface="Calibri"/>
              </a:rPr>
              <a:t> </a:t>
            </a:r>
            <a:r>
              <a:rPr dirty="0" sz="900" spc="-5">
                <a:latin typeface="Calibri"/>
                <a:cs typeface="Calibri"/>
              </a:rPr>
              <a:t>Comprehensive</a:t>
            </a:r>
            <a:r>
              <a:rPr dirty="0" sz="900" spc="25">
                <a:latin typeface="Calibri"/>
                <a:cs typeface="Calibri"/>
              </a:rPr>
              <a:t> </a:t>
            </a:r>
            <a:r>
              <a:rPr dirty="0" sz="900">
                <a:latin typeface="Calibri"/>
                <a:cs typeface="Calibri"/>
              </a:rPr>
              <a:t>Cancer</a:t>
            </a:r>
            <a:r>
              <a:rPr dirty="0" sz="900" spc="-65">
                <a:latin typeface="Calibri"/>
                <a:cs typeface="Calibri"/>
              </a:rPr>
              <a:t> </a:t>
            </a:r>
            <a:r>
              <a:rPr dirty="0" sz="900">
                <a:latin typeface="Calibri"/>
                <a:cs typeface="Calibri"/>
              </a:rPr>
              <a:t>Centers.</a:t>
            </a:r>
            <a:r>
              <a:rPr dirty="0" sz="900" spc="-55">
                <a:latin typeface="Calibri"/>
                <a:cs typeface="Calibri"/>
              </a:rPr>
              <a:t> </a:t>
            </a:r>
            <a:r>
              <a:rPr dirty="0" sz="900">
                <a:latin typeface="Calibri"/>
                <a:cs typeface="Calibri"/>
              </a:rPr>
              <a:t>J</a:t>
            </a:r>
            <a:r>
              <a:rPr dirty="0" sz="900" spc="-35">
                <a:latin typeface="Calibri"/>
                <a:cs typeface="Calibri"/>
              </a:rPr>
              <a:t> </a:t>
            </a:r>
            <a:r>
              <a:rPr dirty="0" sz="900" spc="15">
                <a:latin typeface="Calibri"/>
                <a:cs typeface="Calibri"/>
              </a:rPr>
              <a:t>Oncol</a:t>
            </a:r>
            <a:r>
              <a:rPr dirty="0" sz="900" spc="20">
                <a:latin typeface="Calibri"/>
                <a:cs typeface="Calibri"/>
              </a:rPr>
              <a:t> </a:t>
            </a:r>
            <a:r>
              <a:rPr dirty="0" sz="900" spc="-5">
                <a:latin typeface="Calibri"/>
                <a:cs typeface="Calibri"/>
              </a:rPr>
              <a:t>Pract.</a:t>
            </a:r>
            <a:r>
              <a:rPr dirty="0" sz="900" spc="-55">
                <a:latin typeface="Calibri"/>
                <a:cs typeface="Calibri"/>
              </a:rPr>
              <a:t> </a:t>
            </a:r>
            <a:r>
              <a:rPr dirty="0" sz="900" spc="-5">
                <a:latin typeface="Calibri"/>
                <a:cs typeface="Calibri"/>
              </a:rPr>
              <a:t>2015;11(1):1-5</a:t>
            </a:r>
            <a:r>
              <a:rPr dirty="0" sz="900" spc="-5" b="1">
                <a:latin typeface="Calibri"/>
                <a:cs typeface="Calibri"/>
              </a:rPr>
              <a:t>;</a:t>
            </a:r>
            <a:r>
              <a:rPr dirty="0" sz="900" spc="-75" b="1">
                <a:latin typeface="Calibri"/>
                <a:cs typeface="Calibri"/>
              </a:rPr>
              <a:t> </a:t>
            </a:r>
            <a:r>
              <a:rPr dirty="0" sz="900" spc="-5" b="1">
                <a:latin typeface="Calibri"/>
                <a:cs typeface="Calibri"/>
              </a:rPr>
              <a:t>9.</a:t>
            </a:r>
            <a:r>
              <a:rPr dirty="0" sz="900" spc="-65" b="1">
                <a:latin typeface="Calibri"/>
                <a:cs typeface="Calibri"/>
              </a:rPr>
              <a:t> </a:t>
            </a:r>
            <a:r>
              <a:rPr dirty="0" sz="900" spc="25">
                <a:latin typeface="Calibri"/>
                <a:cs typeface="Calibri"/>
              </a:rPr>
              <a:t>Levin</a:t>
            </a:r>
            <a:r>
              <a:rPr dirty="0" sz="900" spc="5">
                <a:latin typeface="Calibri"/>
                <a:cs typeface="Calibri"/>
              </a:rPr>
              <a:t> RM.</a:t>
            </a:r>
            <a:r>
              <a:rPr dirty="0" sz="900" spc="-55">
                <a:latin typeface="Calibri"/>
                <a:cs typeface="Calibri"/>
              </a:rPr>
              <a:t> </a:t>
            </a:r>
            <a:r>
              <a:rPr dirty="0" sz="900" spc="5">
                <a:latin typeface="Calibri"/>
                <a:cs typeface="Calibri"/>
              </a:rPr>
              <a:t>Nutrition</a:t>
            </a:r>
            <a:r>
              <a:rPr dirty="0" sz="900">
                <a:latin typeface="Calibri"/>
                <a:cs typeface="Calibri"/>
              </a:rPr>
              <a:t> </a:t>
            </a:r>
            <a:r>
              <a:rPr dirty="0" sz="900" spc="15">
                <a:latin typeface="Calibri"/>
                <a:cs typeface="Calibri"/>
              </a:rPr>
              <a:t>the</a:t>
            </a:r>
            <a:r>
              <a:rPr dirty="0" sz="900" spc="-45">
                <a:latin typeface="Calibri"/>
                <a:cs typeface="Calibri"/>
              </a:rPr>
              <a:t> </a:t>
            </a:r>
            <a:r>
              <a:rPr dirty="0" sz="900">
                <a:latin typeface="Calibri"/>
                <a:cs typeface="Calibri"/>
              </a:rPr>
              <a:t>7</a:t>
            </a:r>
            <a:r>
              <a:rPr dirty="0" sz="900" spc="-55">
                <a:latin typeface="Calibri"/>
                <a:cs typeface="Calibri"/>
              </a:rPr>
              <a:t> </a:t>
            </a:r>
            <a:r>
              <a:rPr dirty="0" sz="900" spc="5">
                <a:latin typeface="Calibri"/>
                <a:cs typeface="Calibri"/>
              </a:rPr>
              <a:t>Vital</a:t>
            </a:r>
            <a:r>
              <a:rPr dirty="0" sz="900" spc="-35">
                <a:latin typeface="Calibri"/>
                <a:cs typeface="Calibri"/>
              </a:rPr>
              <a:t> </a:t>
            </a:r>
            <a:r>
              <a:rPr dirty="0" sz="900" spc="10">
                <a:latin typeface="Calibri"/>
                <a:cs typeface="Calibri"/>
              </a:rPr>
              <a:t>Sign.</a:t>
            </a:r>
            <a:r>
              <a:rPr dirty="0" sz="900" spc="-55">
                <a:latin typeface="Calibri"/>
                <a:cs typeface="Calibri"/>
              </a:rPr>
              <a:t> </a:t>
            </a:r>
            <a:r>
              <a:rPr dirty="0" sz="900">
                <a:latin typeface="Calibri"/>
                <a:cs typeface="Calibri"/>
              </a:rPr>
              <a:t>Oncology</a:t>
            </a:r>
            <a:r>
              <a:rPr dirty="0" sz="900" spc="-85">
                <a:latin typeface="Calibri"/>
                <a:cs typeface="Calibri"/>
              </a:rPr>
              <a:t> </a:t>
            </a:r>
            <a:r>
              <a:rPr dirty="0" sz="900" spc="10">
                <a:latin typeface="Calibri"/>
                <a:cs typeface="Calibri"/>
              </a:rPr>
              <a:t>Issue.</a:t>
            </a:r>
            <a:r>
              <a:rPr dirty="0" sz="900" spc="-50">
                <a:latin typeface="Calibri"/>
                <a:cs typeface="Calibri"/>
              </a:rPr>
              <a:t> </a:t>
            </a:r>
            <a:r>
              <a:rPr dirty="0" sz="900" spc="-5">
                <a:latin typeface="Calibri"/>
                <a:cs typeface="Calibri"/>
              </a:rPr>
              <a:t>2010:32-35</a:t>
            </a:r>
            <a:r>
              <a:rPr dirty="0" sz="900" spc="-5" b="1">
                <a:latin typeface="Calibri"/>
                <a:cs typeface="Calibri"/>
              </a:rPr>
              <a:t>;</a:t>
            </a:r>
            <a:r>
              <a:rPr dirty="0" sz="900" spc="-75" b="1">
                <a:latin typeface="Calibri"/>
                <a:cs typeface="Calibri"/>
              </a:rPr>
              <a:t> </a:t>
            </a:r>
            <a:r>
              <a:rPr dirty="0" sz="900" spc="-10" b="1">
                <a:latin typeface="Calibri"/>
                <a:cs typeface="Calibri"/>
              </a:rPr>
              <a:t>10.</a:t>
            </a:r>
            <a:r>
              <a:rPr dirty="0" sz="900" spc="-65" b="1">
                <a:latin typeface="Calibri"/>
                <a:cs typeface="Calibri"/>
              </a:rPr>
              <a:t> </a:t>
            </a:r>
            <a:r>
              <a:rPr dirty="0" sz="900" spc="15">
                <a:latin typeface="Calibri"/>
                <a:cs typeface="Calibri"/>
              </a:rPr>
              <a:t>Si</a:t>
            </a:r>
            <a:r>
              <a:rPr dirty="0" sz="900" spc="-105">
                <a:latin typeface="Calibri"/>
                <a:cs typeface="Calibri"/>
              </a:rPr>
              <a:t> </a:t>
            </a:r>
            <a:r>
              <a:rPr dirty="0" sz="900" spc="20">
                <a:latin typeface="Calibri"/>
                <a:cs typeface="Calibri"/>
              </a:rPr>
              <a:t>lva</a:t>
            </a:r>
            <a:r>
              <a:rPr dirty="0" sz="900" spc="-30">
                <a:latin typeface="Calibri"/>
                <a:cs typeface="Calibri"/>
              </a:rPr>
              <a:t> </a:t>
            </a:r>
            <a:r>
              <a:rPr dirty="0" sz="900">
                <a:latin typeface="Calibri"/>
                <a:cs typeface="Calibri"/>
              </a:rPr>
              <a:t>HGV,</a:t>
            </a:r>
            <a:r>
              <a:rPr dirty="0" sz="900" spc="-45">
                <a:latin typeface="Calibri"/>
                <a:cs typeface="Calibri"/>
              </a:rPr>
              <a:t> </a:t>
            </a:r>
            <a:r>
              <a:rPr dirty="0" sz="900" spc="10">
                <a:latin typeface="Calibri"/>
                <a:cs typeface="Calibri"/>
              </a:rPr>
              <a:t>Andrade</a:t>
            </a:r>
            <a:r>
              <a:rPr dirty="0" sz="900" spc="-45">
                <a:latin typeface="Calibri"/>
                <a:cs typeface="Calibri"/>
              </a:rPr>
              <a:t> </a:t>
            </a:r>
            <a:r>
              <a:rPr dirty="0" sz="900">
                <a:latin typeface="Calibri"/>
                <a:cs typeface="Calibri"/>
              </a:rPr>
              <a:t>CF,</a:t>
            </a:r>
            <a:r>
              <a:rPr dirty="0" sz="900" spc="-45">
                <a:latin typeface="Calibri"/>
                <a:cs typeface="Calibri"/>
              </a:rPr>
              <a:t> </a:t>
            </a:r>
            <a:r>
              <a:rPr dirty="0" sz="900" spc="10">
                <a:latin typeface="Calibri"/>
                <a:cs typeface="Calibri"/>
              </a:rPr>
              <a:t>Moreira</a:t>
            </a:r>
            <a:r>
              <a:rPr dirty="0" sz="900" spc="-25">
                <a:latin typeface="Calibri"/>
                <a:cs typeface="Calibri"/>
              </a:rPr>
              <a:t> </a:t>
            </a:r>
            <a:r>
              <a:rPr dirty="0" sz="900">
                <a:latin typeface="Calibri"/>
                <a:cs typeface="Calibri"/>
              </a:rPr>
              <a:t>ASB. </a:t>
            </a:r>
            <a:r>
              <a:rPr dirty="0" sz="900" spc="5">
                <a:latin typeface="Calibri"/>
                <a:cs typeface="Calibri"/>
              </a:rPr>
              <a:t> </a:t>
            </a:r>
            <a:r>
              <a:rPr dirty="0" sz="900" spc="30">
                <a:latin typeface="Calibri"/>
                <a:cs typeface="Calibri"/>
              </a:rPr>
              <a:t>Dietary</a:t>
            </a:r>
            <a:r>
              <a:rPr dirty="0" sz="900" spc="-90">
                <a:latin typeface="Calibri"/>
                <a:cs typeface="Calibri"/>
              </a:rPr>
              <a:t> </a:t>
            </a:r>
            <a:r>
              <a:rPr dirty="0" sz="900" spc="5">
                <a:latin typeface="Calibri"/>
                <a:cs typeface="Calibri"/>
              </a:rPr>
              <a:t>intake</a:t>
            </a:r>
            <a:r>
              <a:rPr dirty="0" sz="900" spc="-55">
                <a:latin typeface="Calibri"/>
                <a:cs typeface="Calibri"/>
              </a:rPr>
              <a:t> </a:t>
            </a:r>
            <a:r>
              <a:rPr dirty="0" sz="900" spc="20">
                <a:latin typeface="Calibri"/>
                <a:cs typeface="Calibri"/>
              </a:rPr>
              <a:t>and</a:t>
            </a:r>
            <a:r>
              <a:rPr dirty="0" sz="900" spc="-80">
                <a:latin typeface="Calibri"/>
                <a:cs typeface="Calibri"/>
              </a:rPr>
              <a:t> </a:t>
            </a:r>
            <a:r>
              <a:rPr dirty="0" sz="900" spc="5">
                <a:latin typeface="Calibri"/>
                <a:cs typeface="Calibri"/>
              </a:rPr>
              <a:t>nutritional</a:t>
            </a:r>
            <a:r>
              <a:rPr dirty="0" sz="900" spc="-40">
                <a:latin typeface="Calibri"/>
                <a:cs typeface="Calibri"/>
              </a:rPr>
              <a:t> </a:t>
            </a:r>
            <a:r>
              <a:rPr dirty="0" sz="900">
                <a:latin typeface="Calibri"/>
                <a:cs typeface="Calibri"/>
              </a:rPr>
              <a:t>status</a:t>
            </a:r>
            <a:r>
              <a:rPr dirty="0" sz="900" spc="-35">
                <a:latin typeface="Calibri"/>
                <a:cs typeface="Calibri"/>
              </a:rPr>
              <a:t> </a:t>
            </a:r>
            <a:r>
              <a:rPr dirty="0" sz="900" spc="5">
                <a:latin typeface="Calibri"/>
                <a:cs typeface="Calibri"/>
              </a:rPr>
              <a:t>in</a:t>
            </a:r>
            <a:r>
              <a:rPr dirty="0" sz="900" spc="-5">
                <a:latin typeface="Calibri"/>
                <a:cs typeface="Calibri"/>
              </a:rPr>
              <a:t> cancer</a:t>
            </a:r>
            <a:r>
              <a:rPr dirty="0" sz="900" spc="-70">
                <a:latin typeface="Calibri"/>
                <a:cs typeface="Calibri"/>
              </a:rPr>
              <a:t> </a:t>
            </a:r>
            <a:r>
              <a:rPr dirty="0" sz="900" spc="5">
                <a:latin typeface="Calibri"/>
                <a:cs typeface="Calibri"/>
              </a:rPr>
              <a:t>patients;</a:t>
            </a:r>
            <a:r>
              <a:rPr dirty="0" sz="900" spc="-70">
                <a:latin typeface="Calibri"/>
                <a:cs typeface="Calibri"/>
              </a:rPr>
              <a:t> </a:t>
            </a:r>
            <a:r>
              <a:rPr dirty="0" sz="900">
                <a:latin typeface="Calibri"/>
                <a:cs typeface="Calibri"/>
              </a:rPr>
              <a:t>comparing</a:t>
            </a:r>
            <a:r>
              <a:rPr dirty="0" sz="900" spc="-30">
                <a:latin typeface="Calibri"/>
                <a:cs typeface="Calibri"/>
              </a:rPr>
              <a:t> </a:t>
            </a:r>
            <a:r>
              <a:rPr dirty="0" sz="900" spc="-5">
                <a:latin typeface="Calibri"/>
                <a:cs typeface="Calibri"/>
              </a:rPr>
              <a:t>adults</a:t>
            </a:r>
            <a:r>
              <a:rPr dirty="0" sz="900" spc="-35">
                <a:latin typeface="Calibri"/>
                <a:cs typeface="Calibri"/>
              </a:rPr>
              <a:t> </a:t>
            </a:r>
            <a:r>
              <a:rPr dirty="0" sz="900" spc="20">
                <a:latin typeface="Calibri"/>
                <a:cs typeface="Calibri"/>
              </a:rPr>
              <a:t>and</a:t>
            </a:r>
            <a:r>
              <a:rPr dirty="0" sz="900" spc="-80">
                <a:latin typeface="Calibri"/>
                <a:cs typeface="Calibri"/>
              </a:rPr>
              <a:t> </a:t>
            </a:r>
            <a:r>
              <a:rPr dirty="0" sz="900" spc="5">
                <a:latin typeface="Calibri"/>
                <a:cs typeface="Calibri"/>
              </a:rPr>
              <a:t>older</a:t>
            </a:r>
            <a:r>
              <a:rPr dirty="0" sz="900" spc="-70">
                <a:latin typeface="Calibri"/>
                <a:cs typeface="Calibri"/>
              </a:rPr>
              <a:t> </a:t>
            </a:r>
            <a:r>
              <a:rPr dirty="0" sz="900" spc="10">
                <a:latin typeface="Calibri"/>
                <a:cs typeface="Calibri"/>
              </a:rPr>
              <a:t>adults.</a:t>
            </a:r>
            <a:r>
              <a:rPr dirty="0" sz="900" spc="-5">
                <a:latin typeface="Calibri"/>
                <a:cs typeface="Calibri"/>
              </a:rPr>
              <a:t> </a:t>
            </a:r>
            <a:r>
              <a:rPr dirty="0" sz="900" spc="15">
                <a:latin typeface="Calibri"/>
                <a:cs typeface="Calibri"/>
              </a:rPr>
              <a:t>Nutr</a:t>
            </a:r>
            <a:r>
              <a:rPr dirty="0" sz="900" spc="-70">
                <a:latin typeface="Calibri"/>
                <a:cs typeface="Calibri"/>
              </a:rPr>
              <a:t> </a:t>
            </a:r>
            <a:r>
              <a:rPr dirty="0" sz="900">
                <a:latin typeface="Calibri"/>
                <a:cs typeface="Calibri"/>
              </a:rPr>
              <a:t>Hosp.</a:t>
            </a:r>
            <a:r>
              <a:rPr dirty="0" sz="900" spc="-55">
                <a:latin typeface="Calibri"/>
                <a:cs typeface="Calibri"/>
              </a:rPr>
              <a:t> </a:t>
            </a:r>
            <a:r>
              <a:rPr dirty="0" sz="900" spc="-5">
                <a:latin typeface="Calibri"/>
                <a:cs typeface="Calibri"/>
              </a:rPr>
              <a:t>2014;29(4):907-12.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5230475" y="114261"/>
            <a:ext cx="3000375" cy="609600"/>
          </a:xfrm>
          <a:prstGeom prst="rect">
            <a:avLst/>
          </a:prstGeom>
          <a:solidFill>
            <a:srgbClr val="00AF50"/>
          </a:solidFill>
        </p:spPr>
        <p:txBody>
          <a:bodyPr wrap="square" lIns="0" tIns="27940" rIns="0" bIns="0" rtlCol="0" vert="horz">
            <a:spAutoFit/>
          </a:bodyPr>
          <a:lstStyle/>
          <a:p>
            <a:pPr algn="ctr" marL="5080">
              <a:lnSpc>
                <a:spcPts val="2035"/>
              </a:lnSpc>
              <a:spcBef>
                <a:spcPts val="220"/>
              </a:spcBef>
            </a:pPr>
            <a:r>
              <a:rPr dirty="0" sz="1700" spc="-10" b="1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dirty="0" sz="1700" spc="-20" b="1">
                <a:solidFill>
                  <a:srgbClr val="FFFFFF"/>
                </a:solidFill>
                <a:latin typeface="Calibri"/>
                <a:cs typeface="Calibri"/>
              </a:rPr>
              <a:t>n</a:t>
            </a:r>
            <a:r>
              <a:rPr dirty="0" sz="1700" spc="35" b="1">
                <a:solidFill>
                  <a:srgbClr val="FFFFFF"/>
                </a:solidFill>
                <a:latin typeface="Calibri"/>
                <a:cs typeface="Calibri"/>
              </a:rPr>
              <a:t>c</a:t>
            </a:r>
            <a:r>
              <a:rPr dirty="0" sz="1700" spc="-20" b="1">
                <a:solidFill>
                  <a:srgbClr val="FFFFFF"/>
                </a:solidFill>
                <a:latin typeface="Calibri"/>
                <a:cs typeface="Calibri"/>
              </a:rPr>
              <a:t>on</a:t>
            </a:r>
            <a:r>
              <a:rPr dirty="0" sz="1700" spc="5" b="1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dirty="0" sz="1700" spc="-10" b="1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dirty="0" sz="1700" spc="10" b="1">
                <a:solidFill>
                  <a:srgbClr val="FFFFFF"/>
                </a:solidFill>
                <a:latin typeface="Calibri"/>
                <a:cs typeface="Calibri"/>
              </a:rPr>
              <a:t>o</a:t>
            </a:r>
            <a:r>
              <a:rPr dirty="0" sz="1700" spc="-4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700" spc="-20" b="1">
                <a:solidFill>
                  <a:srgbClr val="FFFFFF"/>
                </a:solidFill>
                <a:latin typeface="Calibri"/>
                <a:cs typeface="Calibri"/>
              </a:rPr>
              <a:t>d</a:t>
            </a:r>
            <a:r>
              <a:rPr dirty="0" sz="1700" spc="10" b="1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dirty="0" sz="1700" spc="1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700" spc="-5" b="1">
                <a:solidFill>
                  <a:srgbClr val="FFFFFF"/>
                </a:solidFill>
                <a:latin typeface="Calibri"/>
                <a:cs typeface="Calibri"/>
              </a:rPr>
              <a:t>C</a:t>
            </a:r>
            <a:r>
              <a:rPr dirty="0" sz="1700" spc="25" b="1">
                <a:solidFill>
                  <a:srgbClr val="FFFFFF"/>
                </a:solidFill>
                <a:latin typeface="Calibri"/>
                <a:cs typeface="Calibri"/>
              </a:rPr>
              <a:t>i</a:t>
            </a:r>
            <a:r>
              <a:rPr dirty="0" sz="1700" spc="35" b="1">
                <a:solidFill>
                  <a:srgbClr val="FFFFFF"/>
                </a:solidFill>
                <a:latin typeface="Calibri"/>
                <a:cs typeface="Calibri"/>
              </a:rPr>
              <a:t>ê</a:t>
            </a:r>
            <a:r>
              <a:rPr dirty="0" sz="1700" spc="-20" b="1">
                <a:solidFill>
                  <a:srgbClr val="FFFFFF"/>
                </a:solidFill>
                <a:latin typeface="Calibri"/>
                <a:cs typeface="Calibri"/>
              </a:rPr>
              <a:t>n</a:t>
            </a:r>
            <a:r>
              <a:rPr dirty="0" sz="1700" spc="35" b="1">
                <a:solidFill>
                  <a:srgbClr val="FFFFFF"/>
                </a:solidFill>
                <a:latin typeface="Calibri"/>
                <a:cs typeface="Calibri"/>
              </a:rPr>
              <a:t>c</a:t>
            </a:r>
            <a:r>
              <a:rPr dirty="0" sz="1700" spc="25" b="1">
                <a:solidFill>
                  <a:srgbClr val="FFFFFF"/>
                </a:solidFill>
                <a:latin typeface="Calibri"/>
                <a:cs typeface="Calibri"/>
              </a:rPr>
              <a:t>i</a:t>
            </a:r>
            <a:r>
              <a:rPr dirty="0" sz="1700" spc="10" b="1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dirty="0" sz="1700" spc="-19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700" spc="10" b="1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dirty="0" sz="1700" spc="1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700" spc="-10" b="1">
                <a:solidFill>
                  <a:srgbClr val="FFFFFF"/>
                </a:solidFill>
                <a:latin typeface="Calibri"/>
                <a:cs typeface="Calibri"/>
              </a:rPr>
              <a:t>I</a:t>
            </a:r>
            <a:r>
              <a:rPr dirty="0" sz="1700" spc="-20" b="1">
                <a:solidFill>
                  <a:srgbClr val="FFFFFF"/>
                </a:solidFill>
                <a:latin typeface="Calibri"/>
                <a:cs typeface="Calibri"/>
              </a:rPr>
              <a:t>no</a:t>
            </a:r>
            <a:r>
              <a:rPr dirty="0" sz="1700" spc="15" b="1">
                <a:solidFill>
                  <a:srgbClr val="FFFFFF"/>
                </a:solidFill>
                <a:latin typeface="Calibri"/>
                <a:cs typeface="Calibri"/>
              </a:rPr>
              <a:t>v</a:t>
            </a:r>
            <a:r>
              <a:rPr dirty="0" sz="1700" spc="-20" b="1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dirty="0" sz="1700" spc="35" b="1">
                <a:solidFill>
                  <a:srgbClr val="FFFFFF"/>
                </a:solidFill>
                <a:latin typeface="Calibri"/>
                <a:cs typeface="Calibri"/>
              </a:rPr>
              <a:t>ç</a:t>
            </a:r>
            <a:r>
              <a:rPr dirty="0" sz="1700" spc="-20" b="1">
                <a:solidFill>
                  <a:srgbClr val="FFFFFF"/>
                </a:solidFill>
                <a:latin typeface="Calibri"/>
                <a:cs typeface="Calibri"/>
              </a:rPr>
              <a:t>ã</a:t>
            </a:r>
            <a:r>
              <a:rPr dirty="0" sz="1700" spc="10" b="1">
                <a:solidFill>
                  <a:srgbClr val="FFFFFF"/>
                </a:solidFill>
                <a:latin typeface="Calibri"/>
                <a:cs typeface="Calibri"/>
              </a:rPr>
              <a:t>o</a:t>
            </a:r>
            <a:endParaRPr sz="1700">
              <a:latin typeface="Calibri"/>
              <a:cs typeface="Calibri"/>
            </a:endParaRPr>
          </a:p>
          <a:p>
            <a:pPr algn="ctr" marL="13970">
              <a:lnSpc>
                <a:spcPts val="2035"/>
              </a:lnSpc>
            </a:pPr>
            <a:r>
              <a:rPr dirty="0" sz="1700" spc="35" b="1">
                <a:solidFill>
                  <a:srgbClr val="FFFFFF"/>
                </a:solidFill>
                <a:latin typeface="Calibri"/>
                <a:cs typeface="Calibri"/>
              </a:rPr>
              <a:t>2023</a:t>
            </a:r>
            <a:endParaRPr sz="1700">
              <a:latin typeface="Calibri"/>
              <a:cs typeface="Calibri"/>
            </a:endParaRPr>
          </a:p>
        </p:txBody>
      </p:sp>
      <p:pic>
        <p:nvPicPr>
          <p:cNvPr id="15" name="object 1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23825" y="180954"/>
            <a:ext cx="5172074" cy="466632"/>
          </a:xfrm>
          <a:prstGeom prst="rect">
            <a:avLst/>
          </a:prstGeom>
        </p:spPr>
      </p:pic>
      <p:pic>
        <p:nvPicPr>
          <p:cNvPr id="16" name="object 1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534150" y="6018784"/>
            <a:ext cx="5286375" cy="2561971"/>
          </a:xfrm>
          <a:prstGeom prst="rect">
            <a:avLst/>
          </a:prstGeom>
        </p:spPr>
      </p:pic>
      <p:pic>
        <p:nvPicPr>
          <p:cNvPr id="17" name="object 17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2315825" y="5085588"/>
            <a:ext cx="5305425" cy="2628519"/>
          </a:xfrm>
          <a:prstGeom prst="rect">
            <a:avLst/>
          </a:prstGeom>
        </p:spPr>
      </p:pic>
      <p:sp>
        <p:nvSpPr>
          <p:cNvPr id="18" name="object 18"/>
          <p:cNvSpPr txBox="1"/>
          <p:nvPr/>
        </p:nvSpPr>
        <p:spPr>
          <a:xfrm>
            <a:off x="12314301" y="2573972"/>
            <a:ext cx="5290820" cy="262382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algn="just" marL="12700" marR="5080">
              <a:lnSpc>
                <a:spcPct val="100400"/>
              </a:lnSpc>
              <a:spcBef>
                <a:spcPts val="120"/>
              </a:spcBef>
            </a:pPr>
            <a:r>
              <a:rPr dirty="0" sz="1700" spc="5">
                <a:latin typeface="Calibri"/>
                <a:cs typeface="Calibri"/>
              </a:rPr>
              <a:t>RESULTADO:</a:t>
            </a:r>
            <a:r>
              <a:rPr dirty="0" sz="1700" spc="10">
                <a:latin typeface="Calibri"/>
                <a:cs typeface="Calibri"/>
              </a:rPr>
              <a:t> </a:t>
            </a:r>
            <a:r>
              <a:rPr dirty="0" sz="1700" spc="15">
                <a:latin typeface="Calibri"/>
                <a:cs typeface="Calibri"/>
              </a:rPr>
              <a:t>O</a:t>
            </a:r>
            <a:r>
              <a:rPr dirty="0" sz="1700" spc="20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manual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aborda</a:t>
            </a:r>
            <a:r>
              <a:rPr dirty="0" sz="1700" spc="-5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orientações</a:t>
            </a:r>
            <a:r>
              <a:rPr dirty="0" sz="1700" spc="-5">
                <a:latin typeface="Calibri"/>
                <a:cs typeface="Calibri"/>
              </a:rPr>
              <a:t> </a:t>
            </a:r>
            <a:r>
              <a:rPr dirty="0" sz="1700" spc="5">
                <a:latin typeface="Calibri"/>
                <a:cs typeface="Calibri"/>
              </a:rPr>
              <a:t>sobre </a:t>
            </a:r>
            <a:r>
              <a:rPr dirty="0" sz="1700" spc="10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alimentação </a:t>
            </a:r>
            <a:r>
              <a:rPr dirty="0" sz="1700" spc="10">
                <a:latin typeface="Calibri"/>
                <a:cs typeface="Calibri"/>
              </a:rPr>
              <a:t>e </a:t>
            </a:r>
            <a:r>
              <a:rPr dirty="0" sz="1700" spc="-10">
                <a:latin typeface="Calibri"/>
                <a:cs typeface="Calibri"/>
              </a:rPr>
              <a:t>hábitos saudáveis, </a:t>
            </a:r>
            <a:r>
              <a:rPr dirty="0" sz="1700" spc="10">
                <a:latin typeface="Calibri"/>
                <a:cs typeface="Calibri"/>
              </a:rPr>
              <a:t>a </a:t>
            </a:r>
            <a:r>
              <a:rPr dirty="0" sz="1700" spc="-5">
                <a:latin typeface="Calibri"/>
                <a:cs typeface="Calibri"/>
              </a:rPr>
              <a:t>importância </a:t>
            </a:r>
            <a:r>
              <a:rPr dirty="0" sz="1700" spc="5">
                <a:latin typeface="Calibri"/>
                <a:cs typeface="Calibri"/>
              </a:rPr>
              <a:t>do </a:t>
            </a:r>
            <a:r>
              <a:rPr dirty="0" sz="1700" spc="-5">
                <a:latin typeface="Calibri"/>
                <a:cs typeface="Calibri"/>
              </a:rPr>
              <a:t>controle 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5">
                <a:latin typeface="Calibri"/>
                <a:cs typeface="Calibri"/>
              </a:rPr>
              <a:t>de </a:t>
            </a:r>
            <a:r>
              <a:rPr dirty="0" sz="1700">
                <a:latin typeface="Calibri"/>
                <a:cs typeface="Calibri"/>
              </a:rPr>
              <a:t>peso </a:t>
            </a:r>
            <a:r>
              <a:rPr dirty="0" sz="1700" spc="10">
                <a:latin typeface="Calibri"/>
                <a:cs typeface="Calibri"/>
              </a:rPr>
              <a:t>ao </a:t>
            </a:r>
            <a:r>
              <a:rPr dirty="0" sz="1700">
                <a:latin typeface="Calibri"/>
                <a:cs typeface="Calibri"/>
              </a:rPr>
              <a:t>longo </a:t>
            </a:r>
            <a:r>
              <a:rPr dirty="0" sz="1700" spc="5">
                <a:latin typeface="Calibri"/>
                <a:cs typeface="Calibri"/>
              </a:rPr>
              <a:t>do </a:t>
            </a:r>
            <a:r>
              <a:rPr dirty="0" sz="1700">
                <a:latin typeface="Calibri"/>
                <a:cs typeface="Calibri"/>
              </a:rPr>
              <a:t>tratamento, </a:t>
            </a:r>
            <a:r>
              <a:rPr dirty="0" sz="1700" spc="5">
                <a:latin typeface="Calibri"/>
                <a:cs typeface="Calibri"/>
              </a:rPr>
              <a:t>os tipos de </a:t>
            </a:r>
            <a:r>
              <a:rPr dirty="0" sz="1700">
                <a:latin typeface="Calibri"/>
                <a:cs typeface="Calibri"/>
              </a:rPr>
              <a:t>tratamento </a:t>
            </a:r>
            <a:r>
              <a:rPr dirty="0" sz="1700" spc="10">
                <a:latin typeface="Calibri"/>
                <a:cs typeface="Calibri"/>
              </a:rPr>
              <a:t>e </a:t>
            </a:r>
            <a:r>
              <a:rPr dirty="0" sz="1700" spc="15">
                <a:latin typeface="Calibri"/>
                <a:cs typeface="Calibri"/>
              </a:rPr>
              <a:t> </a:t>
            </a:r>
            <a:r>
              <a:rPr dirty="0" sz="1700" spc="5">
                <a:latin typeface="Calibri"/>
                <a:cs typeface="Calibri"/>
              </a:rPr>
              <a:t>os</a:t>
            </a:r>
            <a:r>
              <a:rPr dirty="0" sz="1700" spc="39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manejos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nutricionais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5">
                <a:latin typeface="Calibri"/>
                <a:cs typeface="Calibri"/>
              </a:rPr>
              <a:t>de</a:t>
            </a:r>
            <a:r>
              <a:rPr dirty="0" sz="1700" spc="395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acordo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15">
                <a:latin typeface="Calibri"/>
                <a:cs typeface="Calibri"/>
              </a:rPr>
              <a:t>com</a:t>
            </a:r>
            <a:r>
              <a:rPr dirty="0" sz="1700" spc="20">
                <a:latin typeface="Calibri"/>
                <a:cs typeface="Calibri"/>
              </a:rPr>
              <a:t> </a:t>
            </a:r>
            <a:r>
              <a:rPr dirty="0" sz="1700" spc="5">
                <a:latin typeface="Calibri"/>
                <a:cs typeface="Calibri"/>
              </a:rPr>
              <a:t>os</a:t>
            </a:r>
            <a:r>
              <a:rPr dirty="0" sz="1700" spc="395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efeitos </a:t>
            </a:r>
            <a:r>
              <a:rPr dirty="0" sz="1700">
                <a:latin typeface="Calibri"/>
                <a:cs typeface="Calibri"/>
              </a:rPr>
              <a:t> colaterais,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 spc="10">
                <a:latin typeface="Calibri"/>
                <a:cs typeface="Calibri"/>
              </a:rPr>
              <a:t>a</a:t>
            </a:r>
            <a:r>
              <a:rPr dirty="0" sz="1700" spc="1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cicatrização</a:t>
            </a:r>
            <a:r>
              <a:rPr dirty="0" sz="1700" spc="5">
                <a:latin typeface="Calibri"/>
                <a:cs typeface="Calibri"/>
              </a:rPr>
              <a:t> no</a:t>
            </a:r>
            <a:r>
              <a:rPr dirty="0" sz="1700" spc="1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pós-operatório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-15">
                <a:latin typeface="Calibri"/>
                <a:cs typeface="Calibri"/>
              </a:rPr>
              <a:t>(Figura</a:t>
            </a:r>
            <a:r>
              <a:rPr dirty="0" sz="1700" spc="-10">
                <a:latin typeface="Calibri"/>
                <a:cs typeface="Calibri"/>
              </a:rPr>
              <a:t> </a:t>
            </a:r>
            <a:r>
              <a:rPr dirty="0" sz="1700" spc="-15">
                <a:latin typeface="Calibri"/>
                <a:cs typeface="Calibri"/>
              </a:rPr>
              <a:t>2)</a:t>
            </a:r>
            <a:r>
              <a:rPr dirty="0" sz="1700" spc="-10">
                <a:latin typeface="Calibri"/>
                <a:cs typeface="Calibri"/>
              </a:rPr>
              <a:t> </a:t>
            </a:r>
            <a:r>
              <a:rPr dirty="0" sz="1700" spc="10">
                <a:latin typeface="Calibri"/>
                <a:cs typeface="Calibri"/>
              </a:rPr>
              <a:t>e </a:t>
            </a:r>
            <a:r>
              <a:rPr dirty="0" sz="1700" spc="1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enfatiza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 spc="10">
                <a:latin typeface="Calibri"/>
                <a:cs typeface="Calibri"/>
              </a:rPr>
              <a:t>a</a:t>
            </a:r>
            <a:r>
              <a:rPr dirty="0" sz="1700" spc="15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importância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5">
                <a:latin typeface="Calibri"/>
                <a:cs typeface="Calibri"/>
              </a:rPr>
              <a:t>do</a:t>
            </a:r>
            <a:r>
              <a:rPr dirty="0" sz="1700" spc="1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acompanhamento</a:t>
            </a:r>
            <a:r>
              <a:rPr dirty="0" sz="1700" spc="37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no 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ambulatório </a:t>
            </a:r>
            <a:r>
              <a:rPr dirty="0" sz="1700" spc="5">
                <a:latin typeface="Calibri"/>
                <a:cs typeface="Calibri"/>
              </a:rPr>
              <a:t>de nutrição </a:t>
            </a:r>
            <a:r>
              <a:rPr dirty="0" sz="1700" spc="10">
                <a:latin typeface="Calibri"/>
                <a:cs typeface="Calibri"/>
              </a:rPr>
              <a:t>ao </a:t>
            </a:r>
            <a:r>
              <a:rPr dirty="0" sz="1700">
                <a:latin typeface="Calibri"/>
                <a:cs typeface="Calibri"/>
              </a:rPr>
              <a:t>longo </a:t>
            </a:r>
            <a:r>
              <a:rPr dirty="0" sz="1700" spc="5">
                <a:latin typeface="Calibri"/>
                <a:cs typeface="Calibri"/>
              </a:rPr>
              <a:t>da </a:t>
            </a:r>
            <a:r>
              <a:rPr dirty="0" sz="1700">
                <a:latin typeface="Calibri"/>
                <a:cs typeface="Calibri"/>
              </a:rPr>
              <a:t>jornada </a:t>
            </a:r>
            <a:r>
              <a:rPr dirty="0" sz="1700" spc="5">
                <a:latin typeface="Calibri"/>
                <a:cs typeface="Calibri"/>
              </a:rPr>
              <a:t>do paciente </a:t>
            </a:r>
            <a:r>
              <a:rPr dirty="0" sz="1700" spc="10">
                <a:latin typeface="Calibri"/>
                <a:cs typeface="Calibri"/>
              </a:rPr>
              <a:t> (Figura</a:t>
            </a:r>
            <a:r>
              <a:rPr dirty="0" sz="1700" spc="-90">
                <a:latin typeface="Calibri"/>
                <a:cs typeface="Calibri"/>
              </a:rPr>
              <a:t> </a:t>
            </a:r>
            <a:r>
              <a:rPr dirty="0" sz="1700" spc="15">
                <a:latin typeface="Calibri"/>
                <a:cs typeface="Calibri"/>
              </a:rPr>
              <a:t>3).</a:t>
            </a:r>
            <a:endParaRPr sz="1700">
              <a:latin typeface="Calibri"/>
              <a:cs typeface="Calibri"/>
            </a:endParaRPr>
          </a:p>
          <a:p>
            <a:pPr algn="just" marL="55244">
              <a:lnSpc>
                <a:spcPct val="100000"/>
              </a:lnSpc>
              <a:spcBef>
                <a:spcPts val="640"/>
              </a:spcBef>
            </a:pPr>
            <a:r>
              <a:rPr dirty="0" sz="1400" spc="10">
                <a:latin typeface="Calibri"/>
                <a:cs typeface="Calibri"/>
              </a:rPr>
              <a:t>Figura</a:t>
            </a:r>
            <a:r>
              <a:rPr dirty="0" sz="1400" spc="-100">
                <a:latin typeface="Calibri"/>
                <a:cs typeface="Calibri"/>
              </a:rPr>
              <a:t> </a:t>
            </a:r>
            <a:r>
              <a:rPr dirty="0" sz="1400" spc="10">
                <a:latin typeface="Calibri"/>
                <a:cs typeface="Calibri"/>
              </a:rPr>
              <a:t>3 –</a:t>
            </a:r>
            <a:r>
              <a:rPr dirty="0" sz="1400" spc="-50">
                <a:latin typeface="Calibri"/>
                <a:cs typeface="Calibri"/>
              </a:rPr>
              <a:t> </a:t>
            </a:r>
            <a:r>
              <a:rPr dirty="0" sz="1400" spc="5">
                <a:latin typeface="Calibri"/>
                <a:cs typeface="Calibri"/>
              </a:rPr>
              <a:t>Página</a:t>
            </a:r>
            <a:r>
              <a:rPr dirty="0" sz="1400" spc="-25">
                <a:latin typeface="Calibri"/>
                <a:cs typeface="Calibri"/>
              </a:rPr>
              <a:t> </a:t>
            </a:r>
            <a:r>
              <a:rPr dirty="0" sz="1400" spc="10">
                <a:latin typeface="Calibri"/>
                <a:cs typeface="Calibri"/>
              </a:rPr>
              <a:t>do</a:t>
            </a:r>
            <a:r>
              <a:rPr dirty="0" sz="1400" spc="-15">
                <a:latin typeface="Calibri"/>
                <a:cs typeface="Calibri"/>
              </a:rPr>
              <a:t> </a:t>
            </a:r>
            <a:r>
              <a:rPr dirty="0" sz="1400" spc="5">
                <a:latin typeface="Calibri"/>
                <a:cs typeface="Calibri"/>
              </a:rPr>
              <a:t>manual</a:t>
            </a:r>
            <a:r>
              <a:rPr dirty="0" sz="1400" spc="-50">
                <a:latin typeface="Calibri"/>
                <a:cs typeface="Calibri"/>
              </a:rPr>
              <a:t> </a:t>
            </a:r>
            <a:r>
              <a:rPr dirty="0" sz="1400" spc="10">
                <a:latin typeface="Calibri"/>
                <a:cs typeface="Calibri"/>
              </a:rPr>
              <a:t>com</a:t>
            </a:r>
            <a:r>
              <a:rPr dirty="0" sz="1400" spc="-35">
                <a:latin typeface="Calibri"/>
                <a:cs typeface="Calibri"/>
              </a:rPr>
              <a:t> </a:t>
            </a:r>
            <a:r>
              <a:rPr dirty="0" sz="1400" spc="5">
                <a:latin typeface="Calibri"/>
                <a:cs typeface="Calibri"/>
              </a:rPr>
              <a:t>as</a:t>
            </a:r>
            <a:r>
              <a:rPr dirty="0" sz="1400" spc="-5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orientações</a:t>
            </a:r>
            <a:r>
              <a:rPr dirty="0" sz="1400" spc="30">
                <a:latin typeface="Calibri"/>
                <a:cs typeface="Calibri"/>
              </a:rPr>
              <a:t> </a:t>
            </a:r>
            <a:r>
              <a:rPr dirty="0" sz="1400" spc="20">
                <a:latin typeface="Calibri"/>
                <a:cs typeface="Calibri"/>
              </a:rPr>
              <a:t>sobre</a:t>
            </a:r>
            <a:r>
              <a:rPr dirty="0" sz="1400" spc="-125">
                <a:latin typeface="Calibri"/>
                <a:cs typeface="Calibri"/>
              </a:rPr>
              <a:t> </a:t>
            </a:r>
            <a:r>
              <a:rPr dirty="0" sz="1400" spc="10">
                <a:latin typeface="Calibri"/>
                <a:cs typeface="Calibri"/>
              </a:rPr>
              <a:t>o</a:t>
            </a:r>
            <a:endParaRPr sz="1400">
              <a:latin typeface="Calibri"/>
              <a:cs typeface="Calibri"/>
            </a:endParaRPr>
          </a:p>
          <a:p>
            <a:pPr algn="just" marL="55244">
              <a:lnSpc>
                <a:spcPct val="100000"/>
              </a:lnSpc>
              <a:spcBef>
                <a:spcPts val="45"/>
              </a:spcBef>
            </a:pPr>
            <a:r>
              <a:rPr dirty="0" sz="1400">
                <a:latin typeface="Calibri"/>
                <a:cs typeface="Calibri"/>
              </a:rPr>
              <a:t>a</a:t>
            </a:r>
            <a:r>
              <a:rPr dirty="0" sz="1400" spc="10">
                <a:latin typeface="Calibri"/>
                <a:cs typeface="Calibri"/>
              </a:rPr>
              <a:t>co</a:t>
            </a:r>
            <a:r>
              <a:rPr dirty="0" sz="1400">
                <a:latin typeface="Calibri"/>
                <a:cs typeface="Calibri"/>
              </a:rPr>
              <a:t>m</a:t>
            </a:r>
            <a:r>
              <a:rPr dirty="0" sz="1400" spc="5">
                <a:latin typeface="Calibri"/>
                <a:cs typeface="Calibri"/>
              </a:rPr>
              <a:t>p</a:t>
            </a:r>
            <a:r>
              <a:rPr dirty="0" sz="1400">
                <a:latin typeface="Calibri"/>
                <a:cs typeface="Calibri"/>
              </a:rPr>
              <a:t>a</a:t>
            </a:r>
            <a:r>
              <a:rPr dirty="0" sz="1400" spc="5">
                <a:latin typeface="Calibri"/>
                <a:cs typeface="Calibri"/>
              </a:rPr>
              <a:t>n</a:t>
            </a:r>
            <a:r>
              <a:rPr dirty="0" sz="1400" spc="10">
                <a:latin typeface="Calibri"/>
                <a:cs typeface="Calibri"/>
              </a:rPr>
              <a:t>h</a:t>
            </a:r>
            <a:r>
              <a:rPr dirty="0" sz="1400">
                <a:latin typeface="Calibri"/>
                <a:cs typeface="Calibri"/>
              </a:rPr>
              <a:t>a</a:t>
            </a:r>
            <a:r>
              <a:rPr dirty="0" sz="1400" spc="5">
                <a:latin typeface="Calibri"/>
                <a:cs typeface="Calibri"/>
              </a:rPr>
              <a:t>m</a:t>
            </a:r>
            <a:r>
              <a:rPr dirty="0" sz="1400" spc="-30">
                <a:latin typeface="Calibri"/>
                <a:cs typeface="Calibri"/>
              </a:rPr>
              <a:t>e</a:t>
            </a:r>
            <a:r>
              <a:rPr dirty="0" sz="1400" spc="5">
                <a:latin typeface="Calibri"/>
                <a:cs typeface="Calibri"/>
              </a:rPr>
              <a:t>n</a:t>
            </a:r>
            <a:r>
              <a:rPr dirty="0" sz="1400" spc="-25">
                <a:latin typeface="Calibri"/>
                <a:cs typeface="Calibri"/>
              </a:rPr>
              <a:t>t</a:t>
            </a:r>
            <a:r>
              <a:rPr dirty="0" sz="1400" spc="10">
                <a:latin typeface="Calibri"/>
                <a:cs typeface="Calibri"/>
              </a:rPr>
              <a:t>o</a:t>
            </a:r>
            <a:r>
              <a:rPr dirty="0" sz="1400" spc="-9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a</a:t>
            </a:r>
            <a:r>
              <a:rPr dirty="0" sz="1400" spc="5">
                <a:latin typeface="Calibri"/>
                <a:cs typeface="Calibri"/>
              </a:rPr>
              <a:t>m</a:t>
            </a:r>
            <a:r>
              <a:rPr dirty="0" sz="1400" spc="5">
                <a:latin typeface="Calibri"/>
                <a:cs typeface="Calibri"/>
              </a:rPr>
              <a:t>b</a:t>
            </a:r>
            <a:r>
              <a:rPr dirty="0" sz="1400" spc="10">
                <a:latin typeface="Calibri"/>
                <a:cs typeface="Calibri"/>
              </a:rPr>
              <a:t>u</a:t>
            </a:r>
            <a:r>
              <a:rPr dirty="0" sz="1400" spc="-25">
                <a:latin typeface="Calibri"/>
                <a:cs typeface="Calibri"/>
              </a:rPr>
              <a:t>l</a:t>
            </a:r>
            <a:r>
              <a:rPr dirty="0" sz="1400">
                <a:latin typeface="Calibri"/>
                <a:cs typeface="Calibri"/>
              </a:rPr>
              <a:t>a</a:t>
            </a:r>
            <a:r>
              <a:rPr dirty="0" sz="1400" spc="-25">
                <a:latin typeface="Calibri"/>
                <a:cs typeface="Calibri"/>
              </a:rPr>
              <a:t>t</a:t>
            </a:r>
            <a:r>
              <a:rPr dirty="0" sz="1400" spc="5">
                <a:latin typeface="Calibri"/>
                <a:cs typeface="Calibri"/>
              </a:rPr>
              <a:t>o</a:t>
            </a:r>
            <a:r>
              <a:rPr dirty="0" sz="1400" spc="30">
                <a:latin typeface="Calibri"/>
                <a:cs typeface="Calibri"/>
              </a:rPr>
              <a:t>r</a:t>
            </a:r>
            <a:r>
              <a:rPr dirty="0" sz="1400" spc="-25">
                <a:latin typeface="Calibri"/>
                <a:cs typeface="Calibri"/>
              </a:rPr>
              <a:t>i</a:t>
            </a:r>
            <a:r>
              <a:rPr dirty="0" sz="1400">
                <a:latin typeface="Calibri"/>
                <a:cs typeface="Calibri"/>
              </a:rPr>
              <a:t>a</a:t>
            </a:r>
            <a:r>
              <a:rPr dirty="0" sz="1400" spc="5">
                <a:latin typeface="Calibri"/>
                <a:cs typeface="Calibri"/>
              </a:rPr>
              <a:t>l</a:t>
            </a:r>
            <a:endParaRPr sz="1400">
              <a:latin typeface="Calibri"/>
              <a:cs typeface="Calibri"/>
            </a:endParaRPr>
          </a:p>
        </p:txBody>
      </p:sp>
      <p:pic>
        <p:nvPicPr>
          <p:cNvPr id="19" name="object 19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809625" y="7628343"/>
            <a:ext cx="4943475" cy="2495169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2023-01-04T13:43:49Z</dcterms:created>
  <dcterms:modified xsi:type="dcterms:W3CDTF">2023-01-04T13:43:49Z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2023-01-03T00:00:00Z</vt:filetime>
  </property>
  <property fmtid="{D5CDD505-2E9C-101B-9397-08002B2CF9AE}" pid="3" name="LastSaved">
    <vt:filetime>2023-01-04T00:00:00Z</vt:filetime>
  </property>
</Properties>
</file>