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8288000" cy="10288588"/>
  <p:notesSz cx="6858000" cy="9144000"/>
  <p:defaultTextStyle>
    <a:defPPr>
      <a:defRPr lang="en-US"/>
    </a:defPPr>
    <a:lvl1pPr marL="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>
          <p15:clr>
            <a:srgbClr val="A4A3A4"/>
          </p15:clr>
        </p15:guide>
        <p15:guide id="2" pos="57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9"/>
    <p:restoredTop sz="95725"/>
  </p:normalViewPr>
  <p:slideViewPr>
    <p:cSldViewPr snapToGrid="0" snapToObjects="1">
      <p:cViewPr>
        <p:scale>
          <a:sx n="54" d="100"/>
          <a:sy n="54" d="100"/>
        </p:scale>
        <p:origin x="1800" y="792"/>
      </p:cViewPr>
      <p:guideLst>
        <p:guide orient="horz" pos="3240"/>
        <p:guide pos="57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683804"/>
            <a:ext cx="13716000" cy="3581953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403891"/>
            <a:ext cx="13716000" cy="2484026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11/01/2023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093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11/01/2023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2166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87350" y="547772"/>
            <a:ext cx="3943350" cy="871910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547772"/>
            <a:ext cx="11601450" cy="871910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11/01/2023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8015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11/01/2023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5505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775" y="2565004"/>
            <a:ext cx="15773400" cy="4279766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7775" y="6885258"/>
            <a:ext cx="15773400" cy="2250628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11/01/2023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172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738860"/>
            <a:ext cx="7772400" cy="65280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8300" y="2738860"/>
            <a:ext cx="7772400" cy="65280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11/01/2023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924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547773"/>
            <a:ext cx="15773400" cy="19886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83" y="2522134"/>
            <a:ext cx="7736681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683" y="3758193"/>
            <a:ext cx="7736681" cy="55277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58300" y="2522134"/>
            <a:ext cx="7774782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58300" y="3758193"/>
            <a:ext cx="7774782" cy="55277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11/01/2023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9556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11/01/2023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6619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11/01/2023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9181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4782" y="1481367"/>
            <a:ext cx="9258300" cy="7311566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576"/>
            <a:ext cx="5898356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11/01/2023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5993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774782" y="1481367"/>
            <a:ext cx="9258300" cy="7311566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576"/>
            <a:ext cx="5898356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11/01/2023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4510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7300" y="547773"/>
            <a:ext cx="15773400" cy="1988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300" y="2738860"/>
            <a:ext cx="15773400" cy="65280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3DADD-AE6D-F44C-8E99-E83159E36487}" type="datetimeFigureOut">
              <a:rPr lang="pt-BR" smtClean="0"/>
              <a:pPr/>
              <a:t>11/01/2023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6816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25">
            <a:extLst>
              <a:ext uri="{FF2B5EF4-FFF2-40B4-BE49-F238E27FC236}">
                <a16:creationId xmlns:a16="http://schemas.microsoft.com/office/drawing/2014/main" id="{27E13ACA-74FE-56CD-8A52-327024DEA4AB}"/>
              </a:ext>
            </a:extLst>
          </p:cNvPr>
          <p:cNvSpPr/>
          <p:nvPr/>
        </p:nvSpPr>
        <p:spPr>
          <a:xfrm>
            <a:off x="6426282" y="2494055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D7410CA3-6DD5-3A44-9A27-89A5D91BB08F}"/>
              </a:ext>
            </a:extLst>
          </p:cNvPr>
          <p:cNvSpPr/>
          <p:nvPr/>
        </p:nvSpPr>
        <p:spPr>
          <a:xfrm>
            <a:off x="12257829" y="4605853"/>
            <a:ext cx="5421916" cy="22526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5F2BD0F1-005A-0044-A8AB-560F9375413B}"/>
              </a:ext>
            </a:extLst>
          </p:cNvPr>
          <p:cNvSpPr/>
          <p:nvPr/>
        </p:nvSpPr>
        <p:spPr>
          <a:xfrm>
            <a:off x="6415976" y="4218535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A5E64E54-F3DF-614D-AB54-FE5A3AEF7AA0}"/>
              </a:ext>
            </a:extLst>
          </p:cNvPr>
          <p:cNvSpPr/>
          <p:nvPr/>
        </p:nvSpPr>
        <p:spPr>
          <a:xfrm>
            <a:off x="12288139" y="2485040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001D1AA0-407E-424D-91CD-EDDDAC304852}"/>
              </a:ext>
            </a:extLst>
          </p:cNvPr>
          <p:cNvSpPr/>
          <p:nvPr/>
        </p:nvSpPr>
        <p:spPr>
          <a:xfrm>
            <a:off x="649756" y="2485040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C7E963C-F39C-9142-BF7D-B9F3E604B6E7}"/>
              </a:ext>
            </a:extLst>
          </p:cNvPr>
          <p:cNvSpPr/>
          <p:nvPr/>
        </p:nvSpPr>
        <p:spPr>
          <a:xfrm>
            <a:off x="0" y="800991"/>
            <a:ext cx="18288000" cy="157969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6FBF4F5-4DA9-A54C-8992-944303BBFA52}"/>
              </a:ext>
            </a:extLst>
          </p:cNvPr>
          <p:cNvSpPr txBox="1"/>
          <p:nvPr/>
        </p:nvSpPr>
        <p:spPr>
          <a:xfrm>
            <a:off x="640080" y="729983"/>
            <a:ext cx="1585722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DESFECHOS CLÍNICOS DOS PACIENTES COM CARCINOMA DE PULMÃO DE CÉLULAS NÃO PEQUENAS  (CPNPC) METASTÁTICO COM ALTA EXPRESSÃO DE </a:t>
            </a:r>
            <a:r>
              <a:rPr lang="pt-BR" sz="2800" i="1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PROGRAMMED CELL DEATH PROTEIN 1</a:t>
            </a:r>
            <a:r>
              <a:rPr lang="pt-BR" sz="28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 (PD-L1) DE ACORDO COM O HISTÓRICO DE TABAGISMO</a:t>
            </a:r>
            <a:r>
              <a:rPr lang="pt-BR" sz="2800" dirty="0">
                <a:solidFill>
                  <a:schemeClr val="bg1"/>
                </a:solidFill>
                <a:effectLst/>
              </a:rPr>
              <a:t> </a:t>
            </a:r>
            <a:r>
              <a:rPr lang="en-US" sz="2800" b="1" dirty="0">
                <a:solidFill>
                  <a:schemeClr val="bg1"/>
                </a:solidFill>
                <a:ea typeface="Calibri" charset="0"/>
                <a:cs typeface="Calibri" charset="0"/>
              </a:rPr>
              <a:t>. </a:t>
            </a:r>
            <a:endParaRPr lang="pt-BR" sz="2800" b="1" dirty="0">
              <a:solidFill>
                <a:schemeClr val="bg1"/>
              </a:solidFill>
              <a:ea typeface="Calibri" charset="0"/>
              <a:cs typeface="Calibri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A1A24BD-BD89-144A-A301-A8058FB68A3A}"/>
              </a:ext>
            </a:extLst>
          </p:cNvPr>
          <p:cNvSpPr txBox="1"/>
          <p:nvPr/>
        </p:nvSpPr>
        <p:spPr>
          <a:xfrm>
            <a:off x="640080" y="1919025"/>
            <a:ext cx="49103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L. I. Barbosa; E. G. Ayoub; H. C. Freitas</a:t>
            </a:r>
            <a:endParaRPr lang="pt-BR" sz="24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10A48B5-F328-D645-96C3-2D4ECF5001AD}"/>
              </a:ext>
            </a:extLst>
          </p:cNvPr>
          <p:cNvSpPr/>
          <p:nvPr/>
        </p:nvSpPr>
        <p:spPr>
          <a:xfrm>
            <a:off x="16962120" y="800991"/>
            <a:ext cx="1325880" cy="1579699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A9E31E6-DEFD-F244-8DCD-75F5CF51EA30}"/>
              </a:ext>
            </a:extLst>
          </p:cNvPr>
          <p:cNvSpPr/>
          <p:nvPr/>
        </p:nvSpPr>
        <p:spPr>
          <a:xfrm>
            <a:off x="16497300" y="800991"/>
            <a:ext cx="464820" cy="157969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0499DB6-57F6-FA4E-AD8C-82777B9EFB6F}"/>
              </a:ext>
            </a:extLst>
          </p:cNvPr>
          <p:cNvSpPr txBox="1"/>
          <p:nvPr/>
        </p:nvSpPr>
        <p:spPr>
          <a:xfrm>
            <a:off x="753774" y="2500097"/>
            <a:ext cx="50578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INTRODUÇ</a:t>
            </a:r>
            <a:r>
              <a:rPr lang="es-ES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ÃO</a:t>
            </a:r>
            <a:endParaRPr lang="pt-BR" sz="24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47B7308-5D9B-974F-AB82-CF827144DE32}"/>
              </a:ext>
            </a:extLst>
          </p:cNvPr>
          <p:cNvSpPr txBox="1"/>
          <p:nvPr/>
        </p:nvSpPr>
        <p:spPr>
          <a:xfrm>
            <a:off x="594736" y="3060087"/>
            <a:ext cx="5436187" cy="61093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700" dirty="0">
                <a:effectLst/>
                <a:ea typeface="Times New Roman" panose="02020603050405020304" pitchFamily="18" charset="0"/>
              </a:rPr>
              <a:t>O câncer de pulmão está entre as neoplasias de maior incidência e letalidade. Nos últimos anos, a sobrevida global (SG) de pacientes com CPNPC metastático aumentou significativamente em alguns subgrupos de pacientes graças às novas terapias alvo e à imunoterapia.</a:t>
            </a:r>
            <a:r>
              <a:rPr lang="pt-BR" sz="1700" dirty="0">
                <a:effectLst/>
              </a:rPr>
              <a:t> </a:t>
            </a:r>
          </a:p>
          <a:p>
            <a:pPr algn="just"/>
            <a:r>
              <a:rPr lang="pt-BR" sz="1700" dirty="0"/>
              <a:t>No Brasil, cerca de 18% dos CPNPC tem expressão tumoral de PD-L1 </a:t>
            </a:r>
            <a:r>
              <a:rPr lang="pt-BR" sz="1700" dirty="0">
                <a:sym typeface="Symbol" pitchFamily="2" charset="2"/>
              </a:rPr>
              <a:t></a:t>
            </a:r>
            <a:r>
              <a:rPr lang="pt-BR" sz="1700" dirty="0"/>
              <a:t>50%, sendo que neste subgrupo, pacientes tratados com um agente anti-PD-1 atingiram 32% de SG em 5 anos em um estudo recente, contrastando com a SG em 5 anos com quimioterapia que não ultrapassava 2-4%.  </a:t>
            </a:r>
          </a:p>
          <a:p>
            <a:pPr algn="just"/>
            <a:r>
              <a:rPr lang="pt-BR" sz="1700" dirty="0"/>
              <a:t>No entanto, apesar da alta expressão de PD-L1 , cerca de 22% dos pacientes não respondem à terapia anti-PD-1 e 2/3 deles morre nos primeiros 5 anos pós-tratamento, demonstrando a necessidade de novos e melhores biomarcadores para a melhor seleção de tratamentos. Dados recentes sugerem que pacientes tabagistas e tumores com maior carga </a:t>
            </a:r>
            <a:r>
              <a:rPr lang="pt-BR" sz="1700" dirty="0" err="1"/>
              <a:t>mutacional</a:t>
            </a:r>
            <a:r>
              <a:rPr lang="pt-BR" sz="1700" dirty="0"/>
              <a:t> associam-se à melhor resposta à imunoterapia e pacientes não fumantes tendem a apresentar piores respostas. </a:t>
            </a:r>
          </a:p>
          <a:p>
            <a:pPr algn="just"/>
            <a:r>
              <a:rPr lang="pt-BR" sz="1700" dirty="0"/>
              <a:t>Este trabalho é parte de um projeto em andamento para avaliar as características epidemiológicas e os desfechos clínicos em pacientes com CPNPC metastático tratados com imunoterapia com ou sem quimioterapia associada.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6CA608A-2DC5-9041-9E97-EBBF8BECB85E}"/>
              </a:ext>
            </a:extLst>
          </p:cNvPr>
          <p:cNvSpPr txBox="1"/>
          <p:nvPr/>
        </p:nvSpPr>
        <p:spPr>
          <a:xfrm>
            <a:off x="6506013" y="2536867"/>
            <a:ext cx="51861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OBJETIVO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14ECDDF-475F-AA4A-87B3-CF665B158A65}"/>
              </a:ext>
            </a:extLst>
          </p:cNvPr>
          <p:cNvSpPr txBox="1"/>
          <p:nvPr/>
        </p:nvSpPr>
        <p:spPr>
          <a:xfrm>
            <a:off x="6327443" y="3060087"/>
            <a:ext cx="54361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defRPr sz="1700">
                <a:effectLst/>
                <a:ea typeface="Times New Roman" panose="02020603050405020304" pitchFamily="18" charset="0"/>
              </a:defRPr>
            </a:lvl1pPr>
          </a:lstStyle>
          <a:p>
            <a:r>
              <a:rPr lang="pt-BR" dirty="0"/>
              <a:t>Avaliar desfechos clínicos dos pacientes com CPNPC metastático com alta expressão de PD-L1 (</a:t>
            </a:r>
            <a:r>
              <a:rPr lang="pt-BR" dirty="0">
                <a:sym typeface="Symbol" pitchFamily="2" charset="2"/>
              </a:rPr>
              <a:t></a:t>
            </a:r>
            <a:r>
              <a:rPr lang="pt-BR" dirty="0"/>
              <a:t>50%) de acordo com o histórico de tabagismo e sua carga </a:t>
            </a:r>
            <a:r>
              <a:rPr lang="pt-BR" dirty="0" err="1"/>
              <a:t>tabágica</a:t>
            </a:r>
            <a:r>
              <a:rPr lang="pt-BR" dirty="0"/>
              <a:t>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89EB4AE-6623-BC4D-8A59-FAB159F3CD26}"/>
              </a:ext>
            </a:extLst>
          </p:cNvPr>
          <p:cNvSpPr txBox="1"/>
          <p:nvPr/>
        </p:nvSpPr>
        <p:spPr>
          <a:xfrm>
            <a:off x="6391266" y="4243774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MÉTODOS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D535ABC-B6F0-914E-A2CD-EEC99805C25A}"/>
              </a:ext>
            </a:extLst>
          </p:cNvPr>
          <p:cNvSpPr txBox="1"/>
          <p:nvPr/>
        </p:nvSpPr>
        <p:spPr>
          <a:xfrm>
            <a:off x="6317137" y="4766994"/>
            <a:ext cx="5436187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defRPr sz="1700">
                <a:effectLst/>
                <a:ea typeface="Times New Roman" panose="02020603050405020304" pitchFamily="18" charset="0"/>
              </a:defRPr>
            </a:lvl1pPr>
          </a:lstStyle>
          <a:p>
            <a:r>
              <a:rPr lang="pt-BR" dirty="0"/>
              <a:t>Estudo retrospectivo, observacional, </a:t>
            </a:r>
            <a:r>
              <a:rPr lang="pt-BR" dirty="0" err="1"/>
              <a:t>unicêntrico</a:t>
            </a:r>
            <a:r>
              <a:rPr lang="pt-BR" dirty="0"/>
              <a:t>, onde pacientes com câncer de pulmão de células não pequenas metastático atendidos no AC Camargo Cancer Center de janeiro de 2016 a dezembro de 2020 estão sendo avaliados.</a:t>
            </a:r>
          </a:p>
          <a:p>
            <a:r>
              <a:rPr lang="pt-BR" dirty="0"/>
              <a:t>Os </a:t>
            </a:r>
            <a:r>
              <a:rPr lang="pt-BR" b="1" dirty="0"/>
              <a:t>critérios de inclusão </a:t>
            </a:r>
            <a:r>
              <a:rPr lang="pt-BR" dirty="0"/>
              <a:t>são: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>
                <a:sym typeface="Symbol" pitchFamily="2" charset="2"/>
              </a:rPr>
              <a:t></a:t>
            </a:r>
            <a:r>
              <a:rPr lang="pt-BR" dirty="0"/>
              <a:t>18 anos; CPNPC (carcinoma de células escamosas, adenocarcinoma, carcinoma de grandes células, carcinoma de células não pequenas sem outra especificação);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PD-L1 TPS </a:t>
            </a:r>
            <a:r>
              <a:rPr lang="pt-BR" dirty="0">
                <a:sym typeface="Symbol" pitchFamily="2" charset="2"/>
              </a:rPr>
              <a:t></a:t>
            </a:r>
            <a:r>
              <a:rPr lang="pt-BR" dirty="0"/>
              <a:t>50%;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Tratamento de primeira linha com Pembrolizumabe, associado ou não a quimioterapia à base de platina. </a:t>
            </a:r>
          </a:p>
          <a:p>
            <a:r>
              <a:rPr lang="pt-BR" b="1" dirty="0"/>
              <a:t>Critérios de exclusão: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Ausência de acompanhamento clínico regular na instituição. </a:t>
            </a:r>
          </a:p>
          <a:p>
            <a:endParaRPr lang="pt-BR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0911BC6-C929-C743-8A55-B63E6304E3CF}"/>
              </a:ext>
            </a:extLst>
          </p:cNvPr>
          <p:cNvSpPr txBox="1"/>
          <p:nvPr/>
        </p:nvSpPr>
        <p:spPr>
          <a:xfrm>
            <a:off x="12428154" y="2536867"/>
            <a:ext cx="4961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RESULTADOS E CONCLUS</a:t>
            </a:r>
            <a:r>
              <a:rPr lang="es-ES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ÃO</a:t>
            </a:r>
            <a:endParaRPr lang="pt-BR" sz="24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14C257E-FAC8-9842-9590-26985410A87C}"/>
              </a:ext>
            </a:extLst>
          </p:cNvPr>
          <p:cNvSpPr txBox="1"/>
          <p:nvPr/>
        </p:nvSpPr>
        <p:spPr>
          <a:xfrm>
            <a:off x="12183699" y="3060087"/>
            <a:ext cx="5436187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defRPr sz="1700">
                <a:effectLst/>
                <a:ea typeface="Times New Roman" panose="02020603050405020304" pitchFamily="18" charset="0"/>
              </a:defRPr>
            </a:lvl1pPr>
          </a:lstStyle>
          <a:p>
            <a:r>
              <a:rPr lang="pt-BR" dirty="0"/>
              <a:t>As variáveis clínico-epidemiológicas que estão sendo avaliadas são: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Sexo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Idade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Raça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Status tabagista </a:t>
            </a:r>
            <a:r>
              <a:rPr lang="pt-BR" dirty="0" err="1"/>
              <a:t>x</a:t>
            </a:r>
            <a:r>
              <a:rPr lang="pt-BR" dirty="0"/>
              <a:t> não tabagista com carga tabágica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Comorbidades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Data diagnóstico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Histologia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Estágio AJCC 8ª edição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Número/sítio das metástases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Tipo de tratamento (Pembrolizumabe ou Combinação)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Quimioterapia empregada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Toxicidade conforme o CTCAE 5.0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Taxa de resposta (clínica e/ou radiológica)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Tempo de duração de resposta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Sobrevida livre de progressão e SG.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/>
          </a:p>
          <a:p>
            <a:r>
              <a:rPr lang="pt-BR" dirty="0"/>
              <a:t>Fase em andamento: Incluindo no </a:t>
            </a:r>
            <a:r>
              <a:rPr lang="pt-BR" dirty="0" err="1"/>
              <a:t>RedCap</a:t>
            </a:r>
            <a:r>
              <a:rPr lang="pt-BR" dirty="0"/>
              <a:t> os pacientes selecionados para o estudo. </a:t>
            </a:r>
          </a:p>
        </p:txBody>
      </p:sp>
      <p:sp>
        <p:nvSpPr>
          <p:cNvPr id="44" name="Rounded Rectangle 43">
            <a:extLst>
              <a:ext uri="{FF2B5EF4-FFF2-40B4-BE49-F238E27FC236}">
                <a16:creationId xmlns:a16="http://schemas.microsoft.com/office/drawing/2014/main" id="{811B4335-7FB6-0649-84FD-BD02F8A00755}"/>
              </a:ext>
            </a:extLst>
          </p:cNvPr>
          <p:cNvSpPr/>
          <p:nvPr/>
        </p:nvSpPr>
        <p:spPr>
          <a:xfrm>
            <a:off x="12335856" y="9028139"/>
            <a:ext cx="5265862" cy="1190746"/>
          </a:xfrm>
          <a:prstGeom prst="roundRect">
            <a:avLst/>
          </a:prstGeom>
          <a:noFill/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D6EBE1A-8008-FA46-896B-260C146290A8}"/>
              </a:ext>
            </a:extLst>
          </p:cNvPr>
          <p:cNvSpPr txBox="1"/>
          <p:nvPr/>
        </p:nvSpPr>
        <p:spPr>
          <a:xfrm>
            <a:off x="12414086" y="9200088"/>
            <a:ext cx="49754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latin typeface="Calibri" charset="0"/>
                <a:ea typeface="Calibri" charset="0"/>
                <a:cs typeface="Calibri" charset="0"/>
              </a:rPr>
              <a:t>Referências</a:t>
            </a:r>
            <a:r>
              <a:rPr lang="en-US" sz="1400" b="1" dirty="0">
                <a:latin typeface="Calibri" charset="0"/>
                <a:ea typeface="Calibri" charset="0"/>
                <a:cs typeface="Calibri" charset="0"/>
              </a:rPr>
              <a:t>:  </a:t>
            </a:r>
          </a:p>
          <a:p>
            <a:r>
              <a:rPr lang="pt-BR" sz="1700" dirty="0">
                <a:effectLst/>
                <a:ea typeface="Times New Roman" panose="02020603050405020304" pitchFamily="18" charset="0"/>
              </a:rPr>
              <a:t>Parecer CEP #5.693.237</a:t>
            </a:r>
            <a:r>
              <a:rPr lang="pt-BR" sz="1700" dirty="0">
                <a:effectLst/>
              </a:rPr>
              <a:t> </a:t>
            </a:r>
            <a:endParaRPr lang="pt-BR" sz="1700" dirty="0">
              <a:ea typeface="Calibri" charset="0"/>
              <a:cs typeface="Calibri" charset="0"/>
            </a:endParaRPr>
          </a:p>
        </p:txBody>
      </p:sp>
      <p:sp>
        <p:nvSpPr>
          <p:cNvPr id="49" name="Retângulo 48"/>
          <p:cNvSpPr/>
          <p:nvPr/>
        </p:nvSpPr>
        <p:spPr>
          <a:xfrm>
            <a:off x="15227439" y="112498"/>
            <a:ext cx="3004541" cy="615553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algn="ctr"/>
            <a:r>
              <a:rPr lang="pt-BR" sz="17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Encontro de Ciência e Inovação 2023</a:t>
            </a:r>
          </a:p>
        </p:txBody>
      </p:sp>
      <p:pic>
        <p:nvPicPr>
          <p:cNvPr id="37" name="Imagem 36" descr="C:\Users\25496\Downloads\ACC - Assinaturas versão horizontal_RGB (2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2311"/>
            <a:ext cx="5416062" cy="6415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2200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259</TotalTime>
  <Words>495</Words>
  <Application>Microsoft Macintosh PowerPoint</Application>
  <PresentationFormat>Personalizar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neves Neves Campos</dc:creator>
  <cp:lastModifiedBy>Larissa Irigoyen</cp:lastModifiedBy>
  <cp:revision>61</cp:revision>
  <dcterms:created xsi:type="dcterms:W3CDTF">2018-02-05T15:36:18Z</dcterms:created>
  <dcterms:modified xsi:type="dcterms:W3CDTF">2023-01-11T15:17:10Z</dcterms:modified>
</cp:coreProperties>
</file>