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5725"/>
  </p:normalViewPr>
  <p:slideViewPr>
    <p:cSldViewPr snapToGrid="0" snapToObjects="1">
      <p:cViewPr>
        <p:scale>
          <a:sx n="54" d="100"/>
          <a:sy n="54" d="100"/>
        </p:scale>
        <p:origin x="1800" y="79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11/01/2023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5">
            <a:extLst>
              <a:ext uri="{FF2B5EF4-FFF2-40B4-BE49-F238E27FC236}">
                <a16:creationId xmlns:a16="http://schemas.microsoft.com/office/drawing/2014/main" id="{27E13ACA-74FE-56CD-8A52-327024DEA4AB}"/>
              </a:ext>
            </a:extLst>
          </p:cNvPr>
          <p:cNvSpPr/>
          <p:nvPr/>
        </p:nvSpPr>
        <p:spPr>
          <a:xfrm>
            <a:off x="6426282" y="249405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257829" y="4605853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15976" y="421853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288139" y="2485040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49756" y="2485040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5796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729983"/>
            <a:ext cx="158572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DESFECHOS CLÍNICOS DOS PACIENTES COM CARCINOMA DE PULMÃO DE CÉLULAS NÃO PEQUENAS  (CPNPC) METASTÁTICO COM ALTA EXPRESSÃO DE </a:t>
            </a:r>
            <a:r>
              <a:rPr lang="pt-BR" sz="2800" i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PROGRAMMED CELL DEATH PROTEIN 1</a:t>
            </a:r>
            <a:r>
              <a:rPr lang="pt-BR" sz="28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(PD-L1) DE ACORDO COM O HISTÓRICO DE TABAGISMO</a:t>
            </a:r>
            <a:r>
              <a:rPr lang="pt-BR" sz="2800" dirty="0">
                <a:solidFill>
                  <a:schemeClr val="bg1"/>
                </a:solidFill>
                <a:effectLst/>
              </a:rPr>
              <a:t> </a:t>
            </a:r>
            <a:r>
              <a:rPr lang="en-US" sz="2800" b="1" dirty="0">
                <a:solidFill>
                  <a:schemeClr val="bg1"/>
                </a:solidFill>
                <a:ea typeface="Calibri" charset="0"/>
                <a:cs typeface="Calibri" charset="0"/>
              </a:rPr>
              <a:t>. </a:t>
            </a:r>
            <a:endParaRPr lang="pt-BR" sz="2800" b="1" dirty="0">
              <a:solidFill>
                <a:schemeClr val="bg1"/>
              </a:solidFill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919025"/>
            <a:ext cx="4910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L. I. Barbosa; E. G. Ayoub; H. C. Freitas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5796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5796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753774" y="2500097"/>
            <a:ext cx="505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594736" y="3060087"/>
            <a:ext cx="5436187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>
                <a:effectLst/>
                <a:ea typeface="Times New Roman" panose="02020603050405020304" pitchFamily="18" charset="0"/>
              </a:rPr>
              <a:t>O câncer de pulmão está entre as neoplasias de maior incidência e letalidade. Nos últimos anos, a sobrevida global (SG) de pacientes com CPNPC metastático aumentou significativamente em alguns subgrupos de pacientes graças às novas terapias alvo e à imunoterapia.</a:t>
            </a:r>
            <a:r>
              <a:rPr lang="pt-BR" sz="1700" dirty="0">
                <a:effectLst/>
              </a:rPr>
              <a:t> </a:t>
            </a:r>
          </a:p>
          <a:p>
            <a:pPr algn="just"/>
            <a:r>
              <a:rPr lang="pt-BR" sz="1700" dirty="0"/>
              <a:t>No Brasil, cerca de 18% dos CPNPC tem expressão tumoral de PD-L1 </a:t>
            </a:r>
            <a:r>
              <a:rPr lang="pt-BR" sz="1700" dirty="0">
                <a:sym typeface="Symbol" pitchFamily="2" charset="2"/>
              </a:rPr>
              <a:t></a:t>
            </a:r>
            <a:r>
              <a:rPr lang="pt-BR" sz="1700" dirty="0"/>
              <a:t>50%, sendo que neste subgrupo, pacientes tratados com um agente anti-PD-1 atingiram 32% de SG em 5 anos em um estudo recente, contrastando com a SG em 5 anos com quimioterapia que não ultrapassava 2-4%.  </a:t>
            </a:r>
          </a:p>
          <a:p>
            <a:pPr algn="just"/>
            <a:r>
              <a:rPr lang="pt-BR" sz="1700" dirty="0"/>
              <a:t>No entanto, apesar da alta expressão de PD-L1 , cerca de 22% dos pacientes não respondem à terapia anti-PD-1 e 2/3 deles morre nos primeiros 5 anos pós-tratamento, demonstrando a necessidade de novos e melhores biomarcadores para a melhor seleção de tratamentos. Dados recentes sugerem que pacientes tabagistas e tumores com maior carga </a:t>
            </a:r>
            <a:r>
              <a:rPr lang="pt-BR" sz="1700" dirty="0" err="1"/>
              <a:t>mutacional</a:t>
            </a:r>
            <a:r>
              <a:rPr lang="pt-BR" sz="1700" dirty="0"/>
              <a:t> associam-se à melhor resposta à imunoterapia e pacientes não fumantes tendem a apresentar piores respostas. </a:t>
            </a:r>
          </a:p>
          <a:p>
            <a:pPr algn="just"/>
            <a:r>
              <a:rPr lang="pt-BR" sz="1700" dirty="0"/>
              <a:t>Este trabalho é parte de um projeto em andamento para avaliar as características epidemiológicas e os desfechos clínicos em pacientes com CPNPC metastático tratados com imunoterapia com ou sem quimioterapia associada.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506013" y="2536867"/>
            <a:ext cx="5186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27443" y="3060087"/>
            <a:ext cx="5436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700">
                <a:effectLst/>
                <a:ea typeface="Times New Roman" panose="02020603050405020304" pitchFamily="18" charset="0"/>
              </a:defRPr>
            </a:lvl1pPr>
          </a:lstStyle>
          <a:p>
            <a:r>
              <a:rPr lang="pt-BR" dirty="0"/>
              <a:t>Avaliar desfechos clínicos dos pacientes com CPNPC metastático com alta expressão de PD-L1 (</a:t>
            </a:r>
            <a:r>
              <a:rPr lang="pt-BR" dirty="0">
                <a:sym typeface="Symbol" pitchFamily="2" charset="2"/>
              </a:rPr>
              <a:t></a:t>
            </a:r>
            <a:r>
              <a:rPr lang="pt-BR" dirty="0"/>
              <a:t>50%) de acordo com o histórico de tabagismo e sua carga </a:t>
            </a:r>
            <a:r>
              <a:rPr lang="pt-BR" dirty="0" err="1"/>
              <a:t>tabágica</a:t>
            </a:r>
            <a:r>
              <a:rPr lang="pt-BR" dirty="0"/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391266" y="4243774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17137" y="4766994"/>
            <a:ext cx="54361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700">
                <a:effectLst/>
                <a:ea typeface="Times New Roman" panose="02020603050405020304" pitchFamily="18" charset="0"/>
              </a:defRPr>
            </a:lvl1pPr>
          </a:lstStyle>
          <a:p>
            <a:r>
              <a:rPr lang="pt-BR" dirty="0"/>
              <a:t>Estudo retrospectivo, observacional, </a:t>
            </a:r>
            <a:r>
              <a:rPr lang="pt-BR" dirty="0" err="1"/>
              <a:t>unicêntrico</a:t>
            </a:r>
            <a:r>
              <a:rPr lang="pt-BR" dirty="0"/>
              <a:t>, onde pacientes com câncer de pulmão de células não pequenas metastático atendidos no AC Camargo Cancer Center de janeiro de 2016 a dezembro de 2020 estão sendo avaliados.</a:t>
            </a:r>
          </a:p>
          <a:p>
            <a:r>
              <a:rPr lang="pt-BR" dirty="0"/>
              <a:t>Os </a:t>
            </a:r>
            <a:r>
              <a:rPr lang="pt-BR" b="1" dirty="0"/>
              <a:t>critérios de inclusão </a:t>
            </a:r>
            <a:r>
              <a:rPr lang="pt-BR" dirty="0"/>
              <a:t>são: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ym typeface="Symbol" pitchFamily="2" charset="2"/>
              </a:rPr>
              <a:t></a:t>
            </a:r>
            <a:r>
              <a:rPr lang="pt-BR" dirty="0"/>
              <a:t>18 anos; CPNPC (carcinoma de células escamosas, adenocarcinoma, carcinoma de grandes células, carcinoma de células não pequenas sem outra especificação);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PD-L1 TPS </a:t>
            </a:r>
            <a:r>
              <a:rPr lang="pt-BR" dirty="0">
                <a:sym typeface="Symbol" pitchFamily="2" charset="2"/>
              </a:rPr>
              <a:t></a:t>
            </a:r>
            <a:r>
              <a:rPr lang="pt-BR" dirty="0"/>
              <a:t>50%;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Tratamento de primeira linha com Pembrolizumabe, associado ou não a quimioterapia à base de platina. </a:t>
            </a:r>
          </a:p>
          <a:p>
            <a:r>
              <a:rPr lang="pt-BR" b="1" dirty="0"/>
              <a:t>Critérios de exclusão: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Ausência de acompanhamento clínico regular na instituição. </a:t>
            </a:r>
          </a:p>
          <a:p>
            <a:endParaRPr lang="pt-BR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428154" y="2536867"/>
            <a:ext cx="496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183699" y="3060087"/>
            <a:ext cx="543618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700">
                <a:effectLst/>
                <a:ea typeface="Times New Roman" panose="02020603050405020304" pitchFamily="18" charset="0"/>
              </a:defRPr>
            </a:lvl1pPr>
          </a:lstStyle>
          <a:p>
            <a:r>
              <a:rPr lang="pt-BR" dirty="0"/>
              <a:t>As variáveis clínico-epidemiológicas que estão sendo avaliadas são: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Sexo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Raça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Status tabagista </a:t>
            </a:r>
            <a:r>
              <a:rPr lang="pt-BR" dirty="0" err="1"/>
              <a:t>x</a:t>
            </a:r>
            <a:r>
              <a:rPr lang="pt-BR" dirty="0"/>
              <a:t> não tabagista com carga tabágica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Comorbidades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Data diagnóstico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Histologia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Estágio AJCC 8ª edição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Número/sítio das metástases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Tipo de tratamento (Pembrolizumabe ou Combinação)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Quimioterapia empregada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Toxicidade conforme o CTCAE 5.0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Taxa de resposta (clínica e/ou radiológica)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Tempo de duração de resposta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Sobrevida livre de progressão e SG.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r>
              <a:rPr lang="pt-BR" dirty="0"/>
              <a:t>Fase em andamento: Incluindo no </a:t>
            </a:r>
            <a:r>
              <a:rPr lang="pt-BR" dirty="0" err="1"/>
              <a:t>RedCap</a:t>
            </a:r>
            <a:r>
              <a:rPr lang="pt-BR" dirty="0"/>
              <a:t> os pacientes selecionados para o estudo. 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35856" y="9028139"/>
            <a:ext cx="5265862" cy="119074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14086" y="9200088"/>
            <a:ext cx="4975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 </a:t>
            </a:r>
          </a:p>
          <a:p>
            <a:r>
              <a:rPr lang="pt-BR" sz="1700" dirty="0">
                <a:effectLst/>
                <a:ea typeface="Times New Roman" panose="02020603050405020304" pitchFamily="18" charset="0"/>
              </a:rPr>
              <a:t>Parecer CEP #5.693.237</a:t>
            </a:r>
            <a:r>
              <a:rPr lang="pt-BR" sz="1700" dirty="0">
                <a:effectLst/>
              </a:rPr>
              <a:t> </a:t>
            </a:r>
            <a:endParaRPr lang="pt-BR" sz="1700" dirty="0"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495</Words>
  <Application>Microsoft Macintosh PowerPoint</Application>
  <PresentationFormat>Personalizar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Larissa Irigoyen</cp:lastModifiedBy>
  <cp:revision>61</cp:revision>
  <dcterms:created xsi:type="dcterms:W3CDTF">2018-02-05T15:36:18Z</dcterms:created>
  <dcterms:modified xsi:type="dcterms:W3CDTF">2023-01-11T15:17:10Z</dcterms:modified>
</cp:coreProperties>
</file>