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49046" y="7274814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5186171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1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49046" y="7274814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1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1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505194" y="7259574"/>
            <a:ext cx="5553710" cy="485140"/>
          </a:xfrm>
          <a:custGeom>
            <a:avLst/>
            <a:gdLst/>
            <a:ahLst/>
            <a:cxnLst/>
            <a:rect l="l" t="t" r="r" b="b"/>
            <a:pathLst>
              <a:path w="5553709" h="485140">
                <a:moveTo>
                  <a:pt x="5472683" y="0"/>
                </a:moveTo>
                <a:lnTo>
                  <a:pt x="80772" y="0"/>
                </a:lnTo>
                <a:lnTo>
                  <a:pt x="49345" y="6351"/>
                </a:lnTo>
                <a:lnTo>
                  <a:pt x="23669" y="23669"/>
                </a:lnTo>
                <a:lnTo>
                  <a:pt x="6351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51" y="435286"/>
                </a:lnTo>
                <a:lnTo>
                  <a:pt x="23669" y="460962"/>
                </a:lnTo>
                <a:lnTo>
                  <a:pt x="49345" y="478280"/>
                </a:lnTo>
                <a:lnTo>
                  <a:pt x="80772" y="484631"/>
                </a:lnTo>
                <a:lnTo>
                  <a:pt x="5472683" y="484631"/>
                </a:lnTo>
                <a:lnTo>
                  <a:pt x="5504110" y="478280"/>
                </a:lnTo>
                <a:lnTo>
                  <a:pt x="5529786" y="460962"/>
                </a:lnTo>
                <a:lnTo>
                  <a:pt x="5547104" y="435286"/>
                </a:lnTo>
                <a:lnTo>
                  <a:pt x="5553456" y="403860"/>
                </a:lnTo>
                <a:lnTo>
                  <a:pt x="5553456" y="80772"/>
                </a:lnTo>
                <a:lnTo>
                  <a:pt x="5547104" y="49345"/>
                </a:lnTo>
                <a:lnTo>
                  <a:pt x="5529786" y="23669"/>
                </a:lnTo>
                <a:lnTo>
                  <a:pt x="5504110" y="6351"/>
                </a:lnTo>
                <a:lnTo>
                  <a:pt x="547268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505194" y="7259574"/>
            <a:ext cx="5553710" cy="485140"/>
          </a:xfrm>
          <a:custGeom>
            <a:avLst/>
            <a:gdLst/>
            <a:ahLst/>
            <a:cxnLst/>
            <a:rect l="l" t="t" r="r" b="b"/>
            <a:pathLst>
              <a:path w="5553709" h="485140">
                <a:moveTo>
                  <a:pt x="0" y="80772"/>
                </a:moveTo>
                <a:lnTo>
                  <a:pt x="6351" y="49345"/>
                </a:lnTo>
                <a:lnTo>
                  <a:pt x="23669" y="23669"/>
                </a:lnTo>
                <a:lnTo>
                  <a:pt x="49345" y="6351"/>
                </a:lnTo>
                <a:lnTo>
                  <a:pt x="80772" y="0"/>
                </a:lnTo>
                <a:lnTo>
                  <a:pt x="5472683" y="0"/>
                </a:lnTo>
                <a:lnTo>
                  <a:pt x="5504110" y="6351"/>
                </a:lnTo>
                <a:lnTo>
                  <a:pt x="5529786" y="23669"/>
                </a:lnTo>
                <a:lnTo>
                  <a:pt x="5547104" y="49345"/>
                </a:lnTo>
                <a:lnTo>
                  <a:pt x="5553456" y="80772"/>
                </a:lnTo>
                <a:lnTo>
                  <a:pt x="5553456" y="403860"/>
                </a:lnTo>
                <a:lnTo>
                  <a:pt x="5547104" y="435286"/>
                </a:lnTo>
                <a:lnTo>
                  <a:pt x="5529786" y="460962"/>
                </a:lnTo>
                <a:lnTo>
                  <a:pt x="5504110" y="478280"/>
                </a:lnTo>
                <a:lnTo>
                  <a:pt x="5472683" y="484631"/>
                </a:lnTo>
                <a:lnTo>
                  <a:pt x="80772" y="484631"/>
                </a:lnTo>
                <a:lnTo>
                  <a:pt x="49345" y="478280"/>
                </a:lnTo>
                <a:lnTo>
                  <a:pt x="23669" y="460962"/>
                </a:lnTo>
                <a:lnTo>
                  <a:pt x="6351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04850" y="544601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79" y="6330"/>
                </a:lnTo>
                <a:lnTo>
                  <a:pt x="23585" y="23590"/>
                </a:lnTo>
                <a:lnTo>
                  <a:pt x="6328" y="49184"/>
                </a:lnTo>
                <a:lnTo>
                  <a:pt x="0" y="80518"/>
                </a:lnTo>
                <a:lnTo>
                  <a:pt x="0" y="402589"/>
                </a:lnTo>
                <a:lnTo>
                  <a:pt x="6328" y="433923"/>
                </a:lnTo>
                <a:lnTo>
                  <a:pt x="23585" y="459517"/>
                </a:lnTo>
                <a:lnTo>
                  <a:pt x="49179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89"/>
                </a:lnTo>
                <a:lnTo>
                  <a:pt x="5265420" y="80518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04850" y="544601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8"/>
                </a:moveTo>
                <a:lnTo>
                  <a:pt x="6328" y="49184"/>
                </a:lnTo>
                <a:lnTo>
                  <a:pt x="23585" y="23590"/>
                </a:lnTo>
                <a:lnTo>
                  <a:pt x="49179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8"/>
                </a:lnTo>
                <a:lnTo>
                  <a:pt x="5265420" y="402589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79" y="476777"/>
                </a:lnTo>
                <a:lnTo>
                  <a:pt x="23585" y="459517"/>
                </a:lnTo>
                <a:lnTo>
                  <a:pt x="6328" y="433923"/>
                </a:lnTo>
                <a:lnTo>
                  <a:pt x="0" y="402589"/>
                </a:lnTo>
                <a:lnTo>
                  <a:pt x="0" y="80518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82929" y="2056637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582929" y="2056637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761999"/>
            <a:ext cx="16497300" cy="1043940"/>
          </a:xfrm>
          <a:custGeom>
            <a:avLst/>
            <a:gdLst/>
            <a:ahLst/>
            <a:cxnLst/>
            <a:rect l="l" t="t" r="r" b="b"/>
            <a:pathLst>
              <a:path w="16497300" h="1043939">
                <a:moveTo>
                  <a:pt x="0" y="1043940"/>
                </a:moveTo>
                <a:lnTo>
                  <a:pt x="16497300" y="1043940"/>
                </a:lnTo>
                <a:lnTo>
                  <a:pt x="16497300" y="0"/>
                </a:lnTo>
                <a:lnTo>
                  <a:pt x="0" y="0"/>
                </a:lnTo>
                <a:lnTo>
                  <a:pt x="0" y="104394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723340"/>
            <a:ext cx="14796135" cy="758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Abordagens</a:t>
            </a:r>
            <a:r>
              <a:rPr dirty="0"/>
              <a:t> </a:t>
            </a:r>
            <a:r>
              <a:rPr dirty="0" spc="-10"/>
              <a:t>genômicas </a:t>
            </a:r>
            <a:r>
              <a:rPr dirty="0" spc="-15"/>
              <a:t>para</a:t>
            </a:r>
            <a:r>
              <a:rPr dirty="0"/>
              <a:t> </a:t>
            </a:r>
            <a:r>
              <a:rPr dirty="0" spc="-5"/>
              <a:t>reclassificar</a:t>
            </a:r>
            <a:r>
              <a:rPr dirty="0"/>
              <a:t> </a:t>
            </a:r>
            <a:r>
              <a:rPr dirty="0" spc="-15"/>
              <a:t>variantes</a:t>
            </a:r>
            <a:r>
              <a:rPr dirty="0" spc="10"/>
              <a:t> </a:t>
            </a:r>
            <a:r>
              <a:rPr dirty="0"/>
              <a:t>de</a:t>
            </a:r>
            <a:r>
              <a:rPr dirty="0" spc="15"/>
              <a:t> </a:t>
            </a:r>
            <a:r>
              <a:rPr dirty="0" spc="-5"/>
              <a:t>significado</a:t>
            </a:r>
            <a:r>
              <a:rPr dirty="0" spc="15"/>
              <a:t> </a:t>
            </a:r>
            <a:r>
              <a:rPr dirty="0" spc="-10"/>
              <a:t>clínico</a:t>
            </a:r>
            <a:r>
              <a:rPr dirty="0" spc="-20"/>
              <a:t> </a:t>
            </a:r>
            <a:r>
              <a:rPr dirty="0" spc="-10"/>
              <a:t>incerto</a:t>
            </a:r>
            <a:r>
              <a:rPr dirty="0" spc="15"/>
              <a:t> </a:t>
            </a:r>
            <a:r>
              <a:rPr dirty="0"/>
              <a:t>não</a:t>
            </a:r>
            <a:r>
              <a:rPr dirty="0" spc="-5"/>
              <a:t> </a:t>
            </a:r>
            <a:r>
              <a:rPr dirty="0" spc="-10"/>
              <a:t>codificantes</a:t>
            </a:r>
            <a:r>
              <a:rPr dirty="0" spc="10"/>
              <a:t> </a:t>
            </a:r>
            <a:r>
              <a:rPr dirty="0"/>
              <a:t>e de</a:t>
            </a:r>
            <a:r>
              <a:rPr dirty="0" spc="15"/>
              <a:t> </a:t>
            </a:r>
            <a:r>
              <a:rPr dirty="0" spc="-20"/>
              <a:t>efeito</a:t>
            </a:r>
            <a:r>
              <a:rPr dirty="0" spc="15"/>
              <a:t> </a:t>
            </a:r>
            <a:r>
              <a:rPr dirty="0" spc="-5"/>
              <a:t>em</a:t>
            </a:r>
            <a:r>
              <a:rPr dirty="0" spc="10"/>
              <a:t> </a:t>
            </a:r>
            <a:r>
              <a:rPr dirty="0" spc="-10" i="1">
                <a:latin typeface="Calibri"/>
                <a:cs typeface="Calibri"/>
              </a:rPr>
              <a:t>splice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em</a:t>
            </a:r>
            <a:r>
              <a:rPr dirty="0" spc="-10"/>
              <a:t> genes</a:t>
            </a:r>
            <a:r>
              <a:rPr dirty="0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10"/>
              <a:t>predisposição hereditária</a:t>
            </a:r>
            <a:r>
              <a:rPr dirty="0" spc="5"/>
              <a:t> </a:t>
            </a:r>
            <a:r>
              <a:rPr dirty="0"/>
              <a:t>ao</a:t>
            </a:r>
            <a:r>
              <a:rPr dirty="0" spc="10"/>
              <a:t> </a:t>
            </a:r>
            <a:r>
              <a:rPr dirty="0" spc="-5"/>
              <a:t>câncer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0836" y="1418081"/>
            <a:ext cx="10731500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>
                <a:latin typeface="Calibri"/>
                <a:cs typeface="Calibri"/>
              </a:rPr>
              <a:t>L.</a:t>
            </a:r>
            <a:r>
              <a:rPr dirty="0" sz="2100" spc="-10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D.</a:t>
            </a:r>
            <a:r>
              <a:rPr dirty="0" sz="2100" spc="-10">
                <a:latin typeface="Calibri"/>
                <a:cs typeface="Calibri"/>
              </a:rPr>
              <a:t> Souza;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A. </a:t>
            </a:r>
            <a:r>
              <a:rPr dirty="0" sz="2100" spc="-10">
                <a:latin typeface="Calibri"/>
                <a:cs typeface="Calibri"/>
              </a:rPr>
              <a:t>Defelicibus;</a:t>
            </a:r>
            <a:r>
              <a:rPr dirty="0" sz="2100" spc="30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D.</a:t>
            </a:r>
            <a:r>
              <a:rPr dirty="0" sz="2100" spc="-5">
                <a:latin typeface="Calibri"/>
                <a:cs typeface="Calibri"/>
              </a:rPr>
              <a:t> C.</a:t>
            </a:r>
            <a:r>
              <a:rPr dirty="0" sz="2100">
                <a:latin typeface="Calibri"/>
                <a:cs typeface="Calibri"/>
              </a:rPr>
              <a:t> Q.</a:t>
            </a:r>
            <a:r>
              <a:rPr dirty="0" sz="2100" spc="-10">
                <a:latin typeface="Calibri"/>
                <a:cs typeface="Calibri"/>
              </a:rPr>
              <a:t> Soares;</a:t>
            </a:r>
            <a:r>
              <a:rPr dirty="0" sz="2100" spc="20">
                <a:latin typeface="Calibri"/>
                <a:cs typeface="Calibri"/>
              </a:rPr>
              <a:t> </a:t>
            </a:r>
            <a:r>
              <a:rPr dirty="0" sz="2100" spc="-15">
                <a:latin typeface="Calibri"/>
                <a:cs typeface="Calibri"/>
              </a:rPr>
              <a:t>J.</a:t>
            </a:r>
            <a:r>
              <a:rPr dirty="0" sz="2100" spc="-5">
                <a:latin typeface="Calibri"/>
                <a:cs typeface="Calibri"/>
              </a:rPr>
              <a:t> C.</a:t>
            </a:r>
            <a:r>
              <a:rPr dirty="0" sz="210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C.</a:t>
            </a:r>
            <a:r>
              <a:rPr dirty="0" sz="2100">
                <a:latin typeface="Calibri"/>
                <a:cs typeface="Calibri"/>
              </a:rPr>
              <a:t> </a:t>
            </a:r>
            <a:r>
              <a:rPr dirty="0" sz="2100" spc="-15">
                <a:latin typeface="Calibri"/>
                <a:cs typeface="Calibri"/>
              </a:rPr>
              <a:t>Rocha;</a:t>
            </a:r>
            <a:r>
              <a:rPr dirty="0" sz="2100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D.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 spc="-135">
                <a:latin typeface="Calibri"/>
                <a:cs typeface="Calibri"/>
              </a:rPr>
              <a:t>P.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Pereira;</a:t>
            </a:r>
            <a:r>
              <a:rPr dirty="0" sz="2100" spc="20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D.</a:t>
            </a:r>
            <a:r>
              <a:rPr dirty="0" sz="2100" spc="-1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M.</a:t>
            </a:r>
            <a:r>
              <a:rPr dirty="0" sz="2100" spc="15">
                <a:latin typeface="Calibri"/>
                <a:cs typeface="Calibri"/>
              </a:rPr>
              <a:t> </a:t>
            </a:r>
            <a:r>
              <a:rPr dirty="0" sz="2100" spc="-15">
                <a:latin typeface="Calibri"/>
                <a:cs typeface="Calibri"/>
              </a:rPr>
              <a:t>Carraro;</a:t>
            </a:r>
            <a:r>
              <a:rPr dirty="0" sz="2100" spc="50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G.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 spc="-105">
                <a:latin typeface="Calibri"/>
                <a:cs typeface="Calibri"/>
              </a:rPr>
              <a:t>T.</a:t>
            </a:r>
            <a:r>
              <a:rPr dirty="0" sz="2100" spc="475">
                <a:latin typeface="Calibri"/>
                <a:cs typeface="Calibri"/>
              </a:rPr>
              <a:t> </a:t>
            </a:r>
            <a:r>
              <a:rPr dirty="0" sz="2100" spc="-40">
                <a:latin typeface="Calibri"/>
                <a:cs typeface="Calibri"/>
              </a:rPr>
              <a:t>Torrezan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38099"/>
            <a:ext cx="3083560" cy="1767839"/>
            <a:chOff x="15204947" y="38099"/>
            <a:chExt cx="3083560" cy="1767839"/>
          </a:xfrm>
        </p:grpSpPr>
        <p:sp>
          <p:nvSpPr>
            <p:cNvPr id="5" name="object 5"/>
            <p:cNvSpPr/>
            <p:nvPr/>
          </p:nvSpPr>
          <p:spPr>
            <a:xfrm>
              <a:off x="16962119" y="757427"/>
              <a:ext cx="1325880" cy="1049020"/>
            </a:xfrm>
            <a:custGeom>
              <a:avLst/>
              <a:gdLst/>
              <a:ahLst/>
              <a:cxnLst/>
              <a:rect l="l" t="t" r="r" b="b"/>
              <a:pathLst>
                <a:path w="1325880" h="1049020">
                  <a:moveTo>
                    <a:pt x="132588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1325880" y="1048512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299" y="761999"/>
              <a:ext cx="464820" cy="1043940"/>
            </a:xfrm>
            <a:custGeom>
              <a:avLst/>
              <a:gdLst/>
              <a:ahLst/>
              <a:cxnLst/>
              <a:rect l="l" t="t" r="r" b="b"/>
              <a:pathLst>
                <a:path w="464819" h="1043939">
                  <a:moveTo>
                    <a:pt x="464819" y="0"/>
                  </a:moveTo>
                  <a:lnTo>
                    <a:pt x="0" y="0"/>
                  </a:lnTo>
                  <a:lnTo>
                    <a:pt x="0" y="1043940"/>
                  </a:lnTo>
                  <a:lnTo>
                    <a:pt x="464819" y="1043940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62483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38099"/>
              <a:ext cx="3083052" cy="48310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297179"/>
              <a:ext cx="728471" cy="483107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364994" y="2091638"/>
            <a:ext cx="17684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4183" y="2621407"/>
            <a:ext cx="492696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1025" algn="l"/>
                <a:tab pos="1758950" algn="l"/>
                <a:tab pos="2554605" algn="l"/>
                <a:tab pos="3020695" algn="l"/>
                <a:tab pos="3698875" algn="l"/>
                <a:tab pos="4691380" algn="l"/>
              </a:tabLst>
            </a:pP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si</a:t>
            </a:r>
            <a:r>
              <a:rPr dirty="0" sz="1700" spc="-10">
                <a:latin typeface="Calibri"/>
                <a:cs typeface="Calibri"/>
              </a:rPr>
              <a:t>gn</a:t>
            </a:r>
            <a:r>
              <a:rPr dirty="0" sz="1700">
                <a:latin typeface="Calibri"/>
                <a:cs typeface="Calibri"/>
              </a:rPr>
              <a:t>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ti</a:t>
            </a:r>
            <a:r>
              <a:rPr dirty="0" sz="1700" spc="-40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c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la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ge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é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2140" y="2880181"/>
            <a:ext cx="5279390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62355" algn="l"/>
                <a:tab pos="1499870" algn="l"/>
                <a:tab pos="2068195" algn="l"/>
                <a:tab pos="2615565" algn="l"/>
                <a:tab pos="3681095" algn="l"/>
                <a:tab pos="4058920" algn="l"/>
              </a:tabLst>
            </a:pPr>
            <a:r>
              <a:rPr dirty="0" sz="1700" spc="-10">
                <a:latin typeface="Calibri"/>
                <a:cs typeface="Calibri"/>
              </a:rPr>
              <a:t>indivíduos	</a:t>
            </a:r>
            <a:r>
              <a:rPr dirty="0" sz="1700">
                <a:latin typeface="Calibri"/>
                <a:cs typeface="Calibri"/>
              </a:rPr>
              <a:t>em	</a:t>
            </a:r>
            <a:r>
              <a:rPr dirty="0" sz="1700" spc="-5">
                <a:latin typeface="Calibri"/>
                <a:cs typeface="Calibri"/>
              </a:rPr>
              <a:t>risco	</a:t>
            </a:r>
            <a:r>
              <a:rPr dirty="0" sz="1700" spc="-10">
                <a:latin typeface="Calibri"/>
                <a:cs typeface="Calibri"/>
              </a:rPr>
              <a:t>para	síndromes	</a:t>
            </a:r>
            <a:r>
              <a:rPr dirty="0" sz="1700">
                <a:latin typeface="Calibri"/>
                <a:cs typeface="Calibri"/>
              </a:rPr>
              <a:t>de	</a:t>
            </a:r>
            <a:r>
              <a:rPr dirty="0" sz="1700" spc="-10">
                <a:latin typeface="Calibri"/>
                <a:cs typeface="Calibri"/>
              </a:rPr>
              <a:t>predisposição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140" y="3139821"/>
            <a:ext cx="528129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76655" algn="l"/>
                <a:tab pos="1423670" algn="l"/>
                <a:tab pos="1593215" algn="l"/>
                <a:tab pos="1936114" algn="l"/>
                <a:tab pos="2374900" algn="l"/>
                <a:tab pos="3025775" algn="l"/>
                <a:tab pos="3446145" algn="l"/>
                <a:tab pos="3537585" algn="l"/>
                <a:tab pos="4136390" algn="l"/>
                <a:tab pos="4718685" algn="l"/>
                <a:tab pos="5163820" algn="l"/>
              </a:tabLst>
            </a:pPr>
            <a:r>
              <a:rPr dirty="0" sz="1700">
                <a:latin typeface="Calibri"/>
                <a:cs typeface="Calibri"/>
              </a:rPr>
              <a:t>h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ed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tá</a:t>
            </a:r>
            <a:r>
              <a:rPr dirty="0" sz="1700" spc="-1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ânc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esen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esu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ta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le</a:t>
            </a:r>
            <a:r>
              <a:rPr dirty="0" sz="1700" spc="-30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â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clíni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2140" y="3657980"/>
            <a:ext cx="5281295" cy="1581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desconhecida </a:t>
            </a:r>
            <a:r>
              <a:rPr dirty="0" sz="1700" spc="-10">
                <a:latin typeface="Calibri"/>
                <a:cs typeface="Calibri"/>
              </a:rPr>
              <a:t>(VUS). Estudos recentes demonstraram </a:t>
            </a:r>
            <a:r>
              <a:rPr dirty="0" sz="1700" spc="-5">
                <a:latin typeface="Calibri"/>
                <a:cs typeface="Calibri"/>
              </a:rPr>
              <a:t>que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sequenciamento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alvo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pareado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DNA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RNA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estratégia</a:t>
            </a:r>
            <a:r>
              <a:rPr dirty="0" sz="1700" spc="-5">
                <a:latin typeface="Calibri"/>
                <a:cs typeface="Calibri"/>
              </a:rPr>
              <a:t> eficaz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5">
                <a:latin typeface="Calibri"/>
                <a:cs typeface="Calibri"/>
              </a:rPr>
              <a:t> auxiliar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reclassificação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VUS.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Regiões </a:t>
            </a:r>
            <a:r>
              <a:rPr dirty="0" sz="1700">
                <a:latin typeface="Calibri"/>
                <a:cs typeface="Calibri"/>
              </a:rPr>
              <a:t>5’ e 3’ UTR são </a:t>
            </a:r>
            <a:r>
              <a:rPr dirty="0" sz="1700" spc="-5">
                <a:latin typeface="Calibri"/>
                <a:cs typeface="Calibri"/>
              </a:rPr>
              <a:t>pouco </a:t>
            </a:r>
            <a:r>
              <a:rPr dirty="0" sz="1700" spc="-10">
                <a:latin typeface="Calibri"/>
                <a:cs typeface="Calibri"/>
              </a:rPr>
              <a:t>exploradas </a:t>
            </a:r>
            <a:r>
              <a:rPr dirty="0" sz="1700">
                <a:latin typeface="Calibri"/>
                <a:cs typeface="Calibri"/>
              </a:rPr>
              <a:t>no </a:t>
            </a:r>
            <a:r>
              <a:rPr dirty="0" sz="1700" spc="-10">
                <a:latin typeface="Calibri"/>
                <a:cs typeface="Calibri"/>
              </a:rPr>
              <a:t>contexto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testes genéticos </a:t>
            </a:r>
            <a:r>
              <a:rPr dirty="0" sz="1700" spc="-5">
                <a:latin typeface="Calibri"/>
                <a:cs typeface="Calibri"/>
              </a:rPr>
              <a:t>clínicos, adicionar essas regiões </a:t>
            </a:r>
            <a:r>
              <a:rPr dirty="0" sz="1700">
                <a:latin typeface="Calibri"/>
                <a:cs typeface="Calibri"/>
              </a:rPr>
              <a:t>às </a:t>
            </a:r>
            <a:r>
              <a:rPr dirty="0" sz="1700" spc="-5">
                <a:latin typeface="Calibri"/>
                <a:cs typeface="Calibri"/>
              </a:rPr>
              <a:t>análises </a:t>
            </a:r>
            <a:r>
              <a:rPr dirty="0" sz="1700">
                <a:latin typeface="Calibri"/>
                <a:cs typeface="Calibri"/>
              </a:rPr>
              <a:t> pode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aprimorar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reclassificação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tais variantes.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4845" y="5445378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7250" y="6047612"/>
            <a:ext cx="5281295" cy="1062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35179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Estabelecer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validar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conjunto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ferramentas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genômicas, computacionais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experimentais </a:t>
            </a:r>
            <a:r>
              <a:rPr dirty="0" sz="1700" spc="-5">
                <a:latin typeface="Calibri"/>
                <a:cs typeface="Calibri"/>
              </a:rPr>
              <a:t>que permitam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reclassificar</a:t>
            </a:r>
            <a:r>
              <a:rPr dirty="0" sz="1700">
                <a:latin typeface="Calibri"/>
                <a:cs typeface="Calibri"/>
              </a:rPr>
              <a:t> VUS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codificantes</a:t>
            </a:r>
            <a:r>
              <a:rPr dirty="0" sz="1700" spc="-5">
                <a:latin typeface="Calibri"/>
                <a:cs typeface="Calibri"/>
              </a:rPr>
              <a:t> ou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codificantes</a:t>
            </a:r>
            <a:r>
              <a:rPr dirty="0" sz="1700" spc="-5">
                <a:latin typeface="Calibri"/>
                <a:cs typeface="Calibri"/>
              </a:rPr>
              <a:t> com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possível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efeito</a:t>
            </a:r>
            <a:r>
              <a:rPr dirty="0" sz="1700">
                <a:latin typeface="Calibri"/>
                <a:cs typeface="Calibri"/>
              </a:rPr>
              <a:t> 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splice</a:t>
            </a:r>
            <a:r>
              <a:rPr dirty="0" sz="1700" spc="-5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8889" y="7299706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2289" y="7881366"/>
            <a:ext cx="5280660" cy="106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35179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A seleção de </a:t>
            </a:r>
            <a:r>
              <a:rPr dirty="0" sz="1700" spc="-5">
                <a:latin typeface="Calibri"/>
                <a:cs typeface="Calibri"/>
              </a:rPr>
              <a:t>pacientes </a:t>
            </a:r>
            <a:r>
              <a:rPr dirty="0" sz="1700" spc="-15">
                <a:latin typeface="Calibri"/>
                <a:cs typeface="Calibri"/>
              </a:rPr>
              <a:t>foi </a:t>
            </a:r>
            <a:r>
              <a:rPr dirty="0" sz="1700" spc="-10">
                <a:latin typeface="Calibri"/>
                <a:cs typeface="Calibri"/>
              </a:rPr>
              <a:t>realizada </a:t>
            </a:r>
            <a:r>
              <a:rPr dirty="0" sz="1700" spc="-20">
                <a:latin typeface="Calibri"/>
                <a:cs typeface="Calibri"/>
              </a:rPr>
              <a:t>através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revisão </a:t>
            </a:r>
            <a:r>
              <a:rPr dirty="0" sz="1700" spc="-5">
                <a:latin typeface="Calibri"/>
                <a:cs typeface="Calibri"/>
              </a:rPr>
              <a:t> das </a:t>
            </a:r>
            <a:r>
              <a:rPr dirty="0" sz="1700" spc="-10">
                <a:latin typeface="Calibri"/>
                <a:cs typeface="Calibri"/>
              </a:rPr>
              <a:t>variantes </a:t>
            </a:r>
            <a:r>
              <a:rPr dirty="0" sz="1700" spc="-5">
                <a:latin typeface="Calibri"/>
                <a:cs typeface="Calibri"/>
              </a:rPr>
              <a:t>identificadas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15">
                <a:latin typeface="Calibri"/>
                <a:cs typeface="Calibri"/>
              </a:rPr>
              <a:t>VCFs </a:t>
            </a:r>
            <a:r>
              <a:rPr dirty="0" sz="1700" spc="-10">
                <a:latin typeface="Calibri"/>
                <a:cs typeface="Calibri"/>
              </a:rPr>
              <a:t>brutos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Projetos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Pesquisa prévios </a:t>
            </a:r>
            <a:r>
              <a:rPr dirty="0" sz="1700">
                <a:latin typeface="Calibri"/>
                <a:cs typeface="Calibri"/>
              </a:rPr>
              <a:t>e em laudos do </a:t>
            </a:r>
            <a:r>
              <a:rPr dirty="0" sz="1700" spc="-10">
                <a:latin typeface="Calibri"/>
                <a:cs typeface="Calibri"/>
              </a:rPr>
              <a:t>Laboratório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Diagnóstico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Genômico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A.C.Camargo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Cancer</a:t>
            </a:r>
            <a:r>
              <a:rPr dirty="0" sz="1700" spc="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Center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(LDG).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Utilizou-se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2289" y="8917940"/>
            <a:ext cx="527939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0565" algn="l"/>
                <a:tab pos="2202815" algn="l"/>
                <a:tab pos="2620010" algn="l"/>
                <a:tab pos="3584575" algn="l"/>
                <a:tab pos="4418330" algn="l"/>
              </a:tabLst>
            </a:pPr>
            <a:r>
              <a:rPr dirty="0" sz="1700" spc="-5">
                <a:latin typeface="Calibri"/>
                <a:cs typeface="Calibri"/>
              </a:rPr>
              <a:t>filt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li</a:t>
            </a:r>
            <a:r>
              <a:rPr dirty="0" sz="1700" spc="-3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ad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5">
                <a:latin typeface="Calibri"/>
                <a:cs typeface="Calibri"/>
              </a:rPr>
              <a:t>oft</a:t>
            </a:r>
            <a:r>
              <a:rPr dirty="0" sz="1700" spc="-20">
                <a:latin typeface="Calibri"/>
                <a:cs typeface="Calibri"/>
              </a:rPr>
              <a:t>w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5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q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on</a:t>
            </a:r>
            <a:r>
              <a:rPr dirty="0" sz="1700" spc="-45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2289" y="9177019"/>
            <a:ext cx="527939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apresentado</a:t>
            </a:r>
            <a:r>
              <a:rPr dirty="0" sz="1700" spc="10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114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figura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1,</a:t>
            </a:r>
            <a:r>
              <a:rPr dirty="0" sz="1700" spc="1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1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pipeline</a:t>
            </a:r>
            <a:r>
              <a:rPr dirty="0" sz="1700" spc="1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customizado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1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seleção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baseada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preditores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in</a:t>
            </a:r>
            <a:r>
              <a:rPr dirty="0" sz="1700" spc="-5" i="1">
                <a:latin typeface="Calibri"/>
                <a:cs typeface="Calibri"/>
              </a:rPr>
              <a:t> silico</a:t>
            </a:r>
            <a:r>
              <a:rPr dirty="0" sz="1700" spc="-20" i="1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60">
                <a:latin typeface="Calibri"/>
                <a:cs typeface="Calibri"/>
              </a:rPr>
              <a:t>VEP.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16493" y="7315961"/>
            <a:ext cx="1648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7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9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227808" y="81787"/>
            <a:ext cx="300418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2235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081" y="133319"/>
            <a:ext cx="4039985" cy="41938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6399276" y="2095500"/>
            <a:ext cx="1702435" cy="426720"/>
          </a:xfrm>
          <a:custGeom>
            <a:avLst/>
            <a:gdLst/>
            <a:ahLst/>
            <a:cxnLst/>
            <a:rect l="l" t="t" r="r" b="b"/>
            <a:pathLst>
              <a:path w="1702434" h="426719">
                <a:moveTo>
                  <a:pt x="1659635" y="0"/>
                </a:moveTo>
                <a:lnTo>
                  <a:pt x="42672" y="0"/>
                </a:lnTo>
                <a:lnTo>
                  <a:pt x="26038" y="3345"/>
                </a:lnTo>
                <a:lnTo>
                  <a:pt x="12477" y="12477"/>
                </a:lnTo>
                <a:lnTo>
                  <a:pt x="3345" y="26038"/>
                </a:lnTo>
                <a:lnTo>
                  <a:pt x="0" y="42672"/>
                </a:lnTo>
                <a:lnTo>
                  <a:pt x="0" y="384048"/>
                </a:lnTo>
                <a:lnTo>
                  <a:pt x="3345" y="400681"/>
                </a:lnTo>
                <a:lnTo>
                  <a:pt x="12477" y="414242"/>
                </a:lnTo>
                <a:lnTo>
                  <a:pt x="26038" y="423374"/>
                </a:lnTo>
                <a:lnTo>
                  <a:pt x="42672" y="426720"/>
                </a:lnTo>
                <a:lnTo>
                  <a:pt x="1659635" y="426720"/>
                </a:lnTo>
                <a:lnTo>
                  <a:pt x="1676269" y="423374"/>
                </a:lnTo>
                <a:lnTo>
                  <a:pt x="1689830" y="414242"/>
                </a:lnTo>
                <a:lnTo>
                  <a:pt x="1698962" y="400681"/>
                </a:lnTo>
                <a:lnTo>
                  <a:pt x="1702307" y="384048"/>
                </a:lnTo>
                <a:lnTo>
                  <a:pt x="1702307" y="42672"/>
                </a:lnTo>
                <a:lnTo>
                  <a:pt x="1698962" y="26038"/>
                </a:lnTo>
                <a:lnTo>
                  <a:pt x="1689830" y="12477"/>
                </a:lnTo>
                <a:lnTo>
                  <a:pt x="1676269" y="3345"/>
                </a:lnTo>
                <a:lnTo>
                  <a:pt x="165963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980046" y="2168779"/>
            <a:ext cx="544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7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Seq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392926" y="2558795"/>
            <a:ext cx="1715135" cy="544830"/>
            <a:chOff x="6392926" y="2558795"/>
            <a:chExt cx="1715135" cy="544830"/>
          </a:xfrm>
        </p:grpSpPr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3092" y="2558795"/>
              <a:ext cx="74675" cy="7467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399276" y="2671571"/>
              <a:ext cx="1702435" cy="425450"/>
            </a:xfrm>
            <a:custGeom>
              <a:avLst/>
              <a:gdLst/>
              <a:ahLst/>
              <a:cxnLst/>
              <a:rect l="l" t="t" r="r" b="b"/>
              <a:pathLst>
                <a:path w="1702434" h="425450">
                  <a:moveTo>
                    <a:pt x="1659763" y="0"/>
                  </a:moveTo>
                  <a:lnTo>
                    <a:pt x="42545" y="0"/>
                  </a:lnTo>
                  <a:lnTo>
                    <a:pt x="25985" y="3343"/>
                  </a:lnTo>
                  <a:lnTo>
                    <a:pt x="12461" y="12461"/>
                  </a:lnTo>
                  <a:lnTo>
                    <a:pt x="3343" y="25985"/>
                  </a:lnTo>
                  <a:lnTo>
                    <a:pt x="0" y="42545"/>
                  </a:lnTo>
                  <a:lnTo>
                    <a:pt x="0" y="382650"/>
                  </a:lnTo>
                  <a:lnTo>
                    <a:pt x="3343" y="399210"/>
                  </a:lnTo>
                  <a:lnTo>
                    <a:pt x="12461" y="412734"/>
                  </a:lnTo>
                  <a:lnTo>
                    <a:pt x="25985" y="421852"/>
                  </a:lnTo>
                  <a:lnTo>
                    <a:pt x="42545" y="425196"/>
                  </a:lnTo>
                  <a:lnTo>
                    <a:pt x="1659763" y="425196"/>
                  </a:lnTo>
                  <a:lnTo>
                    <a:pt x="1676322" y="421852"/>
                  </a:lnTo>
                  <a:lnTo>
                    <a:pt x="1689846" y="412734"/>
                  </a:lnTo>
                  <a:lnTo>
                    <a:pt x="1698964" y="399210"/>
                  </a:lnTo>
                  <a:lnTo>
                    <a:pt x="1702307" y="382650"/>
                  </a:lnTo>
                  <a:lnTo>
                    <a:pt x="1702307" y="42545"/>
                  </a:lnTo>
                  <a:lnTo>
                    <a:pt x="1698964" y="25985"/>
                  </a:lnTo>
                  <a:lnTo>
                    <a:pt x="1689846" y="12461"/>
                  </a:lnTo>
                  <a:lnTo>
                    <a:pt x="1676322" y="3343"/>
                  </a:lnTo>
                  <a:lnTo>
                    <a:pt x="1659763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399276" y="2671571"/>
              <a:ext cx="1702435" cy="425450"/>
            </a:xfrm>
            <a:custGeom>
              <a:avLst/>
              <a:gdLst/>
              <a:ahLst/>
              <a:cxnLst/>
              <a:rect l="l" t="t" r="r" b="b"/>
              <a:pathLst>
                <a:path w="1702434" h="425450">
                  <a:moveTo>
                    <a:pt x="0" y="42545"/>
                  </a:moveTo>
                  <a:lnTo>
                    <a:pt x="3343" y="25985"/>
                  </a:lnTo>
                  <a:lnTo>
                    <a:pt x="12461" y="12461"/>
                  </a:lnTo>
                  <a:lnTo>
                    <a:pt x="25985" y="3343"/>
                  </a:lnTo>
                  <a:lnTo>
                    <a:pt x="42545" y="0"/>
                  </a:lnTo>
                  <a:lnTo>
                    <a:pt x="1659763" y="0"/>
                  </a:lnTo>
                  <a:lnTo>
                    <a:pt x="1676322" y="3343"/>
                  </a:lnTo>
                  <a:lnTo>
                    <a:pt x="1689846" y="12461"/>
                  </a:lnTo>
                  <a:lnTo>
                    <a:pt x="1698964" y="25985"/>
                  </a:lnTo>
                  <a:lnTo>
                    <a:pt x="1702307" y="42545"/>
                  </a:lnTo>
                  <a:lnTo>
                    <a:pt x="1702307" y="382650"/>
                  </a:lnTo>
                  <a:lnTo>
                    <a:pt x="1698964" y="399210"/>
                  </a:lnTo>
                  <a:lnTo>
                    <a:pt x="1689846" y="412734"/>
                  </a:lnTo>
                  <a:lnTo>
                    <a:pt x="1676322" y="421852"/>
                  </a:lnTo>
                  <a:lnTo>
                    <a:pt x="1659763" y="425196"/>
                  </a:lnTo>
                  <a:lnTo>
                    <a:pt x="42545" y="425196"/>
                  </a:lnTo>
                  <a:lnTo>
                    <a:pt x="25985" y="421852"/>
                  </a:lnTo>
                  <a:lnTo>
                    <a:pt x="12461" y="412734"/>
                  </a:lnTo>
                  <a:lnTo>
                    <a:pt x="3343" y="399210"/>
                  </a:lnTo>
                  <a:lnTo>
                    <a:pt x="0" y="382650"/>
                  </a:lnTo>
                  <a:lnTo>
                    <a:pt x="0" y="42545"/>
                  </a:lnTo>
                  <a:close/>
                </a:path>
              </a:pathLst>
            </a:custGeom>
            <a:ln w="12192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6411602" y="2644851"/>
            <a:ext cx="1677670" cy="458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105"/>
              </a:spcBef>
            </a:pPr>
            <a:r>
              <a:rPr dirty="0" sz="1400" spc="-80">
                <a:latin typeface="Calibri"/>
                <a:cs typeface="Calibri"/>
              </a:rPr>
              <a:t>V</a:t>
            </a:r>
            <a:r>
              <a:rPr dirty="0" sz="1400">
                <a:latin typeface="Calibri"/>
                <a:cs typeface="Calibri"/>
              </a:rPr>
              <a:t>aria</a:t>
            </a:r>
            <a:r>
              <a:rPr dirty="0" sz="1400" spc="-20">
                <a:latin typeface="Calibri"/>
                <a:cs typeface="Calibri"/>
              </a:rPr>
              <a:t>nt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r</a:t>
            </a:r>
            <a:r>
              <a:rPr dirty="0" sz="1400">
                <a:latin typeface="Calibri"/>
                <a:cs typeface="Calibri"/>
              </a:rPr>
              <a:t>as</a:t>
            </a:r>
            <a:endParaRPr sz="14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  <a:spcBef>
                <a:spcPts val="40"/>
              </a:spcBef>
            </a:pPr>
            <a:r>
              <a:rPr dirty="0" sz="1400" spc="-5">
                <a:latin typeface="Calibri"/>
                <a:cs typeface="Calibri"/>
              </a:rPr>
              <a:t>(MAF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&lt;=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0,01):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392926" y="3133344"/>
            <a:ext cx="1715135" cy="544830"/>
            <a:chOff x="6392926" y="3133344"/>
            <a:chExt cx="1715135" cy="544830"/>
          </a:xfrm>
        </p:grpSpPr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13092" y="3133344"/>
              <a:ext cx="74675" cy="7467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399276" y="3246120"/>
              <a:ext cx="1702435" cy="425450"/>
            </a:xfrm>
            <a:custGeom>
              <a:avLst/>
              <a:gdLst/>
              <a:ahLst/>
              <a:cxnLst/>
              <a:rect l="l" t="t" r="r" b="b"/>
              <a:pathLst>
                <a:path w="1702434" h="425450">
                  <a:moveTo>
                    <a:pt x="1659763" y="0"/>
                  </a:moveTo>
                  <a:lnTo>
                    <a:pt x="42545" y="0"/>
                  </a:lnTo>
                  <a:lnTo>
                    <a:pt x="25985" y="3343"/>
                  </a:lnTo>
                  <a:lnTo>
                    <a:pt x="12461" y="12461"/>
                  </a:lnTo>
                  <a:lnTo>
                    <a:pt x="3343" y="25985"/>
                  </a:lnTo>
                  <a:lnTo>
                    <a:pt x="0" y="42545"/>
                  </a:lnTo>
                  <a:lnTo>
                    <a:pt x="0" y="382650"/>
                  </a:lnTo>
                  <a:lnTo>
                    <a:pt x="3343" y="399210"/>
                  </a:lnTo>
                  <a:lnTo>
                    <a:pt x="12461" y="412734"/>
                  </a:lnTo>
                  <a:lnTo>
                    <a:pt x="25985" y="421852"/>
                  </a:lnTo>
                  <a:lnTo>
                    <a:pt x="42545" y="425196"/>
                  </a:lnTo>
                  <a:lnTo>
                    <a:pt x="1659763" y="425196"/>
                  </a:lnTo>
                  <a:lnTo>
                    <a:pt x="1676322" y="421852"/>
                  </a:lnTo>
                  <a:lnTo>
                    <a:pt x="1689846" y="412734"/>
                  </a:lnTo>
                  <a:lnTo>
                    <a:pt x="1698964" y="399210"/>
                  </a:lnTo>
                  <a:lnTo>
                    <a:pt x="1702307" y="382650"/>
                  </a:lnTo>
                  <a:lnTo>
                    <a:pt x="1702307" y="42545"/>
                  </a:lnTo>
                  <a:lnTo>
                    <a:pt x="1698964" y="25985"/>
                  </a:lnTo>
                  <a:lnTo>
                    <a:pt x="1689846" y="12461"/>
                  </a:lnTo>
                  <a:lnTo>
                    <a:pt x="1676322" y="3343"/>
                  </a:lnTo>
                  <a:lnTo>
                    <a:pt x="1659763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399276" y="3246120"/>
              <a:ext cx="1702435" cy="425450"/>
            </a:xfrm>
            <a:custGeom>
              <a:avLst/>
              <a:gdLst/>
              <a:ahLst/>
              <a:cxnLst/>
              <a:rect l="l" t="t" r="r" b="b"/>
              <a:pathLst>
                <a:path w="1702434" h="425450">
                  <a:moveTo>
                    <a:pt x="0" y="42545"/>
                  </a:moveTo>
                  <a:lnTo>
                    <a:pt x="3343" y="25985"/>
                  </a:lnTo>
                  <a:lnTo>
                    <a:pt x="12461" y="12461"/>
                  </a:lnTo>
                  <a:lnTo>
                    <a:pt x="25985" y="3343"/>
                  </a:lnTo>
                  <a:lnTo>
                    <a:pt x="42545" y="0"/>
                  </a:lnTo>
                  <a:lnTo>
                    <a:pt x="1659763" y="0"/>
                  </a:lnTo>
                  <a:lnTo>
                    <a:pt x="1676322" y="3343"/>
                  </a:lnTo>
                  <a:lnTo>
                    <a:pt x="1689846" y="12461"/>
                  </a:lnTo>
                  <a:lnTo>
                    <a:pt x="1698964" y="25985"/>
                  </a:lnTo>
                  <a:lnTo>
                    <a:pt x="1702307" y="42545"/>
                  </a:lnTo>
                  <a:lnTo>
                    <a:pt x="1702307" y="382650"/>
                  </a:lnTo>
                  <a:lnTo>
                    <a:pt x="1698964" y="399210"/>
                  </a:lnTo>
                  <a:lnTo>
                    <a:pt x="1689846" y="412734"/>
                  </a:lnTo>
                  <a:lnTo>
                    <a:pt x="1676322" y="421852"/>
                  </a:lnTo>
                  <a:lnTo>
                    <a:pt x="1659763" y="425196"/>
                  </a:lnTo>
                  <a:lnTo>
                    <a:pt x="42545" y="425196"/>
                  </a:lnTo>
                  <a:lnTo>
                    <a:pt x="25985" y="421852"/>
                  </a:lnTo>
                  <a:lnTo>
                    <a:pt x="12461" y="412734"/>
                  </a:lnTo>
                  <a:lnTo>
                    <a:pt x="3343" y="399210"/>
                  </a:lnTo>
                  <a:lnTo>
                    <a:pt x="0" y="382650"/>
                  </a:lnTo>
                  <a:lnTo>
                    <a:pt x="0" y="42545"/>
                  </a:lnTo>
                  <a:close/>
                </a:path>
              </a:pathLst>
            </a:custGeom>
            <a:ln w="12192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6411602" y="3219958"/>
            <a:ext cx="1677670" cy="457834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7780" marR="201930">
              <a:lnSpc>
                <a:spcPct val="102099"/>
              </a:lnSpc>
              <a:spcBef>
                <a:spcPts val="65"/>
              </a:spcBef>
            </a:pPr>
            <a:r>
              <a:rPr dirty="0" sz="1400" spc="-5" b="1">
                <a:latin typeface="Calibri"/>
                <a:cs typeface="Calibri"/>
              </a:rPr>
              <a:t>Exônicas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sinônimas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missenses.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353555" y="3707891"/>
            <a:ext cx="1793875" cy="803275"/>
            <a:chOff x="6353555" y="3707891"/>
            <a:chExt cx="1793875" cy="803275"/>
          </a:xfrm>
        </p:grpSpPr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3091" y="3707891"/>
              <a:ext cx="74675" cy="7467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359651" y="3820667"/>
              <a:ext cx="1781810" cy="684530"/>
            </a:xfrm>
            <a:custGeom>
              <a:avLst/>
              <a:gdLst/>
              <a:ahLst/>
              <a:cxnLst/>
              <a:rect l="l" t="t" r="r" b="b"/>
              <a:pathLst>
                <a:path w="1781809" h="684529">
                  <a:moveTo>
                    <a:pt x="1713102" y="0"/>
                  </a:moveTo>
                  <a:lnTo>
                    <a:pt x="68452" y="0"/>
                  </a:lnTo>
                  <a:lnTo>
                    <a:pt x="41790" y="5373"/>
                  </a:lnTo>
                  <a:lnTo>
                    <a:pt x="20034" y="20034"/>
                  </a:lnTo>
                  <a:lnTo>
                    <a:pt x="5373" y="41790"/>
                  </a:lnTo>
                  <a:lnTo>
                    <a:pt x="0" y="68452"/>
                  </a:lnTo>
                  <a:lnTo>
                    <a:pt x="0" y="615822"/>
                  </a:lnTo>
                  <a:lnTo>
                    <a:pt x="5373" y="642485"/>
                  </a:lnTo>
                  <a:lnTo>
                    <a:pt x="20034" y="664241"/>
                  </a:lnTo>
                  <a:lnTo>
                    <a:pt x="41790" y="678902"/>
                  </a:lnTo>
                  <a:lnTo>
                    <a:pt x="68452" y="684276"/>
                  </a:lnTo>
                  <a:lnTo>
                    <a:pt x="1713102" y="684276"/>
                  </a:lnTo>
                  <a:lnTo>
                    <a:pt x="1739765" y="678902"/>
                  </a:lnTo>
                  <a:lnTo>
                    <a:pt x="1761521" y="664241"/>
                  </a:lnTo>
                  <a:lnTo>
                    <a:pt x="1776182" y="642485"/>
                  </a:lnTo>
                  <a:lnTo>
                    <a:pt x="1781555" y="615822"/>
                  </a:lnTo>
                  <a:lnTo>
                    <a:pt x="1781555" y="68452"/>
                  </a:lnTo>
                  <a:lnTo>
                    <a:pt x="1776182" y="41790"/>
                  </a:lnTo>
                  <a:lnTo>
                    <a:pt x="1761521" y="20034"/>
                  </a:lnTo>
                  <a:lnTo>
                    <a:pt x="1739765" y="5373"/>
                  </a:lnTo>
                  <a:lnTo>
                    <a:pt x="1713102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6359651" y="3820667"/>
              <a:ext cx="1781810" cy="684530"/>
            </a:xfrm>
            <a:custGeom>
              <a:avLst/>
              <a:gdLst/>
              <a:ahLst/>
              <a:cxnLst/>
              <a:rect l="l" t="t" r="r" b="b"/>
              <a:pathLst>
                <a:path w="1781809" h="684529">
                  <a:moveTo>
                    <a:pt x="0" y="68452"/>
                  </a:moveTo>
                  <a:lnTo>
                    <a:pt x="5373" y="41790"/>
                  </a:lnTo>
                  <a:lnTo>
                    <a:pt x="20034" y="20034"/>
                  </a:lnTo>
                  <a:lnTo>
                    <a:pt x="41790" y="5373"/>
                  </a:lnTo>
                  <a:lnTo>
                    <a:pt x="68452" y="0"/>
                  </a:lnTo>
                  <a:lnTo>
                    <a:pt x="1713102" y="0"/>
                  </a:lnTo>
                  <a:lnTo>
                    <a:pt x="1739765" y="5373"/>
                  </a:lnTo>
                  <a:lnTo>
                    <a:pt x="1761521" y="20034"/>
                  </a:lnTo>
                  <a:lnTo>
                    <a:pt x="1776182" y="41790"/>
                  </a:lnTo>
                  <a:lnTo>
                    <a:pt x="1781555" y="68452"/>
                  </a:lnTo>
                  <a:lnTo>
                    <a:pt x="1781555" y="615822"/>
                  </a:lnTo>
                  <a:lnTo>
                    <a:pt x="1776182" y="642485"/>
                  </a:lnTo>
                  <a:lnTo>
                    <a:pt x="1761521" y="664241"/>
                  </a:lnTo>
                  <a:lnTo>
                    <a:pt x="1739765" y="678902"/>
                  </a:lnTo>
                  <a:lnTo>
                    <a:pt x="1713102" y="684276"/>
                  </a:lnTo>
                  <a:lnTo>
                    <a:pt x="68452" y="684276"/>
                  </a:lnTo>
                  <a:lnTo>
                    <a:pt x="41790" y="678902"/>
                  </a:lnTo>
                  <a:lnTo>
                    <a:pt x="20034" y="664241"/>
                  </a:lnTo>
                  <a:lnTo>
                    <a:pt x="5373" y="642485"/>
                  </a:lnTo>
                  <a:lnTo>
                    <a:pt x="0" y="615822"/>
                  </a:lnTo>
                  <a:lnTo>
                    <a:pt x="0" y="68452"/>
                  </a:lnTo>
                  <a:close/>
                </a:path>
              </a:pathLst>
            </a:custGeom>
            <a:ln w="12191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6385305" y="3815841"/>
            <a:ext cx="1571625" cy="67373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70"/>
              </a:spcBef>
            </a:pPr>
            <a:r>
              <a:rPr dirty="0" sz="1400" spc="-5" b="1">
                <a:latin typeface="Calibri"/>
                <a:cs typeface="Calibri"/>
              </a:rPr>
              <a:t>Intrônicas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± </a:t>
            </a:r>
            <a:r>
              <a:rPr dirty="0" sz="1400" spc="-5">
                <a:latin typeface="Calibri"/>
                <a:cs typeface="Calibri"/>
              </a:rPr>
              <a:t>20 </a:t>
            </a:r>
            <a:r>
              <a:rPr dirty="0" sz="1400" spc="-10">
                <a:latin typeface="Calibri"/>
                <a:cs typeface="Calibri"/>
              </a:rPr>
              <a:t>pb </a:t>
            </a:r>
            <a:r>
              <a:rPr dirty="0" sz="1400" spc="-5">
                <a:latin typeface="Calibri"/>
                <a:cs typeface="Calibri"/>
              </a:rPr>
              <a:t> limite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-15">
                <a:latin typeface="Calibri"/>
                <a:cs typeface="Calibri"/>
              </a:rPr>
              <a:t> éxon,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5’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3’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UTR.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380476" y="2095500"/>
            <a:ext cx="1702435" cy="426720"/>
          </a:xfrm>
          <a:custGeom>
            <a:avLst/>
            <a:gdLst/>
            <a:ahLst/>
            <a:cxnLst/>
            <a:rect l="l" t="t" r="r" b="b"/>
            <a:pathLst>
              <a:path w="1702434" h="426719">
                <a:moveTo>
                  <a:pt x="1659635" y="0"/>
                </a:moveTo>
                <a:lnTo>
                  <a:pt x="42672" y="0"/>
                </a:lnTo>
                <a:lnTo>
                  <a:pt x="26038" y="3345"/>
                </a:lnTo>
                <a:lnTo>
                  <a:pt x="12477" y="12477"/>
                </a:lnTo>
                <a:lnTo>
                  <a:pt x="3345" y="26038"/>
                </a:lnTo>
                <a:lnTo>
                  <a:pt x="0" y="42672"/>
                </a:lnTo>
                <a:lnTo>
                  <a:pt x="0" y="384048"/>
                </a:lnTo>
                <a:lnTo>
                  <a:pt x="3345" y="400681"/>
                </a:lnTo>
                <a:lnTo>
                  <a:pt x="12477" y="414242"/>
                </a:lnTo>
                <a:lnTo>
                  <a:pt x="26038" y="423374"/>
                </a:lnTo>
                <a:lnTo>
                  <a:pt x="42672" y="426720"/>
                </a:lnTo>
                <a:lnTo>
                  <a:pt x="1659635" y="426720"/>
                </a:lnTo>
                <a:lnTo>
                  <a:pt x="1676269" y="423374"/>
                </a:lnTo>
                <a:lnTo>
                  <a:pt x="1689830" y="414242"/>
                </a:lnTo>
                <a:lnTo>
                  <a:pt x="1698962" y="400681"/>
                </a:lnTo>
                <a:lnTo>
                  <a:pt x="1702307" y="384048"/>
                </a:lnTo>
                <a:lnTo>
                  <a:pt x="1702307" y="42672"/>
                </a:lnTo>
                <a:lnTo>
                  <a:pt x="1698962" y="26038"/>
                </a:lnTo>
                <a:lnTo>
                  <a:pt x="1689830" y="12477"/>
                </a:lnTo>
                <a:lnTo>
                  <a:pt x="1676269" y="3345"/>
                </a:lnTo>
                <a:lnTo>
                  <a:pt x="165963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8605519" y="2070861"/>
            <a:ext cx="1253490" cy="434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1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Predição</a:t>
            </a:r>
            <a:r>
              <a:rPr dirty="0" sz="1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 i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400" spc="-2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 i="1">
                <a:solidFill>
                  <a:srgbClr val="FFFFFF"/>
                </a:solidFill>
                <a:latin typeface="Calibri"/>
                <a:cs typeface="Calibri"/>
              </a:rPr>
              <a:t>silico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ts val="1610"/>
              </a:lnSpc>
            </a:pP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(VEP)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8383269" y="2558795"/>
            <a:ext cx="1696720" cy="946785"/>
            <a:chOff x="8383269" y="2558795"/>
            <a:chExt cx="1696720" cy="946785"/>
          </a:xfrm>
        </p:grpSpPr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94291" y="2558795"/>
              <a:ext cx="74675" cy="7467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8389619" y="2671571"/>
              <a:ext cx="1684020" cy="828040"/>
            </a:xfrm>
            <a:custGeom>
              <a:avLst/>
              <a:gdLst/>
              <a:ahLst/>
              <a:cxnLst/>
              <a:rect l="l" t="t" r="r" b="b"/>
              <a:pathLst>
                <a:path w="1684020" h="828039">
                  <a:moveTo>
                    <a:pt x="1601215" y="0"/>
                  </a:moveTo>
                  <a:lnTo>
                    <a:pt x="82803" y="0"/>
                  </a:lnTo>
                  <a:lnTo>
                    <a:pt x="50577" y="6508"/>
                  </a:lnTo>
                  <a:lnTo>
                    <a:pt x="24257" y="24256"/>
                  </a:lnTo>
                  <a:lnTo>
                    <a:pt x="6508" y="50577"/>
                  </a:lnTo>
                  <a:lnTo>
                    <a:pt x="0" y="82803"/>
                  </a:lnTo>
                  <a:lnTo>
                    <a:pt x="0" y="744727"/>
                  </a:lnTo>
                  <a:lnTo>
                    <a:pt x="6508" y="776954"/>
                  </a:lnTo>
                  <a:lnTo>
                    <a:pt x="24256" y="803274"/>
                  </a:lnTo>
                  <a:lnTo>
                    <a:pt x="50577" y="821023"/>
                  </a:lnTo>
                  <a:lnTo>
                    <a:pt x="82803" y="827531"/>
                  </a:lnTo>
                  <a:lnTo>
                    <a:pt x="1601215" y="827531"/>
                  </a:lnTo>
                  <a:lnTo>
                    <a:pt x="1633442" y="821023"/>
                  </a:lnTo>
                  <a:lnTo>
                    <a:pt x="1659762" y="803275"/>
                  </a:lnTo>
                  <a:lnTo>
                    <a:pt x="1677511" y="776954"/>
                  </a:lnTo>
                  <a:lnTo>
                    <a:pt x="1684020" y="744727"/>
                  </a:lnTo>
                  <a:lnTo>
                    <a:pt x="1684020" y="82803"/>
                  </a:lnTo>
                  <a:lnTo>
                    <a:pt x="1677511" y="50577"/>
                  </a:lnTo>
                  <a:lnTo>
                    <a:pt x="1659762" y="24257"/>
                  </a:lnTo>
                  <a:lnTo>
                    <a:pt x="1633442" y="6508"/>
                  </a:lnTo>
                  <a:lnTo>
                    <a:pt x="1601215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8389619" y="2671571"/>
              <a:ext cx="1684020" cy="828040"/>
            </a:xfrm>
            <a:custGeom>
              <a:avLst/>
              <a:gdLst/>
              <a:ahLst/>
              <a:cxnLst/>
              <a:rect l="l" t="t" r="r" b="b"/>
              <a:pathLst>
                <a:path w="1684020" h="828039">
                  <a:moveTo>
                    <a:pt x="0" y="82803"/>
                  </a:moveTo>
                  <a:lnTo>
                    <a:pt x="6508" y="50577"/>
                  </a:lnTo>
                  <a:lnTo>
                    <a:pt x="24257" y="24256"/>
                  </a:lnTo>
                  <a:lnTo>
                    <a:pt x="50577" y="6508"/>
                  </a:lnTo>
                  <a:lnTo>
                    <a:pt x="82803" y="0"/>
                  </a:lnTo>
                  <a:lnTo>
                    <a:pt x="1601215" y="0"/>
                  </a:lnTo>
                  <a:lnTo>
                    <a:pt x="1633442" y="6508"/>
                  </a:lnTo>
                  <a:lnTo>
                    <a:pt x="1659762" y="24257"/>
                  </a:lnTo>
                  <a:lnTo>
                    <a:pt x="1677511" y="50577"/>
                  </a:lnTo>
                  <a:lnTo>
                    <a:pt x="1684020" y="82803"/>
                  </a:lnTo>
                  <a:lnTo>
                    <a:pt x="1684020" y="744727"/>
                  </a:lnTo>
                  <a:lnTo>
                    <a:pt x="1677511" y="776954"/>
                  </a:lnTo>
                  <a:lnTo>
                    <a:pt x="1659762" y="803275"/>
                  </a:lnTo>
                  <a:lnTo>
                    <a:pt x="1633442" y="821023"/>
                  </a:lnTo>
                  <a:lnTo>
                    <a:pt x="1601215" y="827531"/>
                  </a:lnTo>
                  <a:lnTo>
                    <a:pt x="82803" y="827531"/>
                  </a:lnTo>
                  <a:lnTo>
                    <a:pt x="50577" y="821023"/>
                  </a:lnTo>
                  <a:lnTo>
                    <a:pt x="24256" y="803274"/>
                  </a:lnTo>
                  <a:lnTo>
                    <a:pt x="6508" y="776954"/>
                  </a:lnTo>
                  <a:lnTo>
                    <a:pt x="0" y="744727"/>
                  </a:lnTo>
                  <a:lnTo>
                    <a:pt x="0" y="82803"/>
                  </a:lnTo>
                  <a:close/>
                </a:path>
              </a:pathLst>
            </a:custGeom>
            <a:ln w="12192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8380253" y="2650947"/>
            <a:ext cx="1740535" cy="1026794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algn="ctr" marL="123189" marR="152400">
              <a:lnSpc>
                <a:spcPct val="91500"/>
              </a:lnSpc>
              <a:spcBef>
                <a:spcPts val="250"/>
              </a:spcBef>
            </a:pPr>
            <a:r>
              <a:rPr dirty="0" sz="1400" spc="-10">
                <a:latin typeface="Calibri"/>
                <a:cs typeface="Calibri"/>
              </a:rPr>
              <a:t>Preditores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5" i="1">
                <a:latin typeface="Calibri"/>
                <a:cs typeface="Calibri"/>
              </a:rPr>
              <a:t>splice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dbscSNV, 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MaxEntScan </a:t>
            </a:r>
            <a:r>
              <a:rPr dirty="0" sz="1400" b="1">
                <a:latin typeface="Calibri"/>
                <a:cs typeface="Calibri"/>
              </a:rPr>
              <a:t>e 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SpliceAI.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585"/>
              </a:lnSpc>
              <a:tabLst>
                <a:tab pos="1714500" algn="l"/>
              </a:tabLst>
            </a:pPr>
            <a:r>
              <a:rPr dirty="0" u="sng" sz="1400" i="1">
                <a:uFill>
                  <a:solidFill>
                    <a:srgbClr val="CFD4E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i="1">
                <a:uFill>
                  <a:solidFill>
                    <a:srgbClr val="CFD4EA"/>
                  </a:solidFill>
                </a:uFill>
                <a:latin typeface="Calibri"/>
                <a:cs typeface="Calibri"/>
              </a:rPr>
              <a:t>	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8380476" y="3535679"/>
            <a:ext cx="1702435" cy="538480"/>
            <a:chOff x="8380476" y="3535679"/>
            <a:chExt cx="1702435" cy="538480"/>
          </a:xfrm>
        </p:grpSpPr>
        <p:pic>
          <p:nvPicPr>
            <p:cNvPr id="49" name="object 4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94292" y="3535679"/>
              <a:ext cx="74675" cy="7467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8380476" y="3646931"/>
              <a:ext cx="1702435" cy="426720"/>
            </a:xfrm>
            <a:custGeom>
              <a:avLst/>
              <a:gdLst/>
              <a:ahLst/>
              <a:cxnLst/>
              <a:rect l="l" t="t" r="r" b="b"/>
              <a:pathLst>
                <a:path w="1702434" h="426720">
                  <a:moveTo>
                    <a:pt x="1659635" y="0"/>
                  </a:moveTo>
                  <a:lnTo>
                    <a:pt x="42672" y="0"/>
                  </a:lnTo>
                  <a:lnTo>
                    <a:pt x="26038" y="3345"/>
                  </a:lnTo>
                  <a:lnTo>
                    <a:pt x="12477" y="12477"/>
                  </a:lnTo>
                  <a:lnTo>
                    <a:pt x="3345" y="26038"/>
                  </a:lnTo>
                  <a:lnTo>
                    <a:pt x="0" y="42672"/>
                  </a:lnTo>
                  <a:lnTo>
                    <a:pt x="0" y="384048"/>
                  </a:lnTo>
                  <a:lnTo>
                    <a:pt x="3345" y="400681"/>
                  </a:lnTo>
                  <a:lnTo>
                    <a:pt x="12477" y="414242"/>
                  </a:lnTo>
                  <a:lnTo>
                    <a:pt x="26038" y="423374"/>
                  </a:lnTo>
                  <a:lnTo>
                    <a:pt x="42672" y="426720"/>
                  </a:lnTo>
                  <a:lnTo>
                    <a:pt x="1659635" y="426720"/>
                  </a:lnTo>
                  <a:lnTo>
                    <a:pt x="1676269" y="423374"/>
                  </a:lnTo>
                  <a:lnTo>
                    <a:pt x="1689830" y="414242"/>
                  </a:lnTo>
                  <a:lnTo>
                    <a:pt x="1698962" y="400681"/>
                  </a:lnTo>
                  <a:lnTo>
                    <a:pt x="1702307" y="384048"/>
                  </a:lnTo>
                  <a:lnTo>
                    <a:pt x="1702307" y="42672"/>
                  </a:lnTo>
                  <a:lnTo>
                    <a:pt x="1698962" y="26038"/>
                  </a:lnTo>
                  <a:lnTo>
                    <a:pt x="1689830" y="12477"/>
                  </a:lnTo>
                  <a:lnTo>
                    <a:pt x="1676269" y="3345"/>
                  </a:lnTo>
                  <a:lnTo>
                    <a:pt x="1659635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8664956" y="3622675"/>
            <a:ext cx="1134110" cy="434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1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Preditor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5’UTR:</a:t>
            </a:r>
            <a:endParaRPr sz="1400">
              <a:latin typeface="Calibri"/>
              <a:cs typeface="Calibri"/>
            </a:endParaRPr>
          </a:p>
          <a:p>
            <a:pPr marL="42545">
              <a:lnSpc>
                <a:spcPts val="1610"/>
              </a:lnSpc>
            </a:pPr>
            <a:r>
              <a:rPr dirty="0" sz="1400" spc="-5" b="1">
                <a:latin typeface="Calibri"/>
                <a:cs typeface="Calibri"/>
              </a:rPr>
              <a:t>UTRannotator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0320528" y="2095500"/>
            <a:ext cx="1704339" cy="426720"/>
          </a:xfrm>
          <a:custGeom>
            <a:avLst/>
            <a:gdLst/>
            <a:ahLst/>
            <a:cxnLst/>
            <a:rect l="l" t="t" r="r" b="b"/>
            <a:pathLst>
              <a:path w="1704340" h="426719">
                <a:moveTo>
                  <a:pt x="1661160" y="0"/>
                </a:moveTo>
                <a:lnTo>
                  <a:pt x="42672" y="0"/>
                </a:lnTo>
                <a:lnTo>
                  <a:pt x="26038" y="3345"/>
                </a:lnTo>
                <a:lnTo>
                  <a:pt x="12477" y="12477"/>
                </a:lnTo>
                <a:lnTo>
                  <a:pt x="3345" y="26038"/>
                </a:lnTo>
                <a:lnTo>
                  <a:pt x="0" y="42672"/>
                </a:lnTo>
                <a:lnTo>
                  <a:pt x="0" y="384048"/>
                </a:lnTo>
                <a:lnTo>
                  <a:pt x="3345" y="400681"/>
                </a:lnTo>
                <a:lnTo>
                  <a:pt x="12477" y="414242"/>
                </a:lnTo>
                <a:lnTo>
                  <a:pt x="26038" y="423374"/>
                </a:lnTo>
                <a:lnTo>
                  <a:pt x="42672" y="426720"/>
                </a:lnTo>
                <a:lnTo>
                  <a:pt x="1661160" y="426720"/>
                </a:lnTo>
                <a:lnTo>
                  <a:pt x="1677793" y="423374"/>
                </a:lnTo>
                <a:lnTo>
                  <a:pt x="1691354" y="414242"/>
                </a:lnTo>
                <a:lnTo>
                  <a:pt x="1700486" y="400681"/>
                </a:lnTo>
                <a:lnTo>
                  <a:pt x="1703831" y="384048"/>
                </a:lnTo>
                <a:lnTo>
                  <a:pt x="1703831" y="42672"/>
                </a:lnTo>
                <a:lnTo>
                  <a:pt x="1700486" y="26038"/>
                </a:lnTo>
                <a:lnTo>
                  <a:pt x="1691354" y="12477"/>
                </a:lnTo>
                <a:lnTo>
                  <a:pt x="1677793" y="3345"/>
                </a:lnTo>
                <a:lnTo>
                  <a:pt x="16611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0475214" y="2168779"/>
            <a:ext cx="139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7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400" spc="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ia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egí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4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0314178" y="2558795"/>
            <a:ext cx="1717039" cy="544830"/>
            <a:chOff x="10314178" y="2558795"/>
            <a:chExt cx="1717039" cy="544830"/>
          </a:xfrm>
        </p:grpSpPr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135868" y="2558795"/>
              <a:ext cx="73151" cy="74675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10320528" y="2671571"/>
              <a:ext cx="1704339" cy="425450"/>
            </a:xfrm>
            <a:custGeom>
              <a:avLst/>
              <a:gdLst/>
              <a:ahLst/>
              <a:cxnLst/>
              <a:rect l="l" t="t" r="r" b="b"/>
              <a:pathLst>
                <a:path w="1704340" h="425450">
                  <a:moveTo>
                    <a:pt x="1661287" y="0"/>
                  </a:moveTo>
                  <a:lnTo>
                    <a:pt x="42545" y="0"/>
                  </a:lnTo>
                  <a:lnTo>
                    <a:pt x="25985" y="3343"/>
                  </a:lnTo>
                  <a:lnTo>
                    <a:pt x="12461" y="12461"/>
                  </a:lnTo>
                  <a:lnTo>
                    <a:pt x="3343" y="25985"/>
                  </a:lnTo>
                  <a:lnTo>
                    <a:pt x="0" y="42545"/>
                  </a:lnTo>
                  <a:lnTo>
                    <a:pt x="0" y="382650"/>
                  </a:lnTo>
                  <a:lnTo>
                    <a:pt x="3343" y="399210"/>
                  </a:lnTo>
                  <a:lnTo>
                    <a:pt x="12461" y="412734"/>
                  </a:lnTo>
                  <a:lnTo>
                    <a:pt x="25985" y="421852"/>
                  </a:lnTo>
                  <a:lnTo>
                    <a:pt x="42545" y="425196"/>
                  </a:lnTo>
                  <a:lnTo>
                    <a:pt x="1661287" y="425196"/>
                  </a:lnTo>
                  <a:lnTo>
                    <a:pt x="1677846" y="421852"/>
                  </a:lnTo>
                  <a:lnTo>
                    <a:pt x="1691370" y="412734"/>
                  </a:lnTo>
                  <a:lnTo>
                    <a:pt x="1700488" y="399210"/>
                  </a:lnTo>
                  <a:lnTo>
                    <a:pt x="1703831" y="382650"/>
                  </a:lnTo>
                  <a:lnTo>
                    <a:pt x="1703831" y="42545"/>
                  </a:lnTo>
                  <a:lnTo>
                    <a:pt x="1700488" y="25985"/>
                  </a:lnTo>
                  <a:lnTo>
                    <a:pt x="1691370" y="12461"/>
                  </a:lnTo>
                  <a:lnTo>
                    <a:pt x="1677846" y="3343"/>
                  </a:lnTo>
                  <a:lnTo>
                    <a:pt x="1661287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0320528" y="2671571"/>
              <a:ext cx="1704339" cy="425450"/>
            </a:xfrm>
            <a:custGeom>
              <a:avLst/>
              <a:gdLst/>
              <a:ahLst/>
              <a:cxnLst/>
              <a:rect l="l" t="t" r="r" b="b"/>
              <a:pathLst>
                <a:path w="1704340" h="425450">
                  <a:moveTo>
                    <a:pt x="0" y="42545"/>
                  </a:moveTo>
                  <a:lnTo>
                    <a:pt x="3343" y="25985"/>
                  </a:lnTo>
                  <a:lnTo>
                    <a:pt x="12461" y="12461"/>
                  </a:lnTo>
                  <a:lnTo>
                    <a:pt x="25985" y="3343"/>
                  </a:lnTo>
                  <a:lnTo>
                    <a:pt x="42545" y="0"/>
                  </a:lnTo>
                  <a:lnTo>
                    <a:pt x="1661287" y="0"/>
                  </a:lnTo>
                  <a:lnTo>
                    <a:pt x="1677846" y="3343"/>
                  </a:lnTo>
                  <a:lnTo>
                    <a:pt x="1691370" y="12461"/>
                  </a:lnTo>
                  <a:lnTo>
                    <a:pt x="1700488" y="25985"/>
                  </a:lnTo>
                  <a:lnTo>
                    <a:pt x="1703831" y="42545"/>
                  </a:lnTo>
                  <a:lnTo>
                    <a:pt x="1703831" y="382650"/>
                  </a:lnTo>
                  <a:lnTo>
                    <a:pt x="1700488" y="399210"/>
                  </a:lnTo>
                  <a:lnTo>
                    <a:pt x="1691370" y="412734"/>
                  </a:lnTo>
                  <a:lnTo>
                    <a:pt x="1677846" y="421852"/>
                  </a:lnTo>
                  <a:lnTo>
                    <a:pt x="1661287" y="425196"/>
                  </a:lnTo>
                  <a:lnTo>
                    <a:pt x="42545" y="425196"/>
                  </a:lnTo>
                  <a:lnTo>
                    <a:pt x="25985" y="421852"/>
                  </a:lnTo>
                  <a:lnTo>
                    <a:pt x="12461" y="412734"/>
                  </a:lnTo>
                  <a:lnTo>
                    <a:pt x="3343" y="399210"/>
                  </a:lnTo>
                  <a:lnTo>
                    <a:pt x="0" y="382650"/>
                  </a:lnTo>
                  <a:lnTo>
                    <a:pt x="0" y="42545"/>
                  </a:lnTo>
                  <a:close/>
                </a:path>
              </a:pathLst>
            </a:custGeom>
            <a:ln w="12192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/>
          <p:cNvSpPr txBox="1"/>
          <p:nvPr/>
        </p:nvSpPr>
        <p:spPr>
          <a:xfrm>
            <a:off x="10332854" y="2645791"/>
            <a:ext cx="1679575" cy="43497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93040" marR="173355" indent="-9525">
              <a:lnSpc>
                <a:spcPts val="1540"/>
              </a:lnSpc>
              <a:spcBef>
                <a:spcPts val="270"/>
              </a:spcBef>
            </a:pPr>
            <a:r>
              <a:rPr dirty="0" sz="1400" spc="-5">
                <a:latin typeface="Calibri"/>
                <a:cs typeface="Calibri"/>
              </a:rPr>
              <a:t>Alteração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pelo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menos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preditor;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0320528" y="3133344"/>
            <a:ext cx="1704339" cy="856615"/>
            <a:chOff x="10320528" y="3133344"/>
            <a:chExt cx="1704339" cy="856615"/>
          </a:xfrm>
        </p:grpSpPr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35868" y="3133344"/>
              <a:ext cx="73151" cy="74675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10320528" y="3246120"/>
              <a:ext cx="1704339" cy="744220"/>
            </a:xfrm>
            <a:custGeom>
              <a:avLst/>
              <a:gdLst/>
              <a:ahLst/>
              <a:cxnLst/>
              <a:rect l="l" t="t" r="r" b="b"/>
              <a:pathLst>
                <a:path w="1704340" h="744220">
                  <a:moveTo>
                    <a:pt x="1629410" y="0"/>
                  </a:moveTo>
                  <a:lnTo>
                    <a:pt x="74422" y="0"/>
                  </a:lnTo>
                  <a:lnTo>
                    <a:pt x="45434" y="5842"/>
                  </a:lnTo>
                  <a:lnTo>
                    <a:pt x="21780" y="21780"/>
                  </a:lnTo>
                  <a:lnTo>
                    <a:pt x="5842" y="45434"/>
                  </a:lnTo>
                  <a:lnTo>
                    <a:pt x="0" y="74422"/>
                  </a:lnTo>
                  <a:lnTo>
                    <a:pt x="0" y="669289"/>
                  </a:lnTo>
                  <a:lnTo>
                    <a:pt x="5842" y="698277"/>
                  </a:lnTo>
                  <a:lnTo>
                    <a:pt x="21780" y="721931"/>
                  </a:lnTo>
                  <a:lnTo>
                    <a:pt x="45434" y="737870"/>
                  </a:lnTo>
                  <a:lnTo>
                    <a:pt x="74422" y="743712"/>
                  </a:lnTo>
                  <a:lnTo>
                    <a:pt x="1629410" y="743712"/>
                  </a:lnTo>
                  <a:lnTo>
                    <a:pt x="1658397" y="737870"/>
                  </a:lnTo>
                  <a:lnTo>
                    <a:pt x="1682051" y="721931"/>
                  </a:lnTo>
                  <a:lnTo>
                    <a:pt x="1697989" y="698277"/>
                  </a:lnTo>
                  <a:lnTo>
                    <a:pt x="1703831" y="669289"/>
                  </a:lnTo>
                  <a:lnTo>
                    <a:pt x="1703831" y="74422"/>
                  </a:lnTo>
                  <a:lnTo>
                    <a:pt x="1697989" y="45434"/>
                  </a:lnTo>
                  <a:lnTo>
                    <a:pt x="1682051" y="21780"/>
                  </a:lnTo>
                  <a:lnTo>
                    <a:pt x="1658397" y="5842"/>
                  </a:lnTo>
                  <a:lnTo>
                    <a:pt x="1629410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/>
          <p:cNvSpPr txBox="1"/>
          <p:nvPr/>
        </p:nvSpPr>
        <p:spPr>
          <a:xfrm>
            <a:off x="10353262" y="3015683"/>
            <a:ext cx="1676400" cy="896619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  <a:tabLst>
                <a:tab pos="1649730" algn="l"/>
              </a:tabLst>
            </a:pPr>
            <a:r>
              <a:rPr dirty="0" u="sng" sz="1400" b="1">
                <a:uFill>
                  <a:solidFill>
                    <a:srgbClr val="CFD4E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b="1">
                <a:uFill>
                  <a:solidFill>
                    <a:srgbClr val="CFD4EA"/>
                  </a:solidFill>
                </a:uFill>
                <a:latin typeface="Calibri"/>
                <a:cs typeface="Calibri"/>
              </a:rPr>
              <a:t>	</a:t>
            </a:r>
            <a:endParaRPr sz="1400">
              <a:latin typeface="Calibri"/>
              <a:cs typeface="Calibri"/>
            </a:endParaRPr>
          </a:p>
          <a:p>
            <a:pPr algn="ctr" marL="113030" marR="142875">
              <a:lnSpc>
                <a:spcPts val="1540"/>
              </a:lnSpc>
              <a:spcBef>
                <a:spcPts val="380"/>
              </a:spcBef>
            </a:pPr>
            <a:r>
              <a:rPr dirty="0" sz="1400" spc="-5">
                <a:latin typeface="Calibri"/>
                <a:cs typeface="Calibri"/>
              </a:rPr>
              <a:t>Classificação </a:t>
            </a:r>
            <a:r>
              <a:rPr dirty="0" sz="1400" spc="-25">
                <a:latin typeface="Calibri"/>
                <a:cs typeface="Calibri"/>
              </a:rPr>
              <a:t>P/PP 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VUS no </a:t>
            </a:r>
            <a:r>
              <a:rPr dirty="0" sz="1400" spc="-15">
                <a:latin typeface="Calibri"/>
                <a:cs typeface="Calibri"/>
              </a:rPr>
              <a:t>ClinVar 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ACMG.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479540" y="4551045"/>
            <a:ext cx="5379720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Figura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1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–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Visão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geral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da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filtragem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de</a:t>
            </a:r>
            <a:r>
              <a:rPr dirty="0" sz="1300" spc="4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VCFs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brutos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pelo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VarSeq,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predição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 i="1">
                <a:latin typeface="Calibri"/>
                <a:cs typeface="Calibri"/>
              </a:rPr>
              <a:t>in</a:t>
            </a:r>
            <a:r>
              <a:rPr dirty="0" sz="1300" spc="5" i="1">
                <a:latin typeface="Calibri"/>
                <a:cs typeface="Calibri"/>
              </a:rPr>
              <a:t> </a:t>
            </a:r>
            <a:r>
              <a:rPr dirty="0" sz="1300" spc="-10" i="1">
                <a:latin typeface="Calibri"/>
                <a:cs typeface="Calibri"/>
              </a:rPr>
              <a:t>silico </a:t>
            </a:r>
            <a:r>
              <a:rPr dirty="0" sz="1300" spc="-275" i="1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pelo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5">
                <a:latin typeface="Calibri"/>
                <a:cs typeface="Calibri"/>
              </a:rPr>
              <a:t>Variant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Effect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Predictor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(VEP)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do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Ensembl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seleção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de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variantes</a:t>
            </a:r>
            <a:r>
              <a:rPr dirty="0" sz="1300" spc="-10" b="1">
                <a:latin typeface="Calibri"/>
                <a:cs typeface="Calibri"/>
              </a:rPr>
              <a:t>.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P/PP</a:t>
            </a:r>
            <a:r>
              <a:rPr dirty="0" sz="1300" spc="-20">
                <a:latin typeface="Calibri"/>
                <a:cs typeface="Calibri"/>
              </a:rPr>
              <a:t>: 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variantes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patogênicas/provavelmente</a:t>
            </a:r>
            <a:r>
              <a:rPr dirty="0" sz="1300" spc="6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patogênicas.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20992" y="5384037"/>
            <a:ext cx="5544820" cy="1580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351790">
              <a:lnSpc>
                <a:spcPct val="100000"/>
              </a:lnSpc>
              <a:spcBef>
                <a:spcPts val="105"/>
              </a:spcBef>
            </a:pPr>
            <a:r>
              <a:rPr dirty="0" sz="1700" spc="-25">
                <a:latin typeface="Calibri"/>
                <a:cs typeface="Calibri"/>
              </a:rPr>
              <a:t>Para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variantes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previstas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alterarem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385">
                <a:latin typeface="Calibri"/>
                <a:cs typeface="Calibri"/>
              </a:rPr>
              <a:t> </a:t>
            </a:r>
            <a:r>
              <a:rPr dirty="0" sz="1700" spc="-10" i="1">
                <a:latin typeface="Calibri"/>
                <a:cs typeface="Calibri"/>
              </a:rPr>
              <a:t>splice</a:t>
            </a:r>
            <a:r>
              <a:rPr dirty="0" sz="1700" spc="365" i="1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será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realizado </a:t>
            </a:r>
            <a:r>
              <a:rPr dirty="0" sz="1700" spc="-5">
                <a:latin typeface="Calibri"/>
                <a:cs typeface="Calibri"/>
              </a:rPr>
              <a:t>sequenciamento alvo </a:t>
            </a:r>
            <a:r>
              <a:rPr dirty="0" sz="1700">
                <a:latin typeface="Calibri"/>
                <a:cs typeface="Calibri"/>
              </a:rPr>
              <a:t>de RNA </a:t>
            </a:r>
            <a:r>
              <a:rPr dirty="0" sz="1700" spc="-5">
                <a:latin typeface="Calibri"/>
                <a:cs typeface="Calibri"/>
              </a:rPr>
              <a:t>(RNA-cap) com </a:t>
            </a:r>
            <a:r>
              <a:rPr dirty="0" sz="1700">
                <a:latin typeface="Calibri"/>
                <a:cs typeface="Calibri"/>
              </a:rPr>
              <a:t>RNA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leucócitos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ou</a:t>
            </a:r>
            <a:r>
              <a:rPr dirty="0" sz="1700" spc="-5">
                <a:latin typeface="Calibri"/>
                <a:cs typeface="Calibri"/>
              </a:rPr>
              <a:t> tecido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normal,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através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síntese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cDNA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dupla-fita,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captura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das</a:t>
            </a:r>
            <a:r>
              <a:rPr dirty="0" sz="1700" spc="-5">
                <a:latin typeface="Calibri"/>
                <a:cs typeface="Calibri"/>
              </a:rPr>
              <a:t> regiões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exônicas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 27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genes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predisposição</a:t>
            </a:r>
            <a:r>
              <a:rPr dirty="0" sz="1700" spc="-5">
                <a:latin typeface="Calibri"/>
                <a:cs typeface="Calibri"/>
              </a:rPr>
              <a:t> 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sequenciamento</a:t>
            </a:r>
            <a:r>
              <a:rPr dirty="0" sz="1700">
                <a:latin typeface="Calibri"/>
                <a:cs typeface="Calibri"/>
              </a:rPr>
              <a:t> na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plataforma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Illumina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NextSeq</a:t>
            </a:r>
            <a:r>
              <a:rPr dirty="0" sz="1700">
                <a:latin typeface="Calibri"/>
                <a:cs typeface="Calibri"/>
              </a:rPr>
              <a:t> 500.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513068" y="7863331"/>
            <a:ext cx="5518785" cy="184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351790">
              <a:lnSpc>
                <a:spcPct val="100000"/>
              </a:lnSpc>
              <a:spcBef>
                <a:spcPts val="100"/>
              </a:spcBef>
            </a:pPr>
            <a:r>
              <a:rPr dirty="0" sz="1700" spc="-25">
                <a:latin typeface="Calibri"/>
                <a:cs typeface="Calibri"/>
              </a:rPr>
              <a:t>Até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momento, </a:t>
            </a:r>
            <a:r>
              <a:rPr dirty="0" sz="1700" spc="-10">
                <a:latin typeface="Calibri"/>
                <a:cs typeface="Calibri"/>
              </a:rPr>
              <a:t>realizamos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revisão, </a:t>
            </a:r>
            <a:r>
              <a:rPr dirty="0" sz="1700" spc="-5">
                <a:latin typeface="Calibri"/>
                <a:cs typeface="Calibri"/>
              </a:rPr>
              <a:t>seleção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avaliação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in </a:t>
            </a:r>
            <a:r>
              <a:rPr dirty="0" sz="1700" spc="-5" i="1">
                <a:latin typeface="Calibri"/>
                <a:cs typeface="Calibri"/>
              </a:rPr>
              <a:t>silico </a:t>
            </a:r>
            <a:r>
              <a:rPr dirty="0" sz="1700">
                <a:latin typeface="Calibri"/>
                <a:cs typeface="Calibri"/>
              </a:rPr>
              <a:t>de 1.039 </a:t>
            </a:r>
            <a:r>
              <a:rPr dirty="0" sz="1700" spc="-5">
                <a:latin typeface="Calibri"/>
                <a:cs typeface="Calibri"/>
              </a:rPr>
              <a:t>pacientes que </a:t>
            </a:r>
            <a:r>
              <a:rPr dirty="0" sz="1700" spc="-10">
                <a:latin typeface="Calibri"/>
                <a:cs typeface="Calibri"/>
              </a:rPr>
              <a:t>fizeram testes </a:t>
            </a:r>
            <a:r>
              <a:rPr dirty="0" sz="1700" spc="-5">
                <a:latin typeface="Calibri"/>
                <a:cs typeface="Calibri"/>
              </a:rPr>
              <a:t>genéticos </a:t>
            </a:r>
            <a:r>
              <a:rPr dirty="0" sz="1700" spc="-10">
                <a:latin typeface="Calibri"/>
                <a:cs typeface="Calibri"/>
              </a:rPr>
              <a:t>com </a:t>
            </a:r>
            <a:r>
              <a:rPr dirty="0" sz="1700" spc="-5">
                <a:latin typeface="Calibri"/>
                <a:cs typeface="Calibri"/>
              </a:rPr>
              <a:t> painéis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contendo</a:t>
            </a:r>
            <a:r>
              <a:rPr dirty="0" sz="1700" spc="1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26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126</a:t>
            </a:r>
            <a:r>
              <a:rPr dirty="0" sz="1700" spc="1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genes,</a:t>
            </a:r>
            <a:r>
              <a:rPr dirty="0" sz="1700" spc="1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nos</a:t>
            </a:r>
            <a:r>
              <a:rPr dirty="0" sz="1700" spc="1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quais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identificamos </a:t>
            </a:r>
            <a:r>
              <a:rPr dirty="0" sz="1700" spc="-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 </a:t>
            </a:r>
            <a:r>
              <a:rPr dirty="0" sz="1700" spc="-10">
                <a:latin typeface="Calibri"/>
                <a:cs typeface="Calibri"/>
              </a:rPr>
              <a:t>total </a:t>
            </a:r>
            <a:r>
              <a:rPr dirty="0" sz="1700">
                <a:latin typeface="Calibri"/>
                <a:cs typeface="Calibri"/>
              </a:rPr>
              <a:t>5.718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variantes </a:t>
            </a:r>
            <a:r>
              <a:rPr dirty="0" sz="1700" spc="-20">
                <a:latin typeface="Calibri"/>
                <a:cs typeface="Calibri"/>
              </a:rPr>
              <a:t>raras.</a:t>
            </a:r>
            <a:endParaRPr sz="1700">
              <a:latin typeface="Calibri"/>
              <a:cs typeface="Calibri"/>
            </a:endParaRPr>
          </a:p>
          <a:p>
            <a:pPr algn="just" marL="12700" marR="5080" indent="351790">
              <a:lnSpc>
                <a:spcPct val="100000"/>
              </a:lnSpc>
            </a:pPr>
            <a:r>
              <a:rPr dirty="0" sz="1700" spc="-25">
                <a:latin typeface="Calibri"/>
                <a:cs typeface="Calibri"/>
              </a:rPr>
              <a:t>Para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análise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splice</a:t>
            </a:r>
            <a:r>
              <a:rPr dirty="0" sz="1700" i="1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57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no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total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37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variantes </a:t>
            </a:r>
            <a:r>
              <a:rPr dirty="0" sz="1700" spc="-5">
                <a:latin typeface="Calibri"/>
                <a:cs typeface="Calibri"/>
              </a:rPr>
              <a:t>únicas; </a:t>
            </a:r>
            <a:r>
              <a:rPr dirty="0" sz="1700" spc="-20">
                <a:latin typeface="Calibri"/>
                <a:cs typeface="Calibri"/>
              </a:rPr>
              <a:t>Para </a:t>
            </a:r>
            <a:r>
              <a:rPr dirty="0" sz="1700" spc="-10">
                <a:latin typeface="Calibri"/>
                <a:cs typeface="Calibri"/>
              </a:rPr>
              <a:t>avaliação </a:t>
            </a:r>
            <a:r>
              <a:rPr dirty="0" sz="1700">
                <a:latin typeface="Calibri"/>
                <a:cs typeface="Calibri"/>
              </a:rPr>
              <a:t>do impacto em 5’UTR </a:t>
            </a:r>
            <a:r>
              <a:rPr dirty="0" sz="1700" spc="-5">
                <a:latin typeface="Calibri"/>
                <a:cs typeface="Calibri"/>
              </a:rPr>
              <a:t>são 19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16 </a:t>
            </a:r>
            <a:r>
              <a:rPr dirty="0" sz="1700" spc="-10">
                <a:latin typeface="Calibri"/>
                <a:cs typeface="Calibri"/>
              </a:rPr>
              <a:t>variantes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únicas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(figura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2).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2852654" y="3967733"/>
            <a:ext cx="492696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47445" algn="l"/>
                <a:tab pos="1416050" algn="l"/>
                <a:tab pos="3031490" algn="l"/>
                <a:tab pos="3408045" algn="l"/>
                <a:tab pos="3781425" algn="l"/>
                <a:tab pos="4738370" algn="l"/>
              </a:tabLst>
            </a:pP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4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sequ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iam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12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m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(</a:t>
            </a:r>
            <a:r>
              <a:rPr dirty="0" sz="1700">
                <a:latin typeface="Calibri"/>
                <a:cs typeface="Calibri"/>
              </a:rPr>
              <a:t>4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2500609" y="4226813"/>
            <a:ext cx="528193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38225" algn="l"/>
                <a:tab pos="1303020" algn="l"/>
                <a:tab pos="1571625" algn="l"/>
                <a:tab pos="1835150" algn="l"/>
                <a:tab pos="2099945" algn="l"/>
                <a:tab pos="2616835" algn="l"/>
                <a:tab pos="2839085" algn="l"/>
                <a:tab pos="3545204" algn="l"/>
                <a:tab pos="3930650" algn="l"/>
                <a:tab pos="4980940" algn="l"/>
              </a:tabLst>
            </a:pP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on</a:t>
            </a:r>
            <a:r>
              <a:rPr dirty="0" sz="1700" spc="-15">
                <a:latin typeface="Calibri"/>
                <a:cs typeface="Calibri"/>
              </a:rPr>
              <a:t>t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4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4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VUS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-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abe</a:t>
            </a:r>
            <a:r>
              <a:rPr dirty="0" sz="1700" spc="5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1</a:t>
            </a:r>
            <a:r>
              <a:rPr dirty="0" sz="1700" spc="-5">
                <a:latin typeface="Calibri"/>
                <a:cs typeface="Calibri"/>
              </a:rPr>
              <a:t>)</a:t>
            </a:r>
            <a:r>
              <a:rPr dirty="0" sz="1700">
                <a:latin typeface="Calibri"/>
                <a:cs typeface="Calibri"/>
              </a:rPr>
              <a:t>.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-</a:t>
            </a:r>
            <a:r>
              <a:rPr dirty="0" sz="1700" spc="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um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2500609" y="4485894"/>
            <a:ext cx="527875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69720" algn="l"/>
                <a:tab pos="2289175" algn="l"/>
                <a:tab pos="2671445" algn="l"/>
                <a:tab pos="3205480" algn="l"/>
                <a:tab pos="3757295" algn="l"/>
                <a:tab pos="4104640" algn="l"/>
                <a:tab pos="4904740" algn="l"/>
              </a:tabLst>
            </a:pP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10">
                <a:latin typeface="Calibri"/>
                <a:cs typeface="Calibri"/>
              </a:rPr>
              <a:t>riq</a:t>
            </a:r>
            <a:r>
              <a:rPr dirty="0" sz="1700">
                <a:latin typeface="Calibri"/>
                <a:cs typeface="Calibri"/>
              </a:rPr>
              <a:t>ue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é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3</a:t>
            </a:r>
            <a:r>
              <a:rPr dirty="0" sz="1700" spc="-10">
                <a:latin typeface="Calibri"/>
                <a:cs typeface="Calibri"/>
              </a:rPr>
              <a:t>4</a:t>
            </a:r>
            <a:r>
              <a:rPr dirty="0" sz="1700">
                <a:latin typeface="Calibri"/>
                <a:cs typeface="Calibri"/>
              </a:rPr>
              <a:t>%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õ</a:t>
            </a:r>
            <a:r>
              <a:rPr dirty="0" sz="1700">
                <a:latin typeface="Calibri"/>
                <a:cs typeface="Calibri"/>
              </a:rPr>
              <a:t>es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500609" y="4744973"/>
            <a:ext cx="520128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0">
                <a:latin typeface="Calibri"/>
                <a:cs typeface="Calibri"/>
              </a:rPr>
              <a:t>capturadas,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média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cobertura </a:t>
            </a:r>
            <a:r>
              <a:rPr dirty="0" sz="1700">
                <a:latin typeface="Calibri"/>
                <a:cs typeface="Calibri"/>
              </a:rPr>
              <a:t>por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base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8.493X.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12496800" y="8164067"/>
            <a:ext cx="5306695" cy="525780"/>
            <a:chOff x="12496800" y="8164067"/>
            <a:chExt cx="5306695" cy="525780"/>
          </a:xfrm>
        </p:grpSpPr>
        <p:sp>
          <p:nvSpPr>
            <p:cNvPr id="71" name="object 71"/>
            <p:cNvSpPr/>
            <p:nvPr/>
          </p:nvSpPr>
          <p:spPr>
            <a:xfrm>
              <a:off x="12517374" y="8184641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40">
                  <a:moveTo>
                    <a:pt x="5184647" y="0"/>
                  </a:moveTo>
                  <a:lnTo>
                    <a:pt x="80772" y="0"/>
                  </a:lnTo>
                  <a:lnTo>
                    <a:pt x="49345" y="6351"/>
                  </a:lnTo>
                  <a:lnTo>
                    <a:pt x="23669" y="23669"/>
                  </a:lnTo>
                  <a:lnTo>
                    <a:pt x="6351" y="49345"/>
                  </a:lnTo>
                  <a:lnTo>
                    <a:pt x="0" y="80771"/>
                  </a:lnTo>
                  <a:lnTo>
                    <a:pt x="0" y="403859"/>
                  </a:lnTo>
                  <a:lnTo>
                    <a:pt x="6351" y="435286"/>
                  </a:lnTo>
                  <a:lnTo>
                    <a:pt x="23669" y="460962"/>
                  </a:lnTo>
                  <a:lnTo>
                    <a:pt x="49345" y="478280"/>
                  </a:lnTo>
                  <a:lnTo>
                    <a:pt x="80772" y="484631"/>
                  </a:lnTo>
                  <a:lnTo>
                    <a:pt x="5184647" y="484631"/>
                  </a:lnTo>
                  <a:lnTo>
                    <a:pt x="5216074" y="478280"/>
                  </a:lnTo>
                  <a:lnTo>
                    <a:pt x="5241750" y="460962"/>
                  </a:lnTo>
                  <a:lnTo>
                    <a:pt x="5259068" y="435286"/>
                  </a:lnTo>
                  <a:lnTo>
                    <a:pt x="5265420" y="403859"/>
                  </a:lnTo>
                  <a:lnTo>
                    <a:pt x="5265420" y="80771"/>
                  </a:lnTo>
                  <a:lnTo>
                    <a:pt x="5259068" y="49345"/>
                  </a:lnTo>
                  <a:lnTo>
                    <a:pt x="5241750" y="23669"/>
                  </a:lnTo>
                  <a:lnTo>
                    <a:pt x="5216074" y="6351"/>
                  </a:lnTo>
                  <a:lnTo>
                    <a:pt x="518464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2517374" y="8184641"/>
              <a:ext cx="5265420" cy="485140"/>
            </a:xfrm>
            <a:custGeom>
              <a:avLst/>
              <a:gdLst/>
              <a:ahLst/>
              <a:cxnLst/>
              <a:rect l="l" t="t" r="r" b="b"/>
              <a:pathLst>
                <a:path w="5265419" h="485140">
                  <a:moveTo>
                    <a:pt x="0" y="80771"/>
                  </a:moveTo>
                  <a:lnTo>
                    <a:pt x="6351" y="49345"/>
                  </a:lnTo>
                  <a:lnTo>
                    <a:pt x="23669" y="23669"/>
                  </a:lnTo>
                  <a:lnTo>
                    <a:pt x="49345" y="6351"/>
                  </a:lnTo>
                  <a:lnTo>
                    <a:pt x="80772" y="0"/>
                  </a:lnTo>
                  <a:lnTo>
                    <a:pt x="5184647" y="0"/>
                  </a:lnTo>
                  <a:lnTo>
                    <a:pt x="5216074" y="6351"/>
                  </a:lnTo>
                  <a:lnTo>
                    <a:pt x="5241750" y="23669"/>
                  </a:lnTo>
                  <a:lnTo>
                    <a:pt x="5259068" y="49345"/>
                  </a:lnTo>
                  <a:lnTo>
                    <a:pt x="5265420" y="80771"/>
                  </a:lnTo>
                  <a:lnTo>
                    <a:pt x="5265420" y="403859"/>
                  </a:lnTo>
                  <a:lnTo>
                    <a:pt x="5259068" y="435286"/>
                  </a:lnTo>
                  <a:lnTo>
                    <a:pt x="5241750" y="460962"/>
                  </a:lnTo>
                  <a:lnTo>
                    <a:pt x="5216074" y="478280"/>
                  </a:lnTo>
                  <a:lnTo>
                    <a:pt x="5184647" y="484631"/>
                  </a:lnTo>
                  <a:lnTo>
                    <a:pt x="80772" y="484631"/>
                  </a:lnTo>
                  <a:lnTo>
                    <a:pt x="49345" y="478280"/>
                  </a:lnTo>
                  <a:lnTo>
                    <a:pt x="23669" y="460962"/>
                  </a:lnTo>
                  <a:lnTo>
                    <a:pt x="6351" y="435286"/>
                  </a:lnTo>
                  <a:lnTo>
                    <a:pt x="0" y="403859"/>
                  </a:lnTo>
                  <a:lnTo>
                    <a:pt x="0" y="80771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/>
          <p:cNvSpPr txBox="1"/>
          <p:nvPr/>
        </p:nvSpPr>
        <p:spPr>
          <a:xfrm>
            <a:off x="14348206" y="8221471"/>
            <a:ext cx="15989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ONC</a:t>
            </a:r>
            <a:r>
              <a:rPr dirty="0" sz="2400" spc="-5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500609" y="8785986"/>
            <a:ext cx="5280025" cy="1062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35179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Estabelecemos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critérios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pipeline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automatizado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seleção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variantes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estudo.</a:t>
            </a:r>
            <a:r>
              <a:rPr dirty="0" sz="1700">
                <a:latin typeface="Calibri"/>
                <a:cs typeface="Calibri"/>
              </a:rPr>
              <a:t> 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análise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perfis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 i="1">
                <a:latin typeface="Calibri"/>
                <a:cs typeface="Calibri"/>
              </a:rPr>
              <a:t>splicing</a:t>
            </a:r>
            <a:r>
              <a:rPr dirty="0" sz="1700" i="1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amostras</a:t>
            </a:r>
            <a:r>
              <a:rPr dirty="0" sz="1700" spc="-5">
                <a:latin typeface="Calibri"/>
                <a:cs typeface="Calibri"/>
              </a:rPr>
              <a:t> sequenciadas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está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andamento,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além 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inclusão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novos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pacientes.</a:t>
            </a:r>
            <a:endParaRPr sz="1700">
              <a:latin typeface="Calibri"/>
              <a:cs typeface="Calibri"/>
            </a:endParaRPr>
          </a:p>
        </p:txBody>
      </p:sp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12477622" y="5521197"/>
          <a:ext cx="6296660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769"/>
                <a:gridCol w="1384300"/>
                <a:gridCol w="714375"/>
                <a:gridCol w="1586230"/>
                <a:gridCol w="944879"/>
                <a:gridCol w="838835"/>
              </a:tblGrid>
              <a:tr h="586295"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46990" marR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Paciente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76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8415" marR="167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Tumor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86690" marR="673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Gene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406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55295" marR="24066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Variante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8425" marR="474345" indent="2286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Class.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8265" marR="64769" indent="-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Previsão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Splicing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red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06946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colorretal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121285" marR="673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i="1">
                          <a:latin typeface="Calibri"/>
                          <a:cs typeface="Calibri"/>
                        </a:rPr>
                        <a:t>MUTYH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c.934-2A&gt;G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163830" marR="3873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VUS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</a:tr>
              <a:tr h="190500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tireoide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1765" marR="67310">
                        <a:lnSpc>
                          <a:spcPts val="1245"/>
                        </a:lnSpc>
                      </a:pPr>
                      <a:r>
                        <a:rPr dirty="0" sz="1100" spc="-5" i="1">
                          <a:latin typeface="Calibri"/>
                          <a:cs typeface="Calibri"/>
                        </a:rPr>
                        <a:t>CHEK2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c.320-5T&gt;A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830" marR="38735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VUS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0500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colorretal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1765" marR="67310">
                        <a:lnSpc>
                          <a:spcPts val="1245"/>
                        </a:lnSpc>
                      </a:pPr>
                      <a:r>
                        <a:rPr dirty="0" sz="1100" spc="-5" i="1">
                          <a:latin typeface="Calibri"/>
                          <a:cs typeface="Calibri"/>
                        </a:rPr>
                        <a:t>CHEK2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c.320-5T&gt;A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830" marR="38735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VUS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0500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colorretal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9550" marR="67310">
                        <a:lnSpc>
                          <a:spcPts val="1245"/>
                        </a:lnSpc>
                      </a:pPr>
                      <a:r>
                        <a:rPr dirty="0" sz="1100" i="1">
                          <a:latin typeface="Calibri"/>
                          <a:cs typeface="Calibri"/>
                        </a:rPr>
                        <a:t>NBN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c.2071-4A&gt;G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830" marR="38735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VUS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0500">
                <a:tc>
                  <a:txBody>
                    <a:bodyPr/>
                    <a:lstStyle/>
                    <a:p>
                      <a:pPr algn="ctr" marL="4508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RNAP_03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mama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8590" marR="67310">
                        <a:lnSpc>
                          <a:spcPts val="1245"/>
                        </a:lnSpc>
                      </a:pPr>
                      <a:r>
                        <a:rPr dirty="0" sz="1100" i="1">
                          <a:latin typeface="Calibri"/>
                          <a:cs typeface="Calibri"/>
                        </a:rPr>
                        <a:t>BRCA2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c.156_157insAlu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 marR="387350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(-)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0690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colorretal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314" marR="67310">
                        <a:lnSpc>
                          <a:spcPts val="1245"/>
                        </a:lnSpc>
                      </a:pPr>
                      <a:r>
                        <a:rPr dirty="0" sz="1100" i="1">
                          <a:latin typeface="Calibri"/>
                          <a:cs typeface="Calibri"/>
                        </a:rPr>
                        <a:t>RAD51C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c.905-2_905-1delAG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 marR="387350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0690">
                <a:tc>
                  <a:txBody>
                    <a:bodyPr/>
                    <a:lstStyle/>
                    <a:p>
                      <a:pPr algn="ctr" marL="46355" marR="5778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RNAP_112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 marR="167640">
                        <a:lnSpc>
                          <a:spcPts val="124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Gástrico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275" marR="67310">
                        <a:lnSpc>
                          <a:spcPts val="1245"/>
                        </a:lnSpc>
                      </a:pPr>
                      <a:r>
                        <a:rPr dirty="0" sz="1100" i="1">
                          <a:latin typeface="Calibri"/>
                          <a:cs typeface="Calibri"/>
                        </a:rPr>
                        <a:t>MLH1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 marR="240665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c.677G&gt;A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 marR="387350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4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653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100" spc="6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RNAP_113</a:t>
                      </a:r>
                      <a:r>
                        <a:rPr dirty="0" u="heavy" sz="1100" spc="-12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1200"/>
                        </a:lnSpc>
                        <a:tabLst>
                          <a:tab pos="1378585" algn="l"/>
                        </a:tabLst>
                      </a:pPr>
                      <a:r>
                        <a:rPr dirty="0" u="heavy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Câncer</a:t>
                      </a:r>
                      <a:r>
                        <a:rPr dirty="0" u="heavy" sz="1100" spc="-3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colorretal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1200"/>
                        </a:lnSpc>
                        <a:tabLst>
                          <a:tab pos="713105" algn="l"/>
                        </a:tabLst>
                      </a:pPr>
                      <a:r>
                        <a:rPr dirty="0" u="heavy" sz="110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MLH1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00"/>
                        </a:lnSpc>
                        <a:tabLst>
                          <a:tab pos="1582420" algn="l"/>
                        </a:tabLst>
                      </a:pP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c.116+5G&gt;C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ts val="1200"/>
                        </a:lnSpc>
                        <a:tabLst>
                          <a:tab pos="942975" algn="l"/>
                        </a:tabLst>
                      </a:pP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ts val="1200"/>
                        </a:lnSpc>
                        <a:tabLst>
                          <a:tab pos="838835" algn="l"/>
                        </a:tabLst>
                      </a:pPr>
                      <a:r>
                        <a:rPr dirty="0" u="heavy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3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6" name="object 76"/>
          <p:cNvSpPr txBox="1"/>
          <p:nvPr/>
        </p:nvSpPr>
        <p:spPr>
          <a:xfrm>
            <a:off x="12575285" y="7712202"/>
            <a:ext cx="491553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latin typeface="Calibri"/>
                <a:cs typeface="Calibri"/>
              </a:rPr>
              <a:t>ACMG</a:t>
            </a:r>
            <a:r>
              <a:rPr dirty="0" sz="1000" spc="-5">
                <a:latin typeface="Calibri"/>
                <a:cs typeface="Calibri"/>
              </a:rPr>
              <a:t>: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classificação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variantes segundo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critérios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do American</a:t>
            </a:r>
            <a:r>
              <a:rPr dirty="0" sz="1000" spc="4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College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of Medical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Genetics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and Genomics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(ACMG);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P</a:t>
            </a:r>
            <a:r>
              <a:rPr dirty="0" sz="1000" spc="-5">
                <a:latin typeface="Calibri"/>
                <a:cs typeface="Calibri"/>
              </a:rPr>
              <a:t>: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variante patogênica; </a:t>
            </a:r>
            <a:r>
              <a:rPr dirty="0" sz="1000" spc="-10" b="1">
                <a:latin typeface="Calibri"/>
                <a:cs typeface="Calibri"/>
              </a:rPr>
              <a:t>VUS</a:t>
            </a:r>
            <a:r>
              <a:rPr dirty="0" sz="1000" spc="-10">
                <a:latin typeface="Calibri"/>
                <a:cs typeface="Calibri"/>
              </a:rPr>
              <a:t>: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Variante 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significado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incerto.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2534392" y="5157596"/>
            <a:ext cx="52127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20" b="1">
                <a:latin typeface="Calibri"/>
                <a:cs typeface="Calibri"/>
              </a:rPr>
              <a:t>Tabela</a:t>
            </a:r>
            <a:r>
              <a:rPr dirty="0" sz="1500" spc="-50" b="1">
                <a:latin typeface="Calibri"/>
                <a:cs typeface="Calibri"/>
              </a:rPr>
              <a:t> </a:t>
            </a:r>
            <a:r>
              <a:rPr dirty="0" sz="1500" b="1">
                <a:latin typeface="Calibri"/>
                <a:cs typeface="Calibri"/>
              </a:rPr>
              <a:t>1</a:t>
            </a:r>
            <a:r>
              <a:rPr dirty="0" sz="1500" spc="5" b="1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–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Variantes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previstas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0">
                <a:latin typeface="Calibri"/>
                <a:cs typeface="Calibri"/>
              </a:rPr>
              <a:t> alterarem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Splicing</a:t>
            </a:r>
            <a:r>
              <a:rPr dirty="0" sz="1500" spc="2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sequenciadas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2585192" y="2136647"/>
            <a:ext cx="1053465" cy="463550"/>
          </a:xfrm>
          <a:custGeom>
            <a:avLst/>
            <a:gdLst/>
            <a:ahLst/>
            <a:cxnLst/>
            <a:rect l="l" t="t" r="r" b="b"/>
            <a:pathLst>
              <a:path w="1053465" h="463550">
                <a:moveTo>
                  <a:pt x="0" y="77216"/>
                </a:moveTo>
                <a:lnTo>
                  <a:pt x="6064" y="47148"/>
                </a:lnTo>
                <a:lnTo>
                  <a:pt x="22605" y="22605"/>
                </a:lnTo>
                <a:lnTo>
                  <a:pt x="47148" y="6064"/>
                </a:lnTo>
                <a:lnTo>
                  <a:pt x="77215" y="0"/>
                </a:lnTo>
                <a:lnTo>
                  <a:pt x="975867" y="0"/>
                </a:lnTo>
                <a:lnTo>
                  <a:pt x="1005935" y="6064"/>
                </a:lnTo>
                <a:lnTo>
                  <a:pt x="1030478" y="22605"/>
                </a:lnTo>
                <a:lnTo>
                  <a:pt x="1047019" y="47148"/>
                </a:lnTo>
                <a:lnTo>
                  <a:pt x="1053084" y="77216"/>
                </a:lnTo>
                <a:lnTo>
                  <a:pt x="1053084" y="386079"/>
                </a:lnTo>
                <a:lnTo>
                  <a:pt x="1047019" y="416147"/>
                </a:lnTo>
                <a:lnTo>
                  <a:pt x="1030478" y="440690"/>
                </a:lnTo>
                <a:lnTo>
                  <a:pt x="1005935" y="457231"/>
                </a:lnTo>
                <a:lnTo>
                  <a:pt x="975867" y="463296"/>
                </a:lnTo>
                <a:lnTo>
                  <a:pt x="77215" y="463296"/>
                </a:lnTo>
                <a:lnTo>
                  <a:pt x="47148" y="457231"/>
                </a:lnTo>
                <a:lnTo>
                  <a:pt x="22605" y="440690"/>
                </a:lnTo>
                <a:lnTo>
                  <a:pt x="6064" y="416147"/>
                </a:lnTo>
                <a:lnTo>
                  <a:pt x="0" y="386079"/>
                </a:lnTo>
                <a:lnTo>
                  <a:pt x="0" y="77216"/>
                </a:lnTo>
                <a:close/>
              </a:path>
            </a:pathLst>
          </a:custGeom>
          <a:ln w="12191">
            <a:solidFill>
              <a:srgbClr val="6FA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12903834" y="2246122"/>
            <a:ext cx="41655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S</a:t>
            </a:r>
            <a:r>
              <a:rPr dirty="0" sz="1300" spc="-10">
                <a:latin typeface="Calibri"/>
                <a:cs typeface="Calibri"/>
              </a:rPr>
              <a:t>p</a:t>
            </a:r>
            <a:r>
              <a:rPr dirty="0" sz="1300" spc="-5">
                <a:latin typeface="Calibri"/>
                <a:cs typeface="Calibri"/>
              </a:rPr>
              <a:t>lice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2585192" y="2941319"/>
            <a:ext cx="1042669" cy="477520"/>
          </a:xfrm>
          <a:custGeom>
            <a:avLst/>
            <a:gdLst/>
            <a:ahLst/>
            <a:cxnLst/>
            <a:rect l="l" t="t" r="r" b="b"/>
            <a:pathLst>
              <a:path w="1042669" h="477520">
                <a:moveTo>
                  <a:pt x="0" y="79501"/>
                </a:moveTo>
                <a:lnTo>
                  <a:pt x="6242" y="48541"/>
                </a:lnTo>
                <a:lnTo>
                  <a:pt x="23272" y="23272"/>
                </a:lnTo>
                <a:lnTo>
                  <a:pt x="48541" y="6242"/>
                </a:lnTo>
                <a:lnTo>
                  <a:pt x="79501" y="0"/>
                </a:lnTo>
                <a:lnTo>
                  <a:pt x="962913" y="0"/>
                </a:lnTo>
                <a:lnTo>
                  <a:pt x="993874" y="6242"/>
                </a:lnTo>
                <a:lnTo>
                  <a:pt x="1019143" y="23272"/>
                </a:lnTo>
                <a:lnTo>
                  <a:pt x="1036173" y="48541"/>
                </a:lnTo>
                <a:lnTo>
                  <a:pt x="1042415" y="79501"/>
                </a:lnTo>
                <a:lnTo>
                  <a:pt x="1042415" y="397509"/>
                </a:lnTo>
                <a:lnTo>
                  <a:pt x="1036173" y="428470"/>
                </a:lnTo>
                <a:lnTo>
                  <a:pt x="1019143" y="453739"/>
                </a:lnTo>
                <a:lnTo>
                  <a:pt x="993874" y="470769"/>
                </a:lnTo>
                <a:lnTo>
                  <a:pt x="962913" y="477011"/>
                </a:lnTo>
                <a:lnTo>
                  <a:pt x="79501" y="477011"/>
                </a:lnTo>
                <a:lnTo>
                  <a:pt x="48541" y="470769"/>
                </a:lnTo>
                <a:lnTo>
                  <a:pt x="23272" y="453739"/>
                </a:lnTo>
                <a:lnTo>
                  <a:pt x="6242" y="428470"/>
                </a:lnTo>
                <a:lnTo>
                  <a:pt x="0" y="397509"/>
                </a:lnTo>
                <a:lnTo>
                  <a:pt x="0" y="79501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2874243" y="3058413"/>
            <a:ext cx="4635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5’</a:t>
            </a:r>
            <a:r>
              <a:rPr dirty="0" sz="1300" spc="-6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UTR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14066392" y="2055748"/>
            <a:ext cx="1391920" cy="625475"/>
            <a:chOff x="14066392" y="2055748"/>
            <a:chExt cx="1391920" cy="625475"/>
          </a:xfrm>
        </p:grpSpPr>
        <p:pic>
          <p:nvPicPr>
            <p:cNvPr id="83" name="object 8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069567" y="2058923"/>
              <a:ext cx="1385316" cy="618744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14069567" y="2058923"/>
              <a:ext cx="1385570" cy="619125"/>
            </a:xfrm>
            <a:custGeom>
              <a:avLst/>
              <a:gdLst/>
              <a:ahLst/>
              <a:cxnLst/>
              <a:rect l="l" t="t" r="r" b="b"/>
              <a:pathLst>
                <a:path w="1385569" h="619125">
                  <a:moveTo>
                    <a:pt x="0" y="103124"/>
                  </a:moveTo>
                  <a:lnTo>
                    <a:pt x="8112" y="63007"/>
                  </a:lnTo>
                  <a:lnTo>
                    <a:pt x="30226" y="30225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282192" y="0"/>
                  </a:lnTo>
                  <a:lnTo>
                    <a:pt x="1322308" y="8112"/>
                  </a:lnTo>
                  <a:lnTo>
                    <a:pt x="1355090" y="30225"/>
                  </a:lnTo>
                  <a:lnTo>
                    <a:pt x="1377203" y="63007"/>
                  </a:lnTo>
                  <a:lnTo>
                    <a:pt x="1385316" y="103124"/>
                  </a:lnTo>
                  <a:lnTo>
                    <a:pt x="1385316" y="515620"/>
                  </a:lnTo>
                  <a:lnTo>
                    <a:pt x="1377203" y="555736"/>
                  </a:lnTo>
                  <a:lnTo>
                    <a:pt x="1355090" y="588518"/>
                  </a:lnTo>
                  <a:lnTo>
                    <a:pt x="1322308" y="610631"/>
                  </a:lnTo>
                  <a:lnTo>
                    <a:pt x="1282192" y="618744"/>
                  </a:lnTo>
                  <a:lnTo>
                    <a:pt x="103124" y="618744"/>
                  </a:lnTo>
                  <a:lnTo>
                    <a:pt x="63007" y="610631"/>
                  </a:lnTo>
                  <a:lnTo>
                    <a:pt x="30226" y="588518"/>
                  </a:lnTo>
                  <a:lnTo>
                    <a:pt x="8112" y="555736"/>
                  </a:lnTo>
                  <a:lnTo>
                    <a:pt x="0" y="515620"/>
                  </a:lnTo>
                  <a:lnTo>
                    <a:pt x="0" y="103124"/>
                  </a:lnTo>
                  <a:close/>
                </a:path>
              </a:pathLst>
            </a:custGeom>
            <a:ln w="6096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/>
          <p:cNvSpPr txBox="1"/>
          <p:nvPr/>
        </p:nvSpPr>
        <p:spPr>
          <a:xfrm>
            <a:off x="14270228" y="2047748"/>
            <a:ext cx="986790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33</a:t>
            </a:r>
            <a:r>
              <a:rPr dirty="0" sz="1300" spc="-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pacientes</a:t>
            </a:r>
            <a:endParaRPr sz="1300">
              <a:latin typeface="Calibri"/>
              <a:cs typeface="Calibri"/>
            </a:endParaRPr>
          </a:p>
          <a:p>
            <a:pPr algn="ctr" marL="12700" marR="5080" indent="-1905">
              <a:lnSpc>
                <a:spcPct val="100000"/>
              </a:lnSpc>
            </a:pPr>
            <a:r>
              <a:rPr dirty="0" sz="1300" spc="-10">
                <a:latin typeface="Calibri"/>
                <a:cs typeface="Calibri"/>
              </a:rPr>
              <a:t>com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20 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variantes</a:t>
            </a:r>
            <a:r>
              <a:rPr dirty="0" sz="1300" spc="-35">
                <a:latin typeface="Calibri"/>
                <a:cs typeface="Calibri"/>
              </a:rPr>
              <a:t> </a:t>
            </a:r>
            <a:r>
              <a:rPr dirty="0" sz="1300" spc="-25">
                <a:latin typeface="Calibri"/>
                <a:cs typeface="Calibri"/>
              </a:rPr>
              <a:t>P/PP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15879953" y="2086228"/>
            <a:ext cx="1391920" cy="614680"/>
            <a:chOff x="15879953" y="2086228"/>
            <a:chExt cx="1391920" cy="614680"/>
          </a:xfrm>
        </p:grpSpPr>
        <p:pic>
          <p:nvPicPr>
            <p:cNvPr id="87" name="object 8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883128" y="2089403"/>
              <a:ext cx="1385315" cy="608076"/>
            </a:xfrm>
            <a:prstGeom prst="rect">
              <a:avLst/>
            </a:prstGeom>
          </p:spPr>
        </p:pic>
        <p:sp>
          <p:nvSpPr>
            <p:cNvPr id="88" name="object 88"/>
            <p:cNvSpPr/>
            <p:nvPr/>
          </p:nvSpPr>
          <p:spPr>
            <a:xfrm>
              <a:off x="15883128" y="2089403"/>
              <a:ext cx="1385570" cy="608330"/>
            </a:xfrm>
            <a:custGeom>
              <a:avLst/>
              <a:gdLst/>
              <a:ahLst/>
              <a:cxnLst/>
              <a:rect l="l" t="t" r="r" b="b"/>
              <a:pathLst>
                <a:path w="1385569" h="608330">
                  <a:moveTo>
                    <a:pt x="0" y="101346"/>
                  </a:moveTo>
                  <a:lnTo>
                    <a:pt x="7959" y="61882"/>
                  </a:lnTo>
                  <a:lnTo>
                    <a:pt x="29670" y="29670"/>
                  </a:lnTo>
                  <a:lnTo>
                    <a:pt x="61882" y="7959"/>
                  </a:lnTo>
                  <a:lnTo>
                    <a:pt x="101345" y="0"/>
                  </a:lnTo>
                  <a:lnTo>
                    <a:pt x="1283969" y="0"/>
                  </a:lnTo>
                  <a:lnTo>
                    <a:pt x="1323433" y="7959"/>
                  </a:lnTo>
                  <a:lnTo>
                    <a:pt x="1355645" y="29670"/>
                  </a:lnTo>
                  <a:lnTo>
                    <a:pt x="1377356" y="61882"/>
                  </a:lnTo>
                  <a:lnTo>
                    <a:pt x="1385315" y="101346"/>
                  </a:lnTo>
                  <a:lnTo>
                    <a:pt x="1385315" y="506729"/>
                  </a:lnTo>
                  <a:lnTo>
                    <a:pt x="1377356" y="546193"/>
                  </a:lnTo>
                  <a:lnTo>
                    <a:pt x="1355645" y="578405"/>
                  </a:lnTo>
                  <a:lnTo>
                    <a:pt x="1323433" y="600116"/>
                  </a:lnTo>
                  <a:lnTo>
                    <a:pt x="1283969" y="608076"/>
                  </a:lnTo>
                  <a:lnTo>
                    <a:pt x="101345" y="608076"/>
                  </a:lnTo>
                  <a:lnTo>
                    <a:pt x="61882" y="600116"/>
                  </a:lnTo>
                  <a:lnTo>
                    <a:pt x="29670" y="578405"/>
                  </a:lnTo>
                  <a:lnTo>
                    <a:pt x="7959" y="546193"/>
                  </a:lnTo>
                  <a:lnTo>
                    <a:pt x="0" y="506729"/>
                  </a:lnTo>
                  <a:lnTo>
                    <a:pt x="0" y="101346"/>
                  </a:lnTo>
                  <a:close/>
                </a:path>
              </a:pathLst>
            </a:custGeom>
            <a:ln w="6096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9" name="object 89"/>
          <p:cNvSpPr txBox="1"/>
          <p:nvPr/>
        </p:nvSpPr>
        <p:spPr>
          <a:xfrm>
            <a:off x="16101440" y="2073401"/>
            <a:ext cx="950594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24</a:t>
            </a:r>
            <a:r>
              <a:rPr dirty="0" sz="1300" spc="-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pacientes</a:t>
            </a:r>
            <a:endParaRPr sz="13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300" spc="-10">
                <a:latin typeface="Calibri"/>
                <a:cs typeface="Calibri"/>
              </a:rPr>
              <a:t>com</a:t>
            </a:r>
            <a:r>
              <a:rPr dirty="0" sz="1300" spc="-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17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300" spc="-10">
                <a:latin typeface="Calibri"/>
                <a:cs typeface="Calibri"/>
              </a:rPr>
              <a:t>variantes</a:t>
            </a:r>
            <a:r>
              <a:rPr dirty="0" sz="1300" spc="-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VUS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14075537" y="2854325"/>
            <a:ext cx="1377950" cy="645160"/>
            <a:chOff x="14075537" y="2854325"/>
            <a:chExt cx="1377950" cy="645160"/>
          </a:xfrm>
        </p:grpSpPr>
        <p:pic>
          <p:nvPicPr>
            <p:cNvPr id="91" name="object 9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078712" y="2857500"/>
              <a:ext cx="1371600" cy="638555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14078712" y="2857500"/>
              <a:ext cx="1371600" cy="638810"/>
            </a:xfrm>
            <a:custGeom>
              <a:avLst/>
              <a:gdLst/>
              <a:ahLst/>
              <a:cxnLst/>
              <a:rect l="l" t="t" r="r" b="b"/>
              <a:pathLst>
                <a:path w="1371600" h="638810">
                  <a:moveTo>
                    <a:pt x="0" y="106425"/>
                  </a:moveTo>
                  <a:lnTo>
                    <a:pt x="8360" y="64990"/>
                  </a:lnTo>
                  <a:lnTo>
                    <a:pt x="31162" y="31162"/>
                  </a:lnTo>
                  <a:lnTo>
                    <a:pt x="64990" y="8360"/>
                  </a:lnTo>
                  <a:lnTo>
                    <a:pt x="106426" y="0"/>
                  </a:lnTo>
                  <a:lnTo>
                    <a:pt x="1265174" y="0"/>
                  </a:lnTo>
                  <a:lnTo>
                    <a:pt x="1306609" y="8360"/>
                  </a:lnTo>
                  <a:lnTo>
                    <a:pt x="1340437" y="31162"/>
                  </a:lnTo>
                  <a:lnTo>
                    <a:pt x="1363239" y="64990"/>
                  </a:lnTo>
                  <a:lnTo>
                    <a:pt x="1371600" y="106425"/>
                  </a:lnTo>
                  <a:lnTo>
                    <a:pt x="1371600" y="532129"/>
                  </a:lnTo>
                  <a:lnTo>
                    <a:pt x="1363239" y="573565"/>
                  </a:lnTo>
                  <a:lnTo>
                    <a:pt x="1340437" y="607393"/>
                  </a:lnTo>
                  <a:lnTo>
                    <a:pt x="1306609" y="630195"/>
                  </a:lnTo>
                  <a:lnTo>
                    <a:pt x="1265174" y="638555"/>
                  </a:lnTo>
                  <a:lnTo>
                    <a:pt x="106426" y="638555"/>
                  </a:lnTo>
                  <a:lnTo>
                    <a:pt x="64990" y="630195"/>
                  </a:lnTo>
                  <a:lnTo>
                    <a:pt x="31162" y="607393"/>
                  </a:lnTo>
                  <a:lnTo>
                    <a:pt x="8360" y="573565"/>
                  </a:lnTo>
                  <a:lnTo>
                    <a:pt x="0" y="532129"/>
                  </a:lnTo>
                  <a:lnTo>
                    <a:pt x="0" y="106425"/>
                  </a:lnTo>
                  <a:close/>
                </a:path>
              </a:pathLst>
            </a:custGeom>
            <a:ln w="6096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3" name="object 93"/>
          <p:cNvSpPr txBox="1"/>
          <p:nvPr/>
        </p:nvSpPr>
        <p:spPr>
          <a:xfrm>
            <a:off x="14201393" y="2955416"/>
            <a:ext cx="112966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5</a:t>
            </a:r>
            <a:r>
              <a:rPr dirty="0" sz="1300" spc="-4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consequências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300" spc="-5">
                <a:latin typeface="Calibri"/>
                <a:cs typeface="Calibri"/>
              </a:rPr>
              <a:t>em</a:t>
            </a:r>
            <a:r>
              <a:rPr dirty="0" sz="1300" spc="-1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12</a:t>
            </a:r>
            <a:r>
              <a:rPr dirty="0" sz="1300" spc="-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genes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15879953" y="2840608"/>
            <a:ext cx="2036445" cy="668020"/>
            <a:chOff x="15879953" y="2840608"/>
            <a:chExt cx="2036445" cy="668020"/>
          </a:xfrm>
        </p:grpSpPr>
        <p:pic>
          <p:nvPicPr>
            <p:cNvPr id="95" name="object 9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883128" y="2843783"/>
              <a:ext cx="2029967" cy="661416"/>
            </a:xfrm>
            <a:prstGeom prst="rect">
              <a:avLst/>
            </a:prstGeom>
          </p:spPr>
        </p:pic>
        <p:sp>
          <p:nvSpPr>
            <p:cNvPr id="96" name="object 96"/>
            <p:cNvSpPr/>
            <p:nvPr/>
          </p:nvSpPr>
          <p:spPr>
            <a:xfrm>
              <a:off x="15883128" y="2843783"/>
              <a:ext cx="2030095" cy="661670"/>
            </a:xfrm>
            <a:custGeom>
              <a:avLst/>
              <a:gdLst/>
              <a:ahLst/>
              <a:cxnLst/>
              <a:rect l="l" t="t" r="r" b="b"/>
              <a:pathLst>
                <a:path w="2030094" h="661670">
                  <a:moveTo>
                    <a:pt x="0" y="110236"/>
                  </a:moveTo>
                  <a:lnTo>
                    <a:pt x="8669" y="67347"/>
                  </a:lnTo>
                  <a:lnTo>
                    <a:pt x="32305" y="32305"/>
                  </a:lnTo>
                  <a:lnTo>
                    <a:pt x="67347" y="8669"/>
                  </a:lnTo>
                  <a:lnTo>
                    <a:pt x="110235" y="0"/>
                  </a:lnTo>
                  <a:lnTo>
                    <a:pt x="1919731" y="0"/>
                  </a:lnTo>
                  <a:lnTo>
                    <a:pt x="1962620" y="8669"/>
                  </a:lnTo>
                  <a:lnTo>
                    <a:pt x="1997662" y="32305"/>
                  </a:lnTo>
                  <a:lnTo>
                    <a:pt x="2021298" y="67347"/>
                  </a:lnTo>
                  <a:lnTo>
                    <a:pt x="2029967" y="110236"/>
                  </a:lnTo>
                  <a:lnTo>
                    <a:pt x="2029967" y="551180"/>
                  </a:lnTo>
                  <a:lnTo>
                    <a:pt x="2021298" y="594068"/>
                  </a:lnTo>
                  <a:lnTo>
                    <a:pt x="1997662" y="629110"/>
                  </a:lnTo>
                  <a:lnTo>
                    <a:pt x="1962620" y="652746"/>
                  </a:lnTo>
                  <a:lnTo>
                    <a:pt x="1919731" y="661416"/>
                  </a:lnTo>
                  <a:lnTo>
                    <a:pt x="110235" y="661416"/>
                  </a:lnTo>
                  <a:lnTo>
                    <a:pt x="67347" y="652746"/>
                  </a:lnTo>
                  <a:lnTo>
                    <a:pt x="32305" y="629110"/>
                  </a:lnTo>
                  <a:lnTo>
                    <a:pt x="8669" y="594068"/>
                  </a:lnTo>
                  <a:lnTo>
                    <a:pt x="0" y="551180"/>
                  </a:lnTo>
                  <a:lnTo>
                    <a:pt x="0" y="110236"/>
                  </a:lnTo>
                  <a:close/>
                </a:path>
              </a:pathLst>
            </a:custGeom>
            <a:ln w="6096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7" name="object 97"/>
          <p:cNvSpPr txBox="1"/>
          <p:nvPr/>
        </p:nvSpPr>
        <p:spPr>
          <a:xfrm>
            <a:off x="15996031" y="2853943"/>
            <a:ext cx="1805305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Calibri"/>
                <a:cs typeface="Calibri"/>
              </a:rPr>
              <a:t>uAUG_gained,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uAUG_lost,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uFrameShift,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uSTOP_lost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 </a:t>
            </a:r>
            <a:r>
              <a:rPr dirty="0" sz="1300" spc="-28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uSTOP_gained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3627608" y="3136899"/>
            <a:ext cx="2255520" cy="78105"/>
          </a:xfrm>
          <a:custGeom>
            <a:avLst/>
            <a:gdLst/>
            <a:ahLst/>
            <a:cxnLst/>
            <a:rect l="l" t="t" r="r" b="b"/>
            <a:pathLst>
              <a:path w="2255519" h="78105">
                <a:moveTo>
                  <a:pt x="451104" y="39116"/>
                </a:moveTo>
                <a:lnTo>
                  <a:pt x="439178" y="33274"/>
                </a:lnTo>
                <a:lnTo>
                  <a:pt x="374650" y="1651"/>
                </a:lnTo>
                <a:lnTo>
                  <a:pt x="374904" y="33388"/>
                </a:lnTo>
                <a:lnTo>
                  <a:pt x="0" y="36576"/>
                </a:lnTo>
                <a:lnTo>
                  <a:pt x="0" y="49276"/>
                </a:lnTo>
                <a:lnTo>
                  <a:pt x="375018" y="46088"/>
                </a:lnTo>
                <a:lnTo>
                  <a:pt x="375285" y="77851"/>
                </a:lnTo>
                <a:lnTo>
                  <a:pt x="451104" y="39116"/>
                </a:lnTo>
                <a:close/>
              </a:path>
              <a:path w="2255519" h="78105">
                <a:moveTo>
                  <a:pt x="2255393" y="37592"/>
                </a:moveTo>
                <a:lnTo>
                  <a:pt x="2243264" y="31623"/>
                </a:lnTo>
                <a:lnTo>
                  <a:pt x="2179066" y="0"/>
                </a:lnTo>
                <a:lnTo>
                  <a:pt x="2179218" y="31699"/>
                </a:lnTo>
                <a:lnTo>
                  <a:pt x="1822704" y="33782"/>
                </a:lnTo>
                <a:lnTo>
                  <a:pt x="1822704" y="46482"/>
                </a:lnTo>
                <a:lnTo>
                  <a:pt x="2179282" y="44399"/>
                </a:lnTo>
                <a:lnTo>
                  <a:pt x="2179447" y="76073"/>
                </a:lnTo>
                <a:lnTo>
                  <a:pt x="2255393" y="37592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3638276" y="2321432"/>
            <a:ext cx="2244725" cy="85090"/>
          </a:xfrm>
          <a:custGeom>
            <a:avLst/>
            <a:gdLst/>
            <a:ahLst/>
            <a:cxnLst/>
            <a:rect l="l" t="t" r="r" b="b"/>
            <a:pathLst>
              <a:path w="2244725" h="85089">
                <a:moveTo>
                  <a:pt x="431292" y="46863"/>
                </a:moveTo>
                <a:lnTo>
                  <a:pt x="418592" y="40513"/>
                </a:lnTo>
                <a:lnTo>
                  <a:pt x="355092" y="8763"/>
                </a:lnTo>
                <a:lnTo>
                  <a:pt x="355092" y="40525"/>
                </a:lnTo>
                <a:lnTo>
                  <a:pt x="0" y="40640"/>
                </a:lnTo>
                <a:lnTo>
                  <a:pt x="0" y="53340"/>
                </a:lnTo>
                <a:lnTo>
                  <a:pt x="355092" y="53225"/>
                </a:lnTo>
                <a:lnTo>
                  <a:pt x="355092" y="84963"/>
                </a:lnTo>
                <a:lnTo>
                  <a:pt x="431292" y="46863"/>
                </a:lnTo>
                <a:close/>
              </a:path>
              <a:path w="2244725" h="85089">
                <a:moveTo>
                  <a:pt x="2244471" y="36195"/>
                </a:moveTo>
                <a:lnTo>
                  <a:pt x="2234450" y="31496"/>
                </a:lnTo>
                <a:lnTo>
                  <a:pt x="2167382" y="0"/>
                </a:lnTo>
                <a:lnTo>
                  <a:pt x="2168169" y="31826"/>
                </a:lnTo>
                <a:lnTo>
                  <a:pt x="1816481" y="40767"/>
                </a:lnTo>
                <a:lnTo>
                  <a:pt x="1816735" y="53467"/>
                </a:lnTo>
                <a:lnTo>
                  <a:pt x="2168487" y="44526"/>
                </a:lnTo>
                <a:lnTo>
                  <a:pt x="2169287" y="76200"/>
                </a:lnTo>
                <a:lnTo>
                  <a:pt x="2244471" y="36195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12802616" y="3632453"/>
            <a:ext cx="44259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Figura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2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–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Informação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geral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das</a:t>
            </a:r>
            <a:r>
              <a:rPr dirty="0" sz="1300" spc="1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variantes</a:t>
            </a:r>
            <a:r>
              <a:rPr dirty="0" sz="1300" spc="3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de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estudo</a:t>
            </a:r>
            <a:r>
              <a:rPr dirty="0" sz="1300" spc="2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selecionadas.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2023-01-18T15:22:13Z</dcterms:created>
  <dcterms:modified xsi:type="dcterms:W3CDTF">2023-01-18T15:22:13Z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2023-01-18T00:00:00Z</vt:filetime>
  </property>
</Properties>
</file>