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8288000" cy="10288588"/>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95994"/>
  </p:normalViewPr>
  <p:slideViewPr>
    <p:cSldViewPr snapToGrid="0" snapToObjects="1">
      <p:cViewPr>
        <p:scale>
          <a:sx n="33" d="100"/>
          <a:sy n="33" d="100"/>
        </p:scale>
        <p:origin x="1452" y="396"/>
      </p:cViewPr>
      <p:guideLst>
        <p:guide orient="horz" pos="324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dPt>
            <c:idx val="0"/>
            <c:bubble3D val="0"/>
            <c:spPr>
              <a:solidFill>
                <a:srgbClr val="85B037"/>
              </a:solidFill>
              <a:ln w="19050">
                <a:solidFill>
                  <a:schemeClr val="lt1"/>
                </a:solidFill>
              </a:ln>
              <a:effectLst/>
            </c:spPr>
            <c:extLst>
              <c:ext xmlns:c16="http://schemas.microsoft.com/office/drawing/2014/chart" uri="{C3380CC4-5D6E-409C-BE32-E72D297353CC}">
                <c16:uniqueId val="{00000001-BCA4-47C5-AFBF-DB592E6F6F5F}"/>
              </c:ext>
            </c:extLst>
          </c:dPt>
          <c:dPt>
            <c:idx val="1"/>
            <c:bubble3D val="0"/>
            <c:spPr>
              <a:solidFill>
                <a:srgbClr val="CCD431"/>
              </a:solidFill>
              <a:ln w="19050">
                <a:solidFill>
                  <a:schemeClr val="lt1"/>
                </a:solidFill>
              </a:ln>
              <a:effectLst/>
            </c:spPr>
            <c:extLst>
              <c:ext xmlns:c16="http://schemas.microsoft.com/office/drawing/2014/chart" uri="{C3380CC4-5D6E-409C-BE32-E72D297353CC}">
                <c16:uniqueId val="{00000003-BCA4-47C5-AFBF-DB592E6F6F5F}"/>
              </c:ext>
            </c:extLst>
          </c:dPt>
          <c:dPt>
            <c:idx val="2"/>
            <c:bubble3D val="0"/>
            <c:spPr>
              <a:solidFill>
                <a:srgbClr val="85B037"/>
              </a:solidFill>
              <a:ln w="19050">
                <a:solidFill>
                  <a:schemeClr val="lt1"/>
                </a:solidFill>
              </a:ln>
              <a:effectLst/>
            </c:spPr>
            <c:extLst>
              <c:ext xmlns:c16="http://schemas.microsoft.com/office/drawing/2014/chart" uri="{C3380CC4-5D6E-409C-BE32-E72D297353CC}">
                <c16:uniqueId val="{00000005-BCA4-47C5-AFBF-DB592E6F6F5F}"/>
              </c:ext>
            </c:extLst>
          </c:dPt>
          <c:dPt>
            <c:idx val="3"/>
            <c:bubble3D val="0"/>
            <c:spPr>
              <a:solidFill>
                <a:srgbClr val="31642E"/>
              </a:solidFill>
              <a:ln w="19050">
                <a:solidFill>
                  <a:schemeClr val="lt1"/>
                </a:solidFill>
              </a:ln>
              <a:effectLst/>
            </c:spPr>
            <c:extLst>
              <c:ext xmlns:c16="http://schemas.microsoft.com/office/drawing/2014/chart" uri="{C3380CC4-5D6E-409C-BE32-E72D297353CC}">
                <c16:uniqueId val="{00000007-BCA4-47C5-AFBF-DB592E6F6F5F}"/>
              </c:ext>
            </c:extLst>
          </c:dPt>
          <c:dPt>
            <c:idx val="4"/>
            <c:bubble3D val="0"/>
            <c:spPr>
              <a:solidFill>
                <a:srgbClr val="31642E"/>
              </a:solidFill>
              <a:ln w="19050">
                <a:solidFill>
                  <a:schemeClr val="lt1"/>
                </a:solidFill>
              </a:ln>
              <a:effectLst/>
            </c:spPr>
            <c:extLst>
              <c:ext xmlns:c16="http://schemas.microsoft.com/office/drawing/2014/chart" uri="{C3380CC4-5D6E-409C-BE32-E72D297353CC}">
                <c16:uniqueId val="{00000009-BCA4-47C5-AFBF-DB592E6F6F5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pt-B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Planilha1!$A$1:$A$4</c:f>
              <c:strCache>
                <c:ptCount val="4"/>
                <c:pt idx="0">
                  <c:v>Alta</c:v>
                </c:pt>
                <c:pt idx="1">
                  <c:v>Não IRAS</c:v>
                </c:pt>
                <c:pt idx="2">
                  <c:v>IRAS não-MR</c:v>
                </c:pt>
                <c:pt idx="3">
                  <c:v>IRAS MR</c:v>
                </c:pt>
              </c:strCache>
            </c:strRef>
          </c:cat>
          <c:val>
            <c:numRef>
              <c:f>Planilha1!$B$1:$B$4</c:f>
              <c:numCache>
                <c:formatCode>General</c:formatCode>
                <c:ptCount val="4"/>
                <c:pt idx="0">
                  <c:v>342</c:v>
                </c:pt>
                <c:pt idx="1">
                  <c:v>51</c:v>
                </c:pt>
                <c:pt idx="2">
                  <c:v>9</c:v>
                </c:pt>
                <c:pt idx="3">
                  <c:v>2</c:v>
                </c:pt>
              </c:numCache>
            </c:numRef>
          </c:val>
          <c:extLst>
            <c:ext xmlns:c16="http://schemas.microsoft.com/office/drawing/2014/chart" uri="{C3380CC4-5D6E-409C-BE32-E72D297353CC}">
              <c16:uniqueId val="{0000000A-BCA4-47C5-AFBF-DB592E6F6F5F}"/>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BCA4-47C5-AFBF-DB592E6F6F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BCA4-47C5-AFBF-DB592E6F6F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BCA4-47C5-AFBF-DB592E6F6F5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BCA4-47C5-AFBF-DB592E6F6F5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BCA4-47C5-AFBF-DB592E6F6F5F}"/>
              </c:ext>
            </c:extLst>
          </c:dPt>
          <c:cat>
            <c:strRef>
              <c:f>Planilha1!$A$1:$A$4</c:f>
              <c:strCache>
                <c:ptCount val="4"/>
                <c:pt idx="0">
                  <c:v>Alta</c:v>
                </c:pt>
                <c:pt idx="1">
                  <c:v>Não IRAS</c:v>
                </c:pt>
                <c:pt idx="2">
                  <c:v>IRAS não-MR</c:v>
                </c:pt>
                <c:pt idx="3">
                  <c:v>IRAS MR</c:v>
                </c:pt>
              </c:strCache>
            </c:strRef>
          </c:cat>
          <c:val>
            <c:numRef>
              <c:f>Planilha1!$C$1:$C$4</c:f>
              <c:numCache>
                <c:formatCode>0.00%</c:formatCode>
                <c:ptCount val="4"/>
                <c:pt idx="0">
                  <c:v>0.84650000000000003</c:v>
                </c:pt>
                <c:pt idx="1">
                  <c:v>0.8226</c:v>
                </c:pt>
                <c:pt idx="2">
                  <c:v>0.1452</c:v>
                </c:pt>
                <c:pt idx="3">
                  <c:v>3.2199999999999999E-2</c:v>
                </c:pt>
              </c:numCache>
            </c:numRef>
          </c:val>
          <c:extLst>
            <c:ext xmlns:c16="http://schemas.microsoft.com/office/drawing/2014/chart" uri="{C3380CC4-5D6E-409C-BE32-E72D297353CC}">
              <c16:uniqueId val="{00000015-BCA4-47C5-AFBF-DB592E6F6F5F}"/>
            </c:ext>
          </c:extLst>
        </c:ser>
        <c:dLbls>
          <c:showLegendKey val="0"/>
          <c:showVal val="0"/>
          <c:showCatName val="0"/>
          <c:showSerName val="0"/>
          <c:showPercent val="0"/>
          <c:showBubbleSize val="0"/>
          <c:showLeaderLines val="1"/>
        </c:dLbls>
        <c:gapWidth val="100"/>
        <c:splitType val="pos"/>
        <c:splitPos val="3"/>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804"/>
            <a:ext cx="13716000" cy="3581953"/>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891"/>
            <a:ext cx="13716000" cy="2484026"/>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AD736C-9784-0E49-AB4F-6CBCE0EDB27D}" type="slidenum">
              <a:rPr lang="pt-BR" smtClean="0"/>
              <a:pPr/>
              <a:t>‹nº›</a:t>
            </a:fld>
            <a:endParaRPr lang="pt-BR"/>
          </a:p>
        </p:txBody>
      </p:sp>
    </p:spTree>
    <p:extLst>
      <p:ext uri="{BB962C8B-B14F-4D97-AF65-F5344CB8AC3E}">
        <p14:creationId xmlns:p14="http://schemas.microsoft.com/office/powerpoint/2010/main" val="23209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AD736C-9784-0E49-AB4F-6CBCE0EDB27D}" type="slidenum">
              <a:rPr lang="pt-BR" smtClean="0"/>
              <a:pPr/>
              <a:t>‹nº›</a:t>
            </a:fld>
            <a:endParaRPr lang="pt-BR"/>
          </a:p>
        </p:txBody>
      </p:sp>
    </p:spTree>
    <p:extLst>
      <p:ext uri="{BB962C8B-B14F-4D97-AF65-F5344CB8AC3E}">
        <p14:creationId xmlns:p14="http://schemas.microsoft.com/office/powerpoint/2010/main" val="152216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772"/>
            <a:ext cx="3943350" cy="87191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772"/>
            <a:ext cx="11601450" cy="87191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AD736C-9784-0E49-AB4F-6CBCE0EDB27D}" type="slidenum">
              <a:rPr lang="pt-BR" smtClean="0"/>
              <a:pPr/>
              <a:t>‹nº›</a:t>
            </a:fld>
            <a:endParaRPr lang="pt-BR"/>
          </a:p>
        </p:txBody>
      </p:sp>
    </p:spTree>
    <p:extLst>
      <p:ext uri="{BB962C8B-B14F-4D97-AF65-F5344CB8AC3E}">
        <p14:creationId xmlns:p14="http://schemas.microsoft.com/office/powerpoint/2010/main" val="304801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AD736C-9784-0E49-AB4F-6CBCE0EDB27D}" type="slidenum">
              <a:rPr lang="pt-BR" smtClean="0"/>
              <a:pPr/>
              <a:t>‹nº›</a:t>
            </a:fld>
            <a:endParaRPr lang="pt-BR"/>
          </a:p>
        </p:txBody>
      </p:sp>
    </p:spTree>
    <p:extLst>
      <p:ext uri="{BB962C8B-B14F-4D97-AF65-F5344CB8AC3E}">
        <p14:creationId xmlns:p14="http://schemas.microsoft.com/office/powerpoint/2010/main" val="2785505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5004"/>
            <a:ext cx="15773400" cy="427976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5258"/>
            <a:ext cx="15773400" cy="2250628"/>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BAD736C-9784-0E49-AB4F-6CBCE0EDB27D}" type="slidenum">
              <a:rPr lang="pt-BR" smtClean="0"/>
              <a:pPr/>
              <a:t>‹nº›</a:t>
            </a:fld>
            <a:endParaRPr lang="pt-BR"/>
          </a:p>
        </p:txBody>
      </p:sp>
    </p:spTree>
    <p:extLst>
      <p:ext uri="{BB962C8B-B14F-4D97-AF65-F5344CB8AC3E}">
        <p14:creationId xmlns:p14="http://schemas.microsoft.com/office/powerpoint/2010/main" val="19317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860"/>
            <a:ext cx="7772400" cy="65280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860"/>
            <a:ext cx="7772400" cy="65280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BAD736C-9784-0E49-AB4F-6CBCE0EDB27D}" type="slidenum">
              <a:rPr lang="pt-BR" smtClean="0"/>
              <a:pPr/>
              <a:t>‹nº›</a:t>
            </a:fld>
            <a:endParaRPr lang="pt-BR"/>
          </a:p>
        </p:txBody>
      </p:sp>
    </p:spTree>
    <p:extLst>
      <p:ext uri="{BB962C8B-B14F-4D97-AF65-F5344CB8AC3E}">
        <p14:creationId xmlns:p14="http://schemas.microsoft.com/office/powerpoint/2010/main" val="25192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773"/>
            <a:ext cx="15773400" cy="19886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2134"/>
            <a:ext cx="7736681"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8193"/>
            <a:ext cx="7736681" cy="55277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2134"/>
            <a:ext cx="7774782"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8193"/>
            <a:ext cx="7774782" cy="55277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BAD736C-9784-0E49-AB4F-6CBCE0EDB27D}" type="slidenum">
              <a:rPr lang="pt-BR" smtClean="0"/>
              <a:pPr/>
              <a:t>‹nº›</a:t>
            </a:fld>
            <a:endParaRPr lang="pt-BR"/>
          </a:p>
        </p:txBody>
      </p:sp>
    </p:spTree>
    <p:extLst>
      <p:ext uri="{BB962C8B-B14F-4D97-AF65-F5344CB8AC3E}">
        <p14:creationId xmlns:p14="http://schemas.microsoft.com/office/powerpoint/2010/main" val="325955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BAD736C-9784-0E49-AB4F-6CBCE0EDB27D}" type="slidenum">
              <a:rPr lang="pt-BR" smtClean="0"/>
              <a:pPr/>
              <a:t>‹nº›</a:t>
            </a:fld>
            <a:endParaRPr lang="pt-BR"/>
          </a:p>
        </p:txBody>
      </p:sp>
    </p:spTree>
    <p:extLst>
      <p:ext uri="{BB962C8B-B14F-4D97-AF65-F5344CB8AC3E}">
        <p14:creationId xmlns:p14="http://schemas.microsoft.com/office/powerpoint/2010/main" val="76661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BAD736C-9784-0E49-AB4F-6CBCE0EDB27D}" type="slidenum">
              <a:rPr lang="pt-BR" smtClean="0"/>
              <a:pPr/>
              <a:t>‹nº›</a:t>
            </a:fld>
            <a:endParaRPr lang="pt-BR"/>
          </a:p>
        </p:txBody>
      </p:sp>
    </p:spTree>
    <p:extLst>
      <p:ext uri="{BB962C8B-B14F-4D97-AF65-F5344CB8AC3E}">
        <p14:creationId xmlns:p14="http://schemas.microsoft.com/office/powerpoint/2010/main" val="257918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367"/>
            <a:ext cx="9258300" cy="731156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BAD736C-9784-0E49-AB4F-6CBCE0EDB27D}" type="slidenum">
              <a:rPr lang="pt-BR" smtClean="0"/>
              <a:pPr/>
              <a:t>‹nº›</a:t>
            </a:fld>
            <a:endParaRPr lang="pt-BR"/>
          </a:p>
        </p:txBody>
      </p:sp>
    </p:spTree>
    <p:extLst>
      <p:ext uri="{BB962C8B-B14F-4D97-AF65-F5344CB8AC3E}">
        <p14:creationId xmlns:p14="http://schemas.microsoft.com/office/powerpoint/2010/main" val="267599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367"/>
            <a:ext cx="9258300" cy="7311566"/>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0BA3DADD-AE6D-F44C-8E99-E83159E36487}" type="datetimeFigureOut">
              <a:rPr lang="pt-BR" smtClean="0"/>
              <a:pPr/>
              <a:t>18/01/2023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BAD736C-9784-0E49-AB4F-6CBCE0EDB27D}" type="slidenum">
              <a:rPr lang="pt-BR" smtClean="0"/>
              <a:pPr/>
              <a:t>‹nº›</a:t>
            </a:fld>
            <a:endParaRPr lang="pt-BR"/>
          </a:p>
        </p:txBody>
      </p:sp>
    </p:spTree>
    <p:extLst>
      <p:ext uri="{BB962C8B-B14F-4D97-AF65-F5344CB8AC3E}">
        <p14:creationId xmlns:p14="http://schemas.microsoft.com/office/powerpoint/2010/main" val="391451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773"/>
            <a:ext cx="15773400" cy="19886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860"/>
            <a:ext cx="15773400" cy="65280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0BA3DADD-AE6D-F44C-8E99-E83159E36487}" type="datetimeFigureOut">
              <a:rPr lang="pt-BR" smtClean="0"/>
              <a:pPr/>
              <a:t>18/01/2023</a:t>
            </a:fld>
            <a:endParaRPr lang="pt-BR"/>
          </a:p>
        </p:txBody>
      </p:sp>
      <p:sp>
        <p:nvSpPr>
          <p:cNvPr id="5" name="Footer Placeholder 4"/>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0BAD736C-9784-0E49-AB4F-6CBCE0EDB27D}" type="slidenum">
              <a:rPr lang="pt-BR" smtClean="0"/>
              <a:pPr/>
              <a:t>‹nº›</a:t>
            </a:fld>
            <a:endParaRPr lang="pt-BR"/>
          </a:p>
        </p:txBody>
      </p:sp>
    </p:spTree>
    <p:extLst>
      <p:ext uri="{BB962C8B-B14F-4D97-AF65-F5344CB8AC3E}">
        <p14:creationId xmlns:p14="http://schemas.microsoft.com/office/powerpoint/2010/main" val="3336816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m 23" descr="Uma imagem contendo Texto&#10;&#10;Descrição gerada automaticamente">
            <a:extLst>
              <a:ext uri="{FF2B5EF4-FFF2-40B4-BE49-F238E27FC236}">
                <a16:creationId xmlns:a16="http://schemas.microsoft.com/office/drawing/2014/main" id="{7654502D-17A4-CA2A-AD64-F749539F4662}"/>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365" y="0"/>
            <a:ext cx="18287269" cy="10288588"/>
          </a:xfrm>
          <a:prstGeom prst="rect">
            <a:avLst/>
          </a:prstGeom>
        </p:spPr>
      </p:pic>
      <p:sp>
        <p:nvSpPr>
          <p:cNvPr id="55" name="Rectangle 54">
            <a:extLst>
              <a:ext uri="{FF2B5EF4-FFF2-40B4-BE49-F238E27FC236}">
                <a16:creationId xmlns:a16="http://schemas.microsoft.com/office/drawing/2014/main" id="{D7410CA3-6DD5-3A44-9A27-89A5D91BB08F}"/>
              </a:ext>
            </a:extLst>
          </p:cNvPr>
          <p:cNvSpPr/>
          <p:nvPr/>
        </p:nvSpPr>
        <p:spPr>
          <a:xfrm>
            <a:off x="12303173" y="4147455"/>
            <a:ext cx="5421916" cy="2252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ounded Rectangle 27">
            <a:extLst>
              <a:ext uri="{FF2B5EF4-FFF2-40B4-BE49-F238E27FC236}">
                <a16:creationId xmlns:a16="http://schemas.microsoft.com/office/drawing/2014/main" id="{5F2BD0F1-005A-0044-A8AB-560F9375413B}"/>
              </a:ext>
            </a:extLst>
          </p:cNvPr>
          <p:cNvSpPr/>
          <p:nvPr/>
        </p:nvSpPr>
        <p:spPr>
          <a:xfrm>
            <a:off x="6471626" y="4695638"/>
            <a:ext cx="5265862" cy="483870"/>
          </a:xfrm>
          <a:prstGeom prst="roundRect">
            <a:avLst/>
          </a:prstGeom>
          <a:solidFill>
            <a:srgbClr val="00B050"/>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ounded Rectangle 33">
            <a:extLst>
              <a:ext uri="{FF2B5EF4-FFF2-40B4-BE49-F238E27FC236}">
                <a16:creationId xmlns:a16="http://schemas.microsoft.com/office/drawing/2014/main" id="{A5E64E54-F3DF-614D-AB54-FE5A3AEF7AA0}"/>
              </a:ext>
            </a:extLst>
          </p:cNvPr>
          <p:cNvSpPr/>
          <p:nvPr/>
        </p:nvSpPr>
        <p:spPr>
          <a:xfrm>
            <a:off x="12327883" y="2056265"/>
            <a:ext cx="5265862" cy="483870"/>
          </a:xfrm>
          <a:prstGeom prst="roundRect">
            <a:avLst/>
          </a:prstGeom>
          <a:solidFill>
            <a:srgbClr val="00B050"/>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ounded Rectangle 26">
            <a:extLst>
              <a:ext uri="{FF2B5EF4-FFF2-40B4-BE49-F238E27FC236}">
                <a16:creationId xmlns:a16="http://schemas.microsoft.com/office/drawing/2014/main" id="{A4D1C169-D6E1-FD4B-A45E-96E67FB1FAC8}"/>
              </a:ext>
            </a:extLst>
          </p:cNvPr>
          <p:cNvSpPr/>
          <p:nvPr/>
        </p:nvSpPr>
        <p:spPr>
          <a:xfrm>
            <a:off x="6471626" y="2056265"/>
            <a:ext cx="5265862" cy="483870"/>
          </a:xfrm>
          <a:prstGeom prst="roundRect">
            <a:avLst/>
          </a:prstGeom>
          <a:solidFill>
            <a:srgbClr val="00B050"/>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ounded Rectangle 25">
            <a:extLst>
              <a:ext uri="{FF2B5EF4-FFF2-40B4-BE49-F238E27FC236}">
                <a16:creationId xmlns:a16="http://schemas.microsoft.com/office/drawing/2014/main" id="{001D1AA0-407E-424D-91CD-EDDDAC304852}"/>
              </a:ext>
            </a:extLst>
          </p:cNvPr>
          <p:cNvSpPr/>
          <p:nvPr/>
        </p:nvSpPr>
        <p:spPr>
          <a:xfrm>
            <a:off x="689500" y="2056265"/>
            <a:ext cx="5265862" cy="483870"/>
          </a:xfrm>
          <a:prstGeom prst="roundRect">
            <a:avLst/>
          </a:prstGeom>
          <a:solidFill>
            <a:srgbClr val="00B050"/>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ctangle 28">
            <a:extLst>
              <a:ext uri="{FF2B5EF4-FFF2-40B4-BE49-F238E27FC236}">
                <a16:creationId xmlns:a16="http://schemas.microsoft.com/office/drawing/2014/main" id="{AC7E963C-F39C-9142-BF7D-B9F3E604B6E7}"/>
              </a:ext>
            </a:extLst>
          </p:cNvPr>
          <p:cNvSpPr/>
          <p:nvPr/>
        </p:nvSpPr>
        <p:spPr>
          <a:xfrm>
            <a:off x="0" y="800991"/>
            <a:ext cx="18288000" cy="100494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extBox 11">
            <a:extLst>
              <a:ext uri="{FF2B5EF4-FFF2-40B4-BE49-F238E27FC236}">
                <a16:creationId xmlns:a16="http://schemas.microsoft.com/office/drawing/2014/main" id="{36FBF4F5-4DA9-A54C-8992-944303BBFA52}"/>
              </a:ext>
            </a:extLst>
          </p:cNvPr>
          <p:cNvSpPr txBox="1"/>
          <p:nvPr/>
        </p:nvSpPr>
        <p:spPr>
          <a:xfrm>
            <a:off x="640080" y="871102"/>
            <a:ext cx="16014769" cy="523220"/>
          </a:xfrm>
          <a:prstGeom prst="rect">
            <a:avLst/>
          </a:prstGeom>
          <a:noFill/>
        </p:spPr>
        <p:txBody>
          <a:bodyPr wrap="none" rtlCol="0">
            <a:spAutoFit/>
          </a:bodyPr>
          <a:lstStyle/>
          <a:p>
            <a:r>
              <a:rPr lang="en-US" sz="2800" b="1" dirty="0">
                <a:solidFill>
                  <a:schemeClr val="bg1"/>
                </a:solidFill>
                <a:latin typeface="Calibri" charset="0"/>
                <a:ea typeface="Calibri" charset="0"/>
                <a:cs typeface="Calibri" charset="0"/>
              </a:rPr>
              <a:t>INFECÇÕES ADQUIRIDAS NA UTI EM PACIENTES GRAVES COM CÂNCER: </a:t>
            </a:r>
            <a:r>
              <a:rPr lang="en-US" sz="2400" b="1" dirty="0">
                <a:solidFill>
                  <a:schemeClr val="bg1"/>
                </a:solidFill>
                <a:latin typeface="Calibri" charset="0"/>
                <a:ea typeface="Calibri" charset="0"/>
                <a:cs typeface="Calibri" charset="0"/>
              </a:rPr>
              <a:t>UM ESTUDO DE COORTE RETROSPECTIVA</a:t>
            </a:r>
            <a:endParaRPr lang="pt-BR" sz="2400" b="1" dirty="0">
              <a:solidFill>
                <a:schemeClr val="bg1"/>
              </a:solidFill>
              <a:latin typeface="Calibri" charset="0"/>
              <a:ea typeface="Calibri" charset="0"/>
              <a:cs typeface="Calibri" charset="0"/>
            </a:endParaRPr>
          </a:p>
        </p:txBody>
      </p:sp>
      <p:sp>
        <p:nvSpPr>
          <p:cNvPr id="13" name="TextBox 12">
            <a:extLst>
              <a:ext uri="{FF2B5EF4-FFF2-40B4-BE49-F238E27FC236}">
                <a16:creationId xmlns:a16="http://schemas.microsoft.com/office/drawing/2014/main" id="{AA1A24BD-BD89-144A-A301-A8058FB68A3A}"/>
              </a:ext>
            </a:extLst>
          </p:cNvPr>
          <p:cNvSpPr txBox="1"/>
          <p:nvPr/>
        </p:nvSpPr>
        <p:spPr>
          <a:xfrm>
            <a:off x="640080" y="1257162"/>
            <a:ext cx="3970831" cy="461665"/>
          </a:xfrm>
          <a:prstGeom prst="rect">
            <a:avLst/>
          </a:prstGeom>
          <a:noFill/>
        </p:spPr>
        <p:txBody>
          <a:bodyPr wrap="none" rtlCol="0">
            <a:spAutoFit/>
          </a:bodyPr>
          <a:lstStyle/>
          <a:p>
            <a:r>
              <a:rPr lang="en-US" sz="2400" dirty="0">
                <a:latin typeface="Calibri" charset="0"/>
                <a:ea typeface="Calibri" charset="0"/>
                <a:cs typeface="Calibri" charset="0"/>
              </a:rPr>
              <a:t>L. A. C. Roccon; A. P. Nassar Jr.</a:t>
            </a:r>
            <a:endParaRPr lang="pt-BR" sz="2400" dirty="0">
              <a:latin typeface="Calibri" charset="0"/>
              <a:ea typeface="Calibri" charset="0"/>
              <a:cs typeface="Calibri" charset="0"/>
            </a:endParaRPr>
          </a:p>
        </p:txBody>
      </p:sp>
      <p:sp>
        <p:nvSpPr>
          <p:cNvPr id="30" name="Rectangle 29">
            <a:extLst>
              <a:ext uri="{FF2B5EF4-FFF2-40B4-BE49-F238E27FC236}">
                <a16:creationId xmlns:a16="http://schemas.microsoft.com/office/drawing/2014/main" id="{110A48B5-F328-D645-96C3-2D4ECF5001AD}"/>
              </a:ext>
            </a:extLst>
          </p:cNvPr>
          <p:cNvSpPr/>
          <p:nvPr/>
        </p:nvSpPr>
        <p:spPr>
          <a:xfrm>
            <a:off x="16962120" y="800991"/>
            <a:ext cx="1325880" cy="100494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ctangle 30">
            <a:extLst>
              <a:ext uri="{FF2B5EF4-FFF2-40B4-BE49-F238E27FC236}">
                <a16:creationId xmlns:a16="http://schemas.microsoft.com/office/drawing/2014/main" id="{3A9E31E6-DEFD-F244-8DCD-75F5CF51EA30}"/>
              </a:ext>
            </a:extLst>
          </p:cNvPr>
          <p:cNvSpPr/>
          <p:nvPr/>
        </p:nvSpPr>
        <p:spPr>
          <a:xfrm>
            <a:off x="16497300" y="800991"/>
            <a:ext cx="464820" cy="10049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extBox 13">
            <a:extLst>
              <a:ext uri="{FF2B5EF4-FFF2-40B4-BE49-F238E27FC236}">
                <a16:creationId xmlns:a16="http://schemas.microsoft.com/office/drawing/2014/main" id="{60499DB6-57F6-FA4E-AD8C-82777B9EFB6F}"/>
              </a:ext>
            </a:extLst>
          </p:cNvPr>
          <p:cNvSpPr txBox="1"/>
          <p:nvPr/>
        </p:nvSpPr>
        <p:spPr>
          <a:xfrm>
            <a:off x="640080" y="2078469"/>
            <a:ext cx="5436187" cy="461665"/>
          </a:xfrm>
          <a:prstGeom prst="rect">
            <a:avLst/>
          </a:prstGeom>
          <a:noFill/>
        </p:spPr>
        <p:txBody>
          <a:bodyPr wrap="square" rtlCol="0">
            <a:spAutoFit/>
          </a:bodyPr>
          <a:lstStyle/>
          <a:p>
            <a:pPr algn="ctr"/>
            <a:r>
              <a:rPr lang="pt-BR" sz="2400" b="1" dirty="0">
                <a:solidFill>
                  <a:schemeClr val="bg1"/>
                </a:solidFill>
                <a:latin typeface="Calibri" charset="0"/>
                <a:ea typeface="Calibri" charset="0"/>
                <a:cs typeface="Calibri" charset="0"/>
              </a:rPr>
              <a:t>INTRODUÇ</a:t>
            </a:r>
            <a:r>
              <a:rPr lang="es-ES" sz="2400" b="1" dirty="0">
                <a:solidFill>
                  <a:schemeClr val="bg1"/>
                </a:solidFill>
                <a:latin typeface="Calibri" charset="0"/>
                <a:ea typeface="Calibri" charset="0"/>
                <a:cs typeface="Calibri" charset="0"/>
              </a:rPr>
              <a:t>ÃO</a:t>
            </a:r>
            <a:endParaRPr lang="pt-BR" sz="2400" b="1" dirty="0">
              <a:solidFill>
                <a:schemeClr val="bg1"/>
              </a:solidFill>
              <a:latin typeface="Calibri" charset="0"/>
              <a:ea typeface="Calibri" charset="0"/>
              <a:cs typeface="Calibri" charset="0"/>
            </a:endParaRPr>
          </a:p>
        </p:txBody>
      </p:sp>
      <p:sp>
        <p:nvSpPr>
          <p:cNvPr id="15" name="TextBox 14">
            <a:extLst>
              <a:ext uri="{FF2B5EF4-FFF2-40B4-BE49-F238E27FC236}">
                <a16:creationId xmlns:a16="http://schemas.microsoft.com/office/drawing/2014/main" id="{A47B7308-5D9B-974F-AB82-CF827144DE32}"/>
              </a:ext>
            </a:extLst>
          </p:cNvPr>
          <p:cNvSpPr txBox="1"/>
          <p:nvPr/>
        </p:nvSpPr>
        <p:spPr>
          <a:xfrm>
            <a:off x="640080" y="2601689"/>
            <a:ext cx="5436187" cy="5016758"/>
          </a:xfrm>
          <a:prstGeom prst="rect">
            <a:avLst/>
          </a:prstGeom>
          <a:noFill/>
        </p:spPr>
        <p:txBody>
          <a:bodyPr wrap="square" rtlCol="0">
            <a:spAutoFit/>
          </a:bodyPr>
          <a:lstStyle/>
          <a:p>
            <a:pPr algn="just"/>
            <a:r>
              <a:rPr lang="pt-BR" sz="1600" dirty="0"/>
              <a:t>As Infecções Relacionadas à Assistência à Saúde (IRAS) são uma ameaça aos pacientes e aos sistemas de saúde. Tais infecções estão correlacionadas a piores prognósticos, com maiores índices de mortalidade e maior tempo de internação dos doentes, bem como ao aumento dos custos com cuidados em saúde. As IRAS causadas por microrganismos multirresistentes (MR) podem influir um risco adicional aos enfermos. Pacientes acometidos por câncer representam um grupo de maior risco, devido à idade avançada, a geralmente serem portadores de outras comorbidades, a imunossupressão e a necessidade de aplicação de mais procedimentos invasivos quando se comparado a pacientes sem câncer.</a:t>
            </a:r>
          </a:p>
          <a:p>
            <a:pPr algn="just"/>
            <a:r>
              <a:rPr lang="pt-BR" sz="1600" dirty="0"/>
              <a:t>Cassini et al mostrou que em países a União Europeia em 2015, por exemplo, contabilizaram cerca de 670 mil casos de infecção por bactérias multirresistentes, 63,5% associado a cuidados de saúde. No período foram registradas aproximadamente 33 mil mortes atribuídas a essas infecções. </a:t>
            </a:r>
            <a:r>
              <a:rPr lang="pt-BR" sz="1600" dirty="0" err="1"/>
              <a:t>Haukland</a:t>
            </a:r>
            <a:r>
              <a:rPr lang="pt-BR" sz="1600" dirty="0"/>
              <a:t> et al demostrou em estudo retrospectivo que pacientes oncológicos apresentam maior incidência de eventos adversos hospitalares, incluindo infecções, se comparado a pacientes não oncológicos.</a:t>
            </a:r>
            <a:endParaRPr lang="pt-BR" sz="2000" dirty="0">
              <a:latin typeface="Calibri" charset="0"/>
              <a:ea typeface="Calibri" charset="0"/>
              <a:cs typeface="Calibri" charset="0"/>
            </a:endParaRPr>
          </a:p>
        </p:txBody>
      </p:sp>
      <p:sp>
        <p:nvSpPr>
          <p:cNvPr id="18" name="TextBox 17">
            <a:extLst>
              <a:ext uri="{FF2B5EF4-FFF2-40B4-BE49-F238E27FC236}">
                <a16:creationId xmlns:a16="http://schemas.microsoft.com/office/drawing/2014/main" id="{B6CA608A-2DC5-9041-9E97-EBBF8BECB85E}"/>
              </a:ext>
            </a:extLst>
          </p:cNvPr>
          <p:cNvSpPr txBox="1"/>
          <p:nvPr/>
        </p:nvSpPr>
        <p:spPr>
          <a:xfrm>
            <a:off x="6446916" y="2078469"/>
            <a:ext cx="5436187" cy="461665"/>
          </a:xfrm>
          <a:prstGeom prst="rect">
            <a:avLst/>
          </a:prstGeom>
          <a:noFill/>
        </p:spPr>
        <p:txBody>
          <a:bodyPr wrap="square" rtlCol="0">
            <a:spAutoFit/>
          </a:bodyPr>
          <a:lstStyle/>
          <a:p>
            <a:pPr algn="ctr"/>
            <a:r>
              <a:rPr lang="pt-BR" sz="2400" b="1" dirty="0">
                <a:solidFill>
                  <a:schemeClr val="bg1"/>
                </a:solidFill>
                <a:latin typeface="Calibri" charset="0"/>
                <a:ea typeface="Calibri" charset="0"/>
                <a:cs typeface="Calibri" charset="0"/>
              </a:rPr>
              <a:t>OBJETIVO</a:t>
            </a:r>
          </a:p>
        </p:txBody>
      </p:sp>
      <p:sp>
        <p:nvSpPr>
          <p:cNvPr id="19" name="TextBox 18">
            <a:extLst>
              <a:ext uri="{FF2B5EF4-FFF2-40B4-BE49-F238E27FC236}">
                <a16:creationId xmlns:a16="http://schemas.microsoft.com/office/drawing/2014/main" id="{414ECDDF-475F-AA4A-87B3-CF665B158A65}"/>
              </a:ext>
            </a:extLst>
          </p:cNvPr>
          <p:cNvSpPr txBox="1"/>
          <p:nvPr/>
        </p:nvSpPr>
        <p:spPr>
          <a:xfrm>
            <a:off x="6446916" y="2601689"/>
            <a:ext cx="5436187" cy="1569660"/>
          </a:xfrm>
          <a:prstGeom prst="rect">
            <a:avLst/>
          </a:prstGeom>
          <a:noFill/>
        </p:spPr>
        <p:txBody>
          <a:bodyPr wrap="square" rtlCol="0">
            <a:spAutoFit/>
          </a:bodyPr>
          <a:lstStyle/>
          <a:p>
            <a:pPr algn="just"/>
            <a:r>
              <a:rPr lang="pt-BR" sz="1600" dirty="0"/>
              <a:t>Comparar a taxa de mortalidade hospitalar em três grupos de pacientes gravemente enfermos com câncer que estiveram internados em Unidade de Terapia Intensiva (UTI): (1) os que tiveram IRAS causadas por microrganismos MR; (2) os que tiveram IRAS causadas por microrganismos não MR; (3) os que não tiveram IRAS.</a:t>
            </a:r>
            <a:endParaRPr lang="pt-BR" sz="2000" dirty="0">
              <a:latin typeface="Calibri" charset="0"/>
              <a:ea typeface="Calibri" charset="0"/>
              <a:cs typeface="Calibri" charset="0"/>
            </a:endParaRPr>
          </a:p>
        </p:txBody>
      </p:sp>
      <p:sp>
        <p:nvSpPr>
          <p:cNvPr id="20" name="TextBox 19">
            <a:extLst>
              <a:ext uri="{FF2B5EF4-FFF2-40B4-BE49-F238E27FC236}">
                <a16:creationId xmlns:a16="http://schemas.microsoft.com/office/drawing/2014/main" id="{989EB4AE-6623-BC4D-8A59-FAB159F3CD26}"/>
              </a:ext>
            </a:extLst>
          </p:cNvPr>
          <p:cNvSpPr txBox="1"/>
          <p:nvPr/>
        </p:nvSpPr>
        <p:spPr>
          <a:xfrm>
            <a:off x="6446916" y="4720877"/>
            <a:ext cx="5436187" cy="461665"/>
          </a:xfrm>
          <a:prstGeom prst="rect">
            <a:avLst/>
          </a:prstGeom>
          <a:noFill/>
        </p:spPr>
        <p:txBody>
          <a:bodyPr wrap="square" rtlCol="0">
            <a:spAutoFit/>
          </a:bodyPr>
          <a:lstStyle/>
          <a:p>
            <a:pPr algn="ctr"/>
            <a:r>
              <a:rPr lang="pt-BR" sz="2400" b="1" dirty="0">
                <a:solidFill>
                  <a:schemeClr val="bg1"/>
                </a:solidFill>
                <a:latin typeface="Calibri" charset="0"/>
                <a:ea typeface="Calibri" charset="0"/>
                <a:cs typeface="Calibri" charset="0"/>
              </a:rPr>
              <a:t>MÉTODOS</a:t>
            </a:r>
          </a:p>
        </p:txBody>
      </p:sp>
      <p:sp>
        <p:nvSpPr>
          <p:cNvPr id="21" name="TextBox 20">
            <a:extLst>
              <a:ext uri="{FF2B5EF4-FFF2-40B4-BE49-F238E27FC236}">
                <a16:creationId xmlns:a16="http://schemas.microsoft.com/office/drawing/2014/main" id="{ED535ABC-B6F0-914E-A2CD-EEC99805C25A}"/>
              </a:ext>
            </a:extLst>
          </p:cNvPr>
          <p:cNvSpPr txBox="1"/>
          <p:nvPr/>
        </p:nvSpPr>
        <p:spPr>
          <a:xfrm>
            <a:off x="6372787" y="5244097"/>
            <a:ext cx="5436187" cy="1815882"/>
          </a:xfrm>
          <a:prstGeom prst="rect">
            <a:avLst/>
          </a:prstGeom>
          <a:noFill/>
        </p:spPr>
        <p:txBody>
          <a:bodyPr wrap="square" rtlCol="0">
            <a:spAutoFit/>
          </a:bodyPr>
          <a:lstStyle/>
          <a:p>
            <a:pPr algn="just"/>
            <a:r>
              <a:rPr lang="pt-BR" sz="1600" dirty="0"/>
              <a:t>Trata-se de um estudo de coorte retrospectivo, com dados coletados de prontuários de pacientes internados em UTI no período de outubro de 2019 a setembro de 2022. Foram definidos critérios de exclusão e inclusão para a coleta, sendo selecionados para o estudo pacientes maiores de 18 anos de idade, com diagnóstico de câncer em atividade e que permaneceram internados na UTI por mais de 48 horas.</a:t>
            </a:r>
            <a:endParaRPr lang="pt-BR" sz="2000" dirty="0">
              <a:latin typeface="Calibri" charset="0"/>
              <a:ea typeface="Calibri" charset="0"/>
              <a:cs typeface="Calibri" charset="0"/>
            </a:endParaRPr>
          </a:p>
        </p:txBody>
      </p:sp>
      <p:sp>
        <p:nvSpPr>
          <p:cNvPr id="32" name="TextBox 31">
            <a:extLst>
              <a:ext uri="{FF2B5EF4-FFF2-40B4-BE49-F238E27FC236}">
                <a16:creationId xmlns:a16="http://schemas.microsoft.com/office/drawing/2014/main" id="{80911BC6-C929-C743-8A55-B63E6304E3CF}"/>
              </a:ext>
            </a:extLst>
          </p:cNvPr>
          <p:cNvSpPr txBox="1"/>
          <p:nvPr/>
        </p:nvSpPr>
        <p:spPr>
          <a:xfrm>
            <a:off x="12303173" y="2078469"/>
            <a:ext cx="5436187" cy="461665"/>
          </a:xfrm>
          <a:prstGeom prst="rect">
            <a:avLst/>
          </a:prstGeom>
          <a:noFill/>
        </p:spPr>
        <p:txBody>
          <a:bodyPr wrap="square" rtlCol="0">
            <a:spAutoFit/>
          </a:bodyPr>
          <a:lstStyle/>
          <a:p>
            <a:pPr algn="ctr"/>
            <a:r>
              <a:rPr lang="pt-BR" sz="2400" b="1" dirty="0">
                <a:solidFill>
                  <a:schemeClr val="bg1"/>
                </a:solidFill>
                <a:latin typeface="Calibri" charset="0"/>
                <a:ea typeface="Calibri" charset="0"/>
                <a:cs typeface="Calibri" charset="0"/>
              </a:rPr>
              <a:t>RESULTADOS E CONCLUS</a:t>
            </a:r>
            <a:r>
              <a:rPr lang="es-ES" sz="2400" b="1" dirty="0">
                <a:solidFill>
                  <a:schemeClr val="bg1"/>
                </a:solidFill>
                <a:latin typeface="Calibri" charset="0"/>
                <a:ea typeface="Calibri" charset="0"/>
                <a:cs typeface="Calibri" charset="0"/>
              </a:rPr>
              <a:t>ÃO</a:t>
            </a:r>
            <a:endParaRPr lang="pt-BR" sz="2400" b="1" dirty="0">
              <a:solidFill>
                <a:schemeClr val="bg1"/>
              </a:solidFill>
              <a:latin typeface="Calibri" charset="0"/>
              <a:ea typeface="Calibri" charset="0"/>
              <a:cs typeface="Calibri" charset="0"/>
            </a:endParaRPr>
          </a:p>
        </p:txBody>
      </p:sp>
      <p:sp>
        <p:nvSpPr>
          <p:cNvPr id="33" name="TextBox 32">
            <a:extLst>
              <a:ext uri="{FF2B5EF4-FFF2-40B4-BE49-F238E27FC236}">
                <a16:creationId xmlns:a16="http://schemas.microsoft.com/office/drawing/2014/main" id="{B14C257E-FAC8-9842-9590-26985410A87C}"/>
              </a:ext>
            </a:extLst>
          </p:cNvPr>
          <p:cNvSpPr txBox="1"/>
          <p:nvPr/>
        </p:nvSpPr>
        <p:spPr>
          <a:xfrm>
            <a:off x="12229043" y="2601689"/>
            <a:ext cx="5436187" cy="1323439"/>
          </a:xfrm>
          <a:prstGeom prst="rect">
            <a:avLst/>
          </a:prstGeom>
          <a:noFill/>
        </p:spPr>
        <p:txBody>
          <a:bodyPr wrap="square" rtlCol="0">
            <a:spAutoFit/>
          </a:bodyPr>
          <a:lstStyle/>
          <a:p>
            <a:pPr algn="just"/>
            <a:r>
              <a:rPr lang="pt-BR" sz="1600" dirty="0"/>
              <a:t>Do total de 404 pacientes elegíveis, 62 (15,35%) evoluíram para óbito enquanto estavam internados na UTI. Dentre estes, 9 casos (14,52%) haviam diagnóstico de IRAS causadas por microrganismos não MR; 2 casos (3,22%) tinham IRAS por microrganismos MR e 51 pacientes (82,26%) não tiveram IRAS.</a:t>
            </a:r>
            <a:endParaRPr lang="pt-BR" sz="2000" dirty="0">
              <a:latin typeface="Calibri" charset="0"/>
              <a:ea typeface="Calibri" charset="0"/>
              <a:cs typeface="Calibri" charset="0"/>
            </a:endParaRPr>
          </a:p>
        </p:txBody>
      </p:sp>
      <p:sp>
        <p:nvSpPr>
          <p:cNvPr id="41" name="TextBox 40">
            <a:extLst>
              <a:ext uri="{FF2B5EF4-FFF2-40B4-BE49-F238E27FC236}">
                <a16:creationId xmlns:a16="http://schemas.microsoft.com/office/drawing/2014/main" id="{BC0A4DD6-528F-2440-AA57-6D51861C0F9D}"/>
              </a:ext>
            </a:extLst>
          </p:cNvPr>
          <p:cNvSpPr txBox="1"/>
          <p:nvPr/>
        </p:nvSpPr>
        <p:spPr>
          <a:xfrm>
            <a:off x="12229043" y="6984867"/>
            <a:ext cx="5436187" cy="1077218"/>
          </a:xfrm>
          <a:prstGeom prst="rect">
            <a:avLst/>
          </a:prstGeom>
          <a:noFill/>
        </p:spPr>
        <p:txBody>
          <a:bodyPr wrap="square" rtlCol="0">
            <a:spAutoFit/>
          </a:bodyPr>
          <a:lstStyle/>
          <a:p>
            <a:pPr algn="just"/>
            <a:r>
              <a:rPr lang="pt-BR" sz="1600" dirty="0"/>
              <a:t>O conhecimento dos índices de mortalidade provocadas por IRAS é um fator importante para elaborar estratégias preventivas e terapêuticas a fim de reduzir a morbimortalidade dos pacientes gravemente enfermos.</a:t>
            </a:r>
            <a:endParaRPr lang="pt-BR" sz="2000" dirty="0">
              <a:latin typeface="Calibri" charset="0"/>
              <a:ea typeface="Calibri" charset="0"/>
              <a:cs typeface="Calibri" charset="0"/>
            </a:endParaRPr>
          </a:p>
        </p:txBody>
      </p:sp>
      <p:sp>
        <p:nvSpPr>
          <p:cNvPr id="44" name="Rounded Rectangle 43">
            <a:extLst>
              <a:ext uri="{FF2B5EF4-FFF2-40B4-BE49-F238E27FC236}">
                <a16:creationId xmlns:a16="http://schemas.microsoft.com/office/drawing/2014/main" id="{811B4335-7FB6-0649-84FD-BD02F8A00755}"/>
              </a:ext>
            </a:extLst>
          </p:cNvPr>
          <p:cNvSpPr/>
          <p:nvPr/>
        </p:nvSpPr>
        <p:spPr>
          <a:xfrm>
            <a:off x="12381200" y="8232322"/>
            <a:ext cx="5265862" cy="1849931"/>
          </a:xfrm>
          <a:prstGeom prst="roundRect">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TextBox 44">
            <a:extLst>
              <a:ext uri="{FF2B5EF4-FFF2-40B4-BE49-F238E27FC236}">
                <a16:creationId xmlns:a16="http://schemas.microsoft.com/office/drawing/2014/main" id="{0D6EBE1A-8008-FA46-896B-260C146290A8}"/>
              </a:ext>
            </a:extLst>
          </p:cNvPr>
          <p:cNvSpPr txBox="1"/>
          <p:nvPr/>
        </p:nvSpPr>
        <p:spPr>
          <a:xfrm>
            <a:off x="12473107" y="8437859"/>
            <a:ext cx="5120638" cy="1600438"/>
          </a:xfrm>
          <a:prstGeom prst="rect">
            <a:avLst/>
          </a:prstGeom>
          <a:noFill/>
        </p:spPr>
        <p:txBody>
          <a:bodyPr wrap="square" rtlCol="0">
            <a:spAutoFit/>
          </a:bodyPr>
          <a:lstStyle/>
          <a:p>
            <a:r>
              <a:rPr lang="en-US" sz="1400" b="1" dirty="0" err="1">
                <a:latin typeface="Calibri" charset="0"/>
                <a:ea typeface="Calibri" charset="0"/>
                <a:cs typeface="Calibri" charset="0"/>
              </a:rPr>
              <a:t>Referências</a:t>
            </a:r>
            <a:r>
              <a:rPr lang="en-US" sz="1400" b="1" dirty="0">
                <a:latin typeface="Calibri" charset="0"/>
                <a:ea typeface="Calibri" charset="0"/>
                <a:cs typeface="Calibri" charset="0"/>
              </a:rPr>
              <a:t>:  </a:t>
            </a:r>
          </a:p>
          <a:p>
            <a:r>
              <a:rPr lang="pt-BR" sz="1050" dirty="0"/>
              <a:t>1. CASSINI, A. et al. </a:t>
            </a:r>
            <a:r>
              <a:rPr lang="pt-BR" sz="1050" dirty="0" err="1"/>
              <a:t>Attributable</a:t>
            </a:r>
            <a:r>
              <a:rPr lang="pt-BR" sz="1050" dirty="0"/>
              <a:t> deaths </a:t>
            </a:r>
            <a:r>
              <a:rPr lang="pt-BR" sz="1050" dirty="0" err="1"/>
              <a:t>and</a:t>
            </a:r>
            <a:r>
              <a:rPr lang="pt-BR" sz="1050" dirty="0"/>
              <a:t> </a:t>
            </a:r>
            <a:r>
              <a:rPr lang="pt-BR" sz="1050" dirty="0" err="1"/>
              <a:t>disability-adjusted</a:t>
            </a:r>
            <a:r>
              <a:rPr lang="pt-BR" sz="1050" dirty="0"/>
              <a:t> </a:t>
            </a:r>
            <a:r>
              <a:rPr lang="pt-BR" sz="1050" dirty="0" err="1"/>
              <a:t>life-years</a:t>
            </a:r>
            <a:r>
              <a:rPr lang="pt-BR" sz="1050" dirty="0"/>
              <a:t> </a:t>
            </a:r>
            <a:r>
              <a:rPr lang="pt-BR" sz="1050" dirty="0" err="1"/>
              <a:t>caused</a:t>
            </a:r>
            <a:r>
              <a:rPr lang="pt-BR" sz="1050" dirty="0"/>
              <a:t> </a:t>
            </a:r>
            <a:r>
              <a:rPr lang="pt-BR" sz="1050" dirty="0" err="1"/>
              <a:t>by</a:t>
            </a:r>
            <a:r>
              <a:rPr lang="pt-BR" sz="1050" dirty="0"/>
              <a:t> </a:t>
            </a:r>
            <a:r>
              <a:rPr lang="pt-BR" sz="1050" dirty="0" err="1"/>
              <a:t>infections</a:t>
            </a:r>
            <a:r>
              <a:rPr lang="pt-BR" sz="1050" dirty="0"/>
              <a:t> </a:t>
            </a:r>
            <a:r>
              <a:rPr lang="pt-BR" sz="1050" dirty="0" err="1"/>
              <a:t>with</a:t>
            </a:r>
            <a:r>
              <a:rPr lang="pt-BR" sz="1050" dirty="0"/>
              <a:t> </a:t>
            </a:r>
            <a:r>
              <a:rPr lang="pt-BR" sz="1050" dirty="0" err="1"/>
              <a:t>antibiotic-resistant</a:t>
            </a:r>
            <a:r>
              <a:rPr lang="pt-BR" sz="1050" dirty="0"/>
              <a:t> </a:t>
            </a:r>
            <a:r>
              <a:rPr lang="pt-BR" sz="1050" dirty="0" err="1"/>
              <a:t>bacteria</a:t>
            </a:r>
            <a:r>
              <a:rPr lang="pt-BR" sz="1050" dirty="0"/>
              <a:t> in </a:t>
            </a:r>
            <a:r>
              <a:rPr lang="pt-BR" sz="1050" dirty="0" err="1"/>
              <a:t>the</a:t>
            </a:r>
            <a:r>
              <a:rPr lang="pt-BR" sz="1050" dirty="0"/>
              <a:t> EU </a:t>
            </a:r>
            <a:r>
              <a:rPr lang="pt-BR" sz="1050" dirty="0" err="1"/>
              <a:t>and</a:t>
            </a:r>
            <a:r>
              <a:rPr lang="pt-BR" sz="1050" dirty="0"/>
              <a:t> </a:t>
            </a:r>
            <a:r>
              <a:rPr lang="pt-BR" sz="1050" dirty="0" err="1"/>
              <a:t>the</a:t>
            </a:r>
            <a:r>
              <a:rPr lang="pt-BR" sz="1050" dirty="0"/>
              <a:t> </a:t>
            </a:r>
            <a:r>
              <a:rPr lang="pt-BR" sz="1050" dirty="0" err="1"/>
              <a:t>European</a:t>
            </a:r>
            <a:r>
              <a:rPr lang="pt-BR" sz="1050" dirty="0"/>
              <a:t> Economic Area in 2015: a </a:t>
            </a:r>
            <a:r>
              <a:rPr lang="pt-BR" sz="1050" dirty="0" err="1"/>
              <a:t>population-level</a:t>
            </a:r>
            <a:r>
              <a:rPr lang="pt-BR" sz="1050" dirty="0"/>
              <a:t> </a:t>
            </a:r>
            <a:r>
              <a:rPr lang="pt-BR" sz="1050" dirty="0" err="1"/>
              <a:t>modelling</a:t>
            </a:r>
            <a:r>
              <a:rPr lang="pt-BR" sz="1050" dirty="0"/>
              <a:t> </a:t>
            </a:r>
            <a:r>
              <a:rPr lang="pt-BR" sz="1050" dirty="0" err="1"/>
              <a:t>analysis</a:t>
            </a:r>
            <a:r>
              <a:rPr lang="pt-BR" sz="1050" dirty="0"/>
              <a:t>. Lancet </a:t>
            </a:r>
            <a:r>
              <a:rPr lang="pt-BR" sz="1050" dirty="0" err="1"/>
              <a:t>Infect</a:t>
            </a:r>
            <a:r>
              <a:rPr lang="pt-BR" sz="1050" dirty="0"/>
              <a:t> </a:t>
            </a:r>
            <a:r>
              <a:rPr lang="pt-BR" sz="1050" dirty="0" err="1"/>
              <a:t>Dis</a:t>
            </a:r>
            <a:r>
              <a:rPr lang="pt-BR" sz="1050" dirty="0"/>
              <a:t>, v. 19, n. 1, p. 56-66, jan. 2019. Disponível em: https://doi.org/10.1016/S1473-3099(18)30605-4. Acesso em: 16 jun. 2022. </a:t>
            </a:r>
          </a:p>
          <a:p>
            <a:r>
              <a:rPr lang="pt-BR" sz="1050" dirty="0"/>
              <a:t>2. HAUKLAND, E.C. et al. Adverse </a:t>
            </a:r>
            <a:r>
              <a:rPr lang="pt-BR" sz="1050" dirty="0" err="1"/>
              <a:t>events</a:t>
            </a:r>
            <a:r>
              <a:rPr lang="pt-BR" sz="1050" dirty="0"/>
              <a:t> in </a:t>
            </a:r>
            <a:r>
              <a:rPr lang="pt-BR" sz="1050" dirty="0" err="1"/>
              <a:t>hospitalised</a:t>
            </a:r>
            <a:r>
              <a:rPr lang="pt-BR" sz="1050" dirty="0"/>
              <a:t> </a:t>
            </a:r>
            <a:r>
              <a:rPr lang="pt-BR" sz="1050" dirty="0" err="1"/>
              <a:t>cancer</a:t>
            </a:r>
            <a:r>
              <a:rPr lang="pt-BR" sz="1050" dirty="0"/>
              <a:t> </a:t>
            </a:r>
            <a:r>
              <a:rPr lang="pt-BR" sz="1050" dirty="0" err="1"/>
              <a:t>patients</a:t>
            </a:r>
            <a:r>
              <a:rPr lang="pt-BR" sz="1050" dirty="0"/>
              <a:t>: a </a:t>
            </a:r>
            <a:r>
              <a:rPr lang="pt-BR" sz="1050" dirty="0" err="1"/>
              <a:t>comparison</a:t>
            </a:r>
            <a:r>
              <a:rPr lang="pt-BR" sz="1050" dirty="0"/>
              <a:t> </a:t>
            </a:r>
            <a:r>
              <a:rPr lang="pt-BR" sz="1050" dirty="0" err="1"/>
              <a:t>to</a:t>
            </a:r>
            <a:r>
              <a:rPr lang="pt-BR" sz="1050" dirty="0"/>
              <a:t> a general hospital </a:t>
            </a:r>
            <a:r>
              <a:rPr lang="pt-BR" sz="1050" dirty="0" err="1"/>
              <a:t>population</a:t>
            </a:r>
            <a:r>
              <a:rPr lang="pt-BR" sz="1050" dirty="0"/>
              <a:t>. Acta </a:t>
            </a:r>
            <a:r>
              <a:rPr lang="pt-BR" sz="1050" dirty="0" err="1"/>
              <a:t>Oncol</a:t>
            </a:r>
            <a:r>
              <a:rPr lang="pt-BR" sz="1050" dirty="0"/>
              <a:t>., v. 56, n. 9, p. 1218-1223, set. 2017. Disponível em: https://doi.org/10.1080/0284186X.2017.1309063. Acesso em: 20 abr. 2022.</a:t>
            </a:r>
            <a:endParaRPr lang="pt-BR" sz="1400" dirty="0">
              <a:latin typeface="Calibri" charset="0"/>
              <a:ea typeface="Calibri" charset="0"/>
              <a:cs typeface="Calibri" charset="0"/>
            </a:endParaRPr>
          </a:p>
        </p:txBody>
      </p:sp>
      <p:sp>
        <p:nvSpPr>
          <p:cNvPr id="49" name="Retângulo 48"/>
          <p:cNvSpPr/>
          <p:nvPr/>
        </p:nvSpPr>
        <p:spPr>
          <a:xfrm>
            <a:off x="15227439" y="112498"/>
            <a:ext cx="3004541" cy="615553"/>
          </a:xfrm>
          <a:prstGeom prst="rect">
            <a:avLst/>
          </a:prstGeom>
          <a:solidFill>
            <a:srgbClr val="00B050"/>
          </a:solidFill>
        </p:spPr>
        <p:txBody>
          <a:bodyPr wrap="square">
            <a:spAutoFit/>
          </a:bodyPr>
          <a:lstStyle/>
          <a:p>
            <a:pPr algn="ctr"/>
            <a:r>
              <a:rPr lang="pt-BR" sz="1700" b="1" dirty="0">
                <a:solidFill>
                  <a:schemeClr val="bg1"/>
                </a:solidFill>
                <a:effectLst>
                  <a:outerShdw blurRad="38100" dist="38100" dir="2700000" algn="tl">
                    <a:srgbClr val="000000">
                      <a:alpha val="43137"/>
                    </a:srgbClr>
                  </a:outerShdw>
                </a:effectLst>
              </a:rPr>
              <a:t>Encontro de Ciência e Inovação 2023</a:t>
            </a:r>
          </a:p>
        </p:txBody>
      </p:sp>
      <p:pic>
        <p:nvPicPr>
          <p:cNvPr id="37" name="Imagem 36" descr="C:\Users\25496\Downloads\ACC - Assinaturas versão horizontal_RGB (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2311"/>
            <a:ext cx="5416062" cy="641567"/>
          </a:xfrm>
          <a:prstGeom prst="rect">
            <a:avLst/>
          </a:prstGeom>
          <a:noFill/>
          <a:ln>
            <a:noFill/>
          </a:ln>
        </p:spPr>
      </p:pic>
      <p:graphicFrame>
        <p:nvGraphicFramePr>
          <p:cNvPr id="22" name="Gráfico 21">
            <a:extLst>
              <a:ext uri="{FF2B5EF4-FFF2-40B4-BE49-F238E27FC236}">
                <a16:creationId xmlns:a16="http://schemas.microsoft.com/office/drawing/2014/main" id="{4DF5ADB9-AC1C-ABE7-4E98-0AD87CD3132D}"/>
              </a:ext>
            </a:extLst>
          </p:cNvPr>
          <p:cNvGraphicFramePr>
            <a:graphicFrameLocks/>
          </p:cNvGraphicFramePr>
          <p:nvPr>
            <p:extLst>
              <p:ext uri="{D42A27DB-BD31-4B8C-83A1-F6EECF244321}">
                <p14:modId xmlns:p14="http://schemas.microsoft.com/office/powerpoint/2010/main" val="332486958"/>
              </p:ext>
            </p:extLst>
          </p:nvPr>
        </p:nvGraphicFramePr>
        <p:xfrm>
          <a:off x="12448787" y="3986683"/>
          <a:ext cx="5144957" cy="29981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2007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TotalTime>
  <Words>598</Words>
  <Application>Microsoft Office PowerPoint</Application>
  <PresentationFormat>Personalizar</PresentationFormat>
  <Paragraphs>16</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Calibri Light</vt:lpstr>
      <vt:lpstr>Office Theme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neves Neves Campos</dc:creator>
  <cp:lastModifiedBy>Larissa Roccon</cp:lastModifiedBy>
  <cp:revision>58</cp:revision>
  <dcterms:created xsi:type="dcterms:W3CDTF">2018-02-05T15:36:18Z</dcterms:created>
  <dcterms:modified xsi:type="dcterms:W3CDTF">2023-01-18T23:43:36Z</dcterms:modified>
</cp:coreProperties>
</file>