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8288000" cy="10288588"/>
  <p:notesSz cx="6858000" cy="9144000"/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/>
    <p:restoredTop sz="95994"/>
  </p:normalViewPr>
  <p:slideViewPr>
    <p:cSldViewPr snapToGrid="0" snapToObjects="1">
      <p:cViewPr varScale="1">
        <p:scale>
          <a:sx n="74" d="100"/>
          <a:sy n="74" d="100"/>
        </p:scale>
        <p:origin x="-534" y="-10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Planilha_do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pt-BR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>
                <a:solidFill>
                  <a:sysClr val="windowText" lastClr="000000"/>
                </a:solidFill>
              </a:rPr>
              <a:t>Biópsia</a:t>
            </a:r>
          </a:p>
        </c:rich>
      </c:tx>
      <c:layout/>
      <c:spPr>
        <a:noFill/>
        <a:ln>
          <a:noFill/>
        </a:ln>
        <a:effectLst/>
      </c:spPr>
    </c:title>
    <c:plotArea>
      <c:layout/>
      <c:pieChart>
        <c:varyColors val="1"/>
        <c:ser>
          <c:idx val="0"/>
          <c:order val="0"/>
          <c:tx>
            <c:strRef>
              <c:f>Planilha1!$B$1</c:f>
              <c:strCache>
                <c:ptCount val="1"/>
                <c:pt idx="0">
                  <c:v>Biópsia</c:v>
                </c:pt>
              </c:strCache>
            </c:strRef>
          </c:tx>
          <c:dPt>
            <c:idx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DAD-470E-BD5B-25527A0CDDF5}"/>
              </c:ext>
            </c:extLst>
          </c:dPt>
          <c:dPt>
            <c:idx val="1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DAD-470E-BD5B-25527A0CDDF5}"/>
              </c:ext>
            </c:extLst>
          </c:dPt>
          <c:dPt>
            <c:idx val="2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DAD-470E-BD5B-25527A0CDDF5}"/>
              </c:ext>
            </c:extLst>
          </c:dPt>
          <c:dPt>
            <c:idx val="3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DAD-470E-BD5B-25527A0CDDF5}"/>
              </c:ext>
            </c:extLst>
          </c:dPt>
          <c:dPt>
            <c:idx val="4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8DAD-470E-BD5B-25527A0CDDF5}"/>
              </c:ext>
            </c:extLst>
          </c:dPt>
          <c:dPt>
            <c:idx val="5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8DAD-470E-BD5B-25527A0CDDF5}"/>
              </c:ext>
            </c:extLst>
          </c:dPt>
          <c:dPt>
            <c:idx val="6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8DAD-470E-BD5B-25527A0CDDF5}"/>
              </c:ext>
            </c:extLst>
          </c:dPt>
          <c:dPt>
            <c:idx val="7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8DAD-470E-BD5B-25527A0CDDF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dLblPos val="bestFit"/>
            <c:showVal val="1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Planilha1!$A$2:$A$9</c:f>
              <c:strCache>
                <c:ptCount val="8"/>
                <c:pt idx="0">
                  <c:v>Cicatriz Radiada</c:v>
                </c:pt>
                <c:pt idx="1">
                  <c:v>Esteatonecrose </c:v>
                </c:pt>
                <c:pt idx="2">
                  <c:v>Carcinoma ductal invasivo</c:v>
                </c:pt>
                <c:pt idx="3">
                  <c:v>Fibrose</c:v>
                </c:pt>
                <c:pt idx="4">
                  <c:v>Adenoma tubular </c:v>
                </c:pt>
                <c:pt idx="5">
                  <c:v>Papiloma </c:v>
                </c:pt>
                <c:pt idx="6">
                  <c:v>Fibroadenoma</c:v>
                </c:pt>
                <c:pt idx="7">
                  <c:v>Hiperplasia ductal usual</c:v>
                </c:pt>
              </c:strCache>
            </c:strRef>
          </c:cat>
          <c:val>
            <c:numRef>
              <c:f>Planilha1!$B$2:$B$9</c:f>
              <c:numCache>
                <c:formatCode>0%</c:formatCode>
                <c:ptCount val="8"/>
                <c:pt idx="0">
                  <c:v>3.0000000000000016E-2</c:v>
                </c:pt>
                <c:pt idx="1">
                  <c:v>3.0000000000000016E-2</c:v>
                </c:pt>
                <c:pt idx="2">
                  <c:v>3.0000000000000016E-2</c:v>
                </c:pt>
                <c:pt idx="3">
                  <c:v>0.15000000000000008</c:v>
                </c:pt>
                <c:pt idx="4">
                  <c:v>6.0000000000000032E-2</c:v>
                </c:pt>
                <c:pt idx="5">
                  <c:v>0.12000000000000002</c:v>
                </c:pt>
                <c:pt idx="6">
                  <c:v>0.22000000000000006</c:v>
                </c:pt>
                <c:pt idx="7">
                  <c:v>0.34000000000000014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A88F-44AF-857E-F0785E90ED37}"/>
            </c:ext>
          </c:extLst>
        </c:ser>
        <c:dLbls>
          <c:showVal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layout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t-BR"/>
        </a:p>
      </c:txPr>
    </c:legend>
    <c:plotVisOnly val="1"/>
    <c:dispBlanksAs val="zero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pt-B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0" y="1683804"/>
            <a:ext cx="13716000" cy="3581953"/>
          </a:xfrm>
        </p:spPr>
        <p:txBody>
          <a:bodyPr anchor="b"/>
          <a:lstStyle>
            <a:lvl1pPr algn="ctr"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0" y="5403891"/>
            <a:ext cx="13716000" cy="2484026"/>
          </a:xfrm>
        </p:spPr>
        <p:txBody>
          <a:bodyPr/>
          <a:lstStyle>
            <a:lvl1pPr marL="0" indent="0" algn="ctr">
              <a:buNone/>
              <a:defRPr sz="3600"/>
            </a:lvl1pPr>
            <a:lvl2pPr marL="685800" indent="0" algn="ctr">
              <a:buNone/>
              <a:defRPr sz="3000"/>
            </a:lvl2pPr>
            <a:lvl3pPr marL="1371600" indent="0" algn="ctr">
              <a:buNone/>
              <a:defRPr sz="2700"/>
            </a:lvl3pPr>
            <a:lvl4pPr marL="2057400" indent="0" algn="ctr">
              <a:buNone/>
              <a:defRPr sz="2400"/>
            </a:lvl4pPr>
            <a:lvl5pPr marL="2743200" indent="0" algn="ctr">
              <a:buNone/>
              <a:defRPr sz="2400"/>
            </a:lvl5pPr>
            <a:lvl6pPr marL="3429000" indent="0" algn="ctr">
              <a:buNone/>
              <a:defRPr sz="2400"/>
            </a:lvl6pPr>
            <a:lvl7pPr marL="4114800" indent="0" algn="ctr">
              <a:buNone/>
              <a:defRPr sz="2400"/>
            </a:lvl7pPr>
            <a:lvl8pPr marL="4800600" indent="0" algn="ctr">
              <a:buNone/>
              <a:defRPr sz="2400"/>
            </a:lvl8pPr>
            <a:lvl9pPr marL="5486400" indent="0" algn="ctr">
              <a:buNone/>
              <a:defRPr sz="2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3209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22166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3087350" y="547772"/>
            <a:ext cx="3943350" cy="871910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547772"/>
            <a:ext cx="11601450" cy="871910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048015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785505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7775" y="2565004"/>
            <a:ext cx="15773400" cy="4279766"/>
          </a:xfrm>
        </p:spPr>
        <p:txBody>
          <a:bodyPr anchor="b"/>
          <a:lstStyle>
            <a:lvl1pPr>
              <a:defRPr sz="9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47775" y="6885258"/>
            <a:ext cx="15773400" cy="2250628"/>
          </a:xfrm>
        </p:spPr>
        <p:txBody>
          <a:bodyPr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685800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60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4pPr>
            <a:lvl5pPr marL="27432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5pPr>
            <a:lvl6pPr marL="34290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6pPr>
            <a:lvl7pPr marL="41148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7pPr>
            <a:lvl8pPr marL="48006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8pPr>
            <a:lvl9pPr marL="548640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93172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258300" y="2738860"/>
            <a:ext cx="7772400" cy="652801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19247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2" y="547773"/>
            <a:ext cx="15773400" cy="198865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9683" y="2522134"/>
            <a:ext cx="7736681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9683" y="3758193"/>
            <a:ext cx="7736681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258300" y="2522134"/>
            <a:ext cx="7774782" cy="1236059"/>
          </a:xfrm>
        </p:spPr>
        <p:txBody>
          <a:bodyPr anchor="b"/>
          <a:lstStyle>
            <a:lvl1pPr marL="0" indent="0">
              <a:buNone/>
              <a:defRPr sz="3600" b="1"/>
            </a:lvl1pPr>
            <a:lvl2pPr marL="685800" indent="0">
              <a:buNone/>
              <a:defRPr sz="3000" b="1"/>
            </a:lvl2pPr>
            <a:lvl3pPr marL="1371600" indent="0">
              <a:buNone/>
              <a:defRPr sz="2700" b="1"/>
            </a:lvl3pPr>
            <a:lvl4pPr marL="2057400" indent="0">
              <a:buNone/>
              <a:defRPr sz="2400" b="1"/>
            </a:lvl4pPr>
            <a:lvl5pPr marL="2743200" indent="0">
              <a:buNone/>
              <a:defRPr sz="2400" b="1"/>
            </a:lvl5pPr>
            <a:lvl6pPr marL="3429000" indent="0">
              <a:buNone/>
              <a:defRPr sz="2400" b="1"/>
            </a:lvl6pPr>
            <a:lvl7pPr marL="4114800" indent="0">
              <a:buNone/>
              <a:defRPr sz="2400" b="1"/>
            </a:lvl7pPr>
            <a:lvl8pPr marL="4800600" indent="0">
              <a:buNone/>
              <a:defRPr sz="2400" b="1"/>
            </a:lvl8pPr>
            <a:lvl9pPr marL="5486400" indent="0">
              <a:buNone/>
              <a:defRPr sz="24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258300" y="3758193"/>
            <a:ext cx="7774782" cy="552773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259556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6661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791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74782" y="1481367"/>
            <a:ext cx="9258300" cy="7311566"/>
          </a:xfr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675993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9683" y="685906"/>
            <a:ext cx="5898356" cy="2400671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774782" y="1481367"/>
            <a:ext cx="9258300" cy="7311566"/>
          </a:xfrm>
        </p:spPr>
        <p:txBody>
          <a:bodyPr anchor="t"/>
          <a:lstStyle>
            <a:lvl1pPr marL="0" indent="0">
              <a:buNone/>
              <a:defRPr sz="4800"/>
            </a:lvl1pPr>
            <a:lvl2pPr marL="685800" indent="0">
              <a:buNone/>
              <a:defRPr sz="4200"/>
            </a:lvl2pPr>
            <a:lvl3pPr marL="1371600" indent="0">
              <a:buNone/>
              <a:defRPr sz="3600"/>
            </a:lvl3pPr>
            <a:lvl4pPr marL="2057400" indent="0">
              <a:buNone/>
              <a:defRPr sz="3000"/>
            </a:lvl4pPr>
            <a:lvl5pPr marL="2743200" indent="0">
              <a:buNone/>
              <a:defRPr sz="3000"/>
            </a:lvl5pPr>
            <a:lvl6pPr marL="3429000" indent="0">
              <a:buNone/>
              <a:defRPr sz="3000"/>
            </a:lvl6pPr>
            <a:lvl7pPr marL="4114800" indent="0">
              <a:buNone/>
              <a:defRPr sz="3000"/>
            </a:lvl7pPr>
            <a:lvl8pPr marL="4800600" indent="0">
              <a:buNone/>
              <a:defRPr sz="3000"/>
            </a:lvl8pPr>
            <a:lvl9pPr marL="5486400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59683" y="3086576"/>
            <a:ext cx="5898356" cy="5718265"/>
          </a:xfrm>
        </p:spPr>
        <p:txBody>
          <a:bodyPr/>
          <a:lstStyle>
            <a:lvl1pPr marL="0" indent="0">
              <a:buNone/>
              <a:defRPr sz="2400"/>
            </a:lvl1pPr>
            <a:lvl2pPr marL="685800" indent="0">
              <a:buNone/>
              <a:defRPr sz="2100"/>
            </a:lvl2pPr>
            <a:lvl3pPr marL="1371600" indent="0">
              <a:buNone/>
              <a:defRPr sz="1800"/>
            </a:lvl3pPr>
            <a:lvl4pPr marL="2057400" indent="0">
              <a:buNone/>
              <a:defRPr sz="1500"/>
            </a:lvl4pPr>
            <a:lvl5pPr marL="2743200" indent="0">
              <a:buNone/>
              <a:defRPr sz="1500"/>
            </a:lvl5pPr>
            <a:lvl6pPr marL="3429000" indent="0">
              <a:buNone/>
              <a:defRPr sz="1500"/>
            </a:lvl6pPr>
            <a:lvl7pPr marL="4114800" indent="0">
              <a:buNone/>
              <a:defRPr sz="1500"/>
            </a:lvl7pPr>
            <a:lvl8pPr marL="4800600" indent="0">
              <a:buNone/>
              <a:defRPr sz="1500"/>
            </a:lvl8pPr>
            <a:lvl9pPr marL="5486400" indent="0">
              <a:buNone/>
              <a:defRPr sz="15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914510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7300" y="547773"/>
            <a:ext cx="15773400" cy="19886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7300" y="2738860"/>
            <a:ext cx="15773400" cy="65280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73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3DADD-AE6D-F44C-8E99-E83159E36487}" type="datetimeFigureOut">
              <a:rPr lang="pt-BR" smtClean="0"/>
              <a:pPr/>
              <a:t>17/01/2023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57900" y="9535998"/>
            <a:ext cx="61722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915900" y="9535998"/>
            <a:ext cx="4114800" cy="54777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AD736C-9784-0E49-AB4F-6CBCE0EDB27D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336816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61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689500" y="6948722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xmlns="" id="{A5E64E54-F3DF-614D-AB54-FE5A3AEF7AA0}"/>
              </a:ext>
            </a:extLst>
          </p:cNvPr>
          <p:cNvSpPr/>
          <p:nvPr/>
        </p:nvSpPr>
        <p:spPr>
          <a:xfrm>
            <a:off x="6480874" y="2056266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Rounded Rectangle 26">
            <a:extLst>
              <a:ext uri="{FF2B5EF4-FFF2-40B4-BE49-F238E27FC236}">
                <a16:creationId xmlns:a16="http://schemas.microsoft.com/office/drawing/2014/main" xmlns="" id="{A4D1C169-D6E1-FD4B-A45E-96E67FB1FAC8}"/>
              </a:ext>
            </a:extLst>
          </p:cNvPr>
          <p:cNvSpPr/>
          <p:nvPr/>
        </p:nvSpPr>
        <p:spPr>
          <a:xfrm>
            <a:off x="714210" y="5374884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6" name="Rounded Rectangle 25">
            <a:extLst>
              <a:ext uri="{FF2B5EF4-FFF2-40B4-BE49-F238E27FC236}">
                <a16:creationId xmlns:a16="http://schemas.microsoft.com/office/drawing/2014/main" xmlns="" id="{001D1AA0-407E-424D-91CD-EDDDAC304852}"/>
              </a:ext>
            </a:extLst>
          </p:cNvPr>
          <p:cNvSpPr/>
          <p:nvPr/>
        </p:nvSpPr>
        <p:spPr>
          <a:xfrm>
            <a:off x="689500" y="2056265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AC7E963C-F39C-9142-BF7D-B9F3E604B6E7}"/>
              </a:ext>
            </a:extLst>
          </p:cNvPr>
          <p:cNvSpPr/>
          <p:nvPr/>
        </p:nvSpPr>
        <p:spPr>
          <a:xfrm>
            <a:off x="0" y="800991"/>
            <a:ext cx="18288000" cy="1004949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36FBF4F5-4DA9-A54C-8992-944303BBFA52}"/>
              </a:ext>
            </a:extLst>
          </p:cNvPr>
          <p:cNvSpPr txBox="1"/>
          <p:nvPr/>
        </p:nvSpPr>
        <p:spPr>
          <a:xfrm>
            <a:off x="640079" y="871102"/>
            <a:ext cx="154842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Comportamento dos Achados Classificados como BI-RADS 3 </a:t>
            </a:r>
            <a:r>
              <a:rPr lang="pt-BR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na Ressonância </a:t>
            </a:r>
            <a:r>
              <a:rPr lang="pt-BR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Magnética das </a:t>
            </a:r>
            <a:r>
              <a:rPr lang="pt-BR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Mamas</a:t>
            </a:r>
            <a:r>
              <a:rPr lang="en-US" sz="28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 </a:t>
            </a:r>
            <a:endParaRPr lang="pt-BR" sz="28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AA1A24BD-BD89-144A-A301-A8058FB68A3A}"/>
              </a:ext>
            </a:extLst>
          </p:cNvPr>
          <p:cNvSpPr txBox="1"/>
          <p:nvPr/>
        </p:nvSpPr>
        <p:spPr>
          <a:xfrm>
            <a:off x="640079" y="1344275"/>
            <a:ext cx="3445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L.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Kertzman</a:t>
            </a:r>
            <a:r>
              <a:rPr lang="en-US" sz="2400" dirty="0" smtClean="0">
                <a:latin typeface="Calibri" charset="0"/>
                <a:ea typeface="Calibri" charset="0"/>
                <a:cs typeface="Calibri" charset="0"/>
              </a:rPr>
              <a:t>; A, </a:t>
            </a:r>
            <a:r>
              <a:rPr lang="en-US" sz="2400" dirty="0" err="1" smtClean="0">
                <a:latin typeface="Calibri" charset="0"/>
                <a:ea typeface="Calibri" charset="0"/>
                <a:cs typeface="Calibri" charset="0"/>
              </a:rPr>
              <a:t>Bitencourt</a:t>
            </a:r>
            <a:endParaRPr lang="pt-BR" sz="2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110A48B5-F328-D645-96C3-2D4ECF5001AD}"/>
              </a:ext>
            </a:extLst>
          </p:cNvPr>
          <p:cNvSpPr/>
          <p:nvPr/>
        </p:nvSpPr>
        <p:spPr>
          <a:xfrm>
            <a:off x="16962120" y="800991"/>
            <a:ext cx="1325880" cy="100494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3A9E31E6-DEFD-F244-8DCD-75F5CF51EA30}"/>
              </a:ext>
            </a:extLst>
          </p:cNvPr>
          <p:cNvSpPr/>
          <p:nvPr/>
        </p:nvSpPr>
        <p:spPr>
          <a:xfrm>
            <a:off x="16497300" y="800991"/>
            <a:ext cx="464820" cy="1004949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60499DB6-57F6-FA4E-AD8C-82777B9EFB6F}"/>
              </a:ext>
            </a:extLst>
          </p:cNvPr>
          <p:cNvSpPr txBox="1"/>
          <p:nvPr/>
        </p:nvSpPr>
        <p:spPr>
          <a:xfrm>
            <a:off x="640080" y="2078469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INTRODUÇ</a:t>
            </a:r>
            <a:r>
              <a:rPr lang="es-ES" sz="2400" b="1" dirty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A47B7308-5D9B-974F-AB82-CF827144DE32}"/>
              </a:ext>
            </a:extLst>
          </p:cNvPr>
          <p:cNvSpPr txBox="1"/>
          <p:nvPr/>
        </p:nvSpPr>
        <p:spPr>
          <a:xfrm>
            <a:off x="640080" y="2601689"/>
            <a:ext cx="5436187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Apesar de ser bem estudada nos exames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mamográficos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, a classificação do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BI-RADS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ainda carece de literatura no seguimento pela ressonância magnética (RM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), apresentando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taxas de malignidade muito variáveis. Deste modo, principalmente por ser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um exame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alto custo e de indicação precisa, faz-se necessário estabelecer critérios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apropriados para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os achados de imagem classificados como BI-RADS 3 na ressonância magnética,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bem como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 sua taxa de malignidade para correto seguimento.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B6CA608A-2DC5-9041-9E97-EBBF8BECB85E}"/>
              </a:ext>
            </a:extLst>
          </p:cNvPr>
          <p:cNvSpPr txBox="1"/>
          <p:nvPr/>
        </p:nvSpPr>
        <p:spPr>
          <a:xfrm>
            <a:off x="615371" y="5374884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OBJETIVO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414ECDDF-475F-AA4A-87B3-CF665B158A65}"/>
              </a:ext>
            </a:extLst>
          </p:cNvPr>
          <p:cNvSpPr txBox="1"/>
          <p:nvPr/>
        </p:nvSpPr>
        <p:spPr>
          <a:xfrm>
            <a:off x="615371" y="5920308"/>
            <a:ext cx="543618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Avaliar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o comportamento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dos achados classificados como BI-RADS 3 na RM das mamas.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689500" y="6948722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MÉTODOS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xmlns="" id="{ED535ABC-B6F0-914E-A2CD-EEC99805C25A}"/>
              </a:ext>
            </a:extLst>
          </p:cNvPr>
          <p:cNvSpPr txBox="1"/>
          <p:nvPr/>
        </p:nvSpPr>
        <p:spPr>
          <a:xfrm>
            <a:off x="615371" y="7471942"/>
            <a:ext cx="5436187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 partir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do Registro de Ressonância Magnética das Mamas foram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selecionadas consecutivamente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pacientes que realizaram RM das mamas no ano de 2020,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classificadas como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BI-RADS 3. Foram excluídas pacientes que não realizaram nenhum exame de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imagem mamária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seguimento na instituição, incluindo RM, mamografia ou ultrassonografia.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6456164" y="2078470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6382034" y="2601690"/>
            <a:ext cx="54361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Foram avaliadas 100 pacientes, idade 46±11 anos. Os motivos de indicação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se dividiram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em alto risco (34%), achado inconclusivo/queixa clínica (39%), pré-</a:t>
            </a:r>
          </a:p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operatório/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estadiamento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 (8%), pós quimioterapia neoadjuvante (6%), avaliação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implantes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 (2%) e outros (11%). As lesões classificadas como BI-RADS 3 se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apresentaram como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nódulo (69%) e lesão não nodular (46%). Quando caracterizado nódulo,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todos apresentaram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forma oval; com margens circunscritas (97%) e irregulares (3%); e padrão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realce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persistente (I) (77%), em </a:t>
            </a:r>
            <a:r>
              <a:rPr lang="pt-BR" sz="1700" dirty="0" err="1" smtClean="0">
                <a:latin typeface="Calibri" charset="0"/>
                <a:ea typeface="Calibri" charset="0"/>
                <a:cs typeface="Calibri" charset="0"/>
              </a:rPr>
              <a:t>plateau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 (II) (17%) e sem realce (6%). Quando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caracterizada área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de realce, distribuiu-se como focal (58%), linear (37%), segmentar (2%) e regional (2%).</a:t>
            </a:r>
          </a:p>
          <a:p>
            <a:pPr algn="just"/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Realizaram biópsia em 32 pacientes (32%), sendo que apenas uma delas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apresentou malignidade </a:t>
            </a:r>
            <a:r>
              <a:rPr lang="pt-BR" sz="1700" dirty="0" smtClean="0">
                <a:latin typeface="Calibri" charset="0"/>
                <a:ea typeface="Calibri" charset="0"/>
                <a:cs typeface="Calibri" charset="0"/>
              </a:rPr>
              <a:t>(3%), ou 1% em relação a todas a mulheres estudadas.</a:t>
            </a:r>
            <a:endParaRPr lang="pt-BR" sz="17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4" name="Rounded Rectangle 43">
            <a:extLst>
              <a:ext uri="{FF2B5EF4-FFF2-40B4-BE49-F238E27FC236}">
                <a16:creationId xmlns:a16="http://schemas.microsoft.com/office/drawing/2014/main" xmlns="" id="{811B4335-7FB6-0649-84FD-BD02F8A00755}"/>
              </a:ext>
            </a:extLst>
          </p:cNvPr>
          <p:cNvSpPr/>
          <p:nvPr/>
        </p:nvSpPr>
        <p:spPr>
          <a:xfrm>
            <a:off x="12458474" y="8337919"/>
            <a:ext cx="5265862" cy="1602936"/>
          </a:xfrm>
          <a:prstGeom prst="roundRect">
            <a:avLst/>
          </a:prstGeom>
          <a:noFill/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0D6EBE1A-8008-FA46-896B-260C146290A8}"/>
              </a:ext>
            </a:extLst>
          </p:cNvPr>
          <p:cNvSpPr txBox="1"/>
          <p:nvPr/>
        </p:nvSpPr>
        <p:spPr>
          <a:xfrm>
            <a:off x="12459430" y="8574263"/>
            <a:ext cx="526176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1200" b="1" dirty="0" err="1" smtClean="0">
                <a:latin typeface="Calibri" charset="0"/>
                <a:ea typeface="Calibri" charset="0"/>
                <a:cs typeface="Calibri" charset="0"/>
              </a:rPr>
              <a:t>Referências</a:t>
            </a:r>
            <a:r>
              <a:rPr lang="en-US" sz="1200" b="1" dirty="0" smtClean="0">
                <a:latin typeface="Calibri" charset="0"/>
                <a:ea typeface="Calibri" charset="0"/>
                <a:cs typeface="Calibri" charset="0"/>
              </a:rPr>
              <a:t>: </a:t>
            </a:r>
            <a:endParaRPr lang="en-US" sz="1200" b="1" dirty="0" smtClean="0">
              <a:latin typeface="Calibri" charset="0"/>
              <a:ea typeface="Calibri" charset="0"/>
              <a:cs typeface="Calibri" charset="0"/>
            </a:endParaRPr>
          </a:p>
          <a:p>
            <a:pPr marL="228600" lvl="0" indent="-228600" algn="just">
              <a:buAutoNum type="arabicPeriod"/>
            </a:pPr>
            <a:r>
              <a:rPr lang="en-US" sz="1200" dirty="0" smtClean="0"/>
              <a:t>Morris EA, et </a:t>
            </a:r>
            <a:r>
              <a:rPr lang="en-US" sz="1200" dirty="0" smtClean="0"/>
              <a:t>al. </a:t>
            </a:r>
            <a:r>
              <a:rPr lang="en-US" sz="1200" dirty="0" smtClean="0"/>
              <a:t>ACRBIRADS</a:t>
            </a:r>
            <a:r>
              <a:rPr lang="en-US" sz="1200" dirty="0" smtClean="0"/>
              <a:t> magnetic resonance imaging. In: </a:t>
            </a:r>
            <a:r>
              <a:rPr lang="en-US" sz="1200" dirty="0" smtClean="0"/>
              <a:t>ACR </a:t>
            </a:r>
            <a:r>
              <a:rPr lang="en-US" sz="1200" dirty="0" smtClean="0"/>
              <a:t>BI-RADS atlas, breast imaging reporting and data system. Reston, </a:t>
            </a:r>
            <a:r>
              <a:rPr lang="en-US" sz="1200" dirty="0" err="1" smtClean="0"/>
              <a:t>Va</a:t>
            </a:r>
            <a:r>
              <a:rPr lang="en-US" sz="1200" dirty="0" smtClean="0"/>
              <a:t>: American College of Radiology, 2013. </a:t>
            </a:r>
            <a:endParaRPr lang="en-US" sz="1200" dirty="0" smtClean="0"/>
          </a:p>
          <a:p>
            <a:pPr marL="228600" indent="-228600" algn="just">
              <a:buFontTx/>
              <a:buAutoNum type="arabicPeriod"/>
            </a:pPr>
            <a:r>
              <a:rPr lang="en-US" sz="1200" dirty="0" smtClean="0"/>
              <a:t>Lourenco AP, Chung MT, </a:t>
            </a:r>
            <a:r>
              <a:rPr lang="en-US" sz="1200" dirty="0" err="1" smtClean="0"/>
              <a:t>Mainiero</a:t>
            </a:r>
            <a:r>
              <a:rPr lang="en-US" sz="1200" dirty="0" smtClean="0"/>
              <a:t> MB. Probably benign breast MRI lesions: frequency, lesion type, and rate of malignancy. J </a:t>
            </a:r>
            <a:r>
              <a:rPr lang="en-US" sz="1200" dirty="0" err="1" smtClean="0"/>
              <a:t>Magn</a:t>
            </a:r>
            <a:r>
              <a:rPr lang="en-US" sz="1200" dirty="0" smtClean="0"/>
              <a:t> </a:t>
            </a:r>
            <a:r>
              <a:rPr lang="en-US" sz="1200" dirty="0" err="1" smtClean="0"/>
              <a:t>Reson</a:t>
            </a:r>
            <a:r>
              <a:rPr lang="en-US" sz="1200" dirty="0" smtClean="0"/>
              <a:t> Imaging 2014;39(4):789–794. </a:t>
            </a:r>
            <a:r>
              <a:rPr lang="en-US" sz="1200" dirty="0" err="1" smtClean="0"/>
              <a:t>Crossref</a:t>
            </a:r>
            <a:r>
              <a:rPr lang="en-US" sz="1200" dirty="0" smtClean="0"/>
              <a:t>, Medline, Google Scholar</a:t>
            </a:r>
            <a:endParaRPr lang="pt-BR" sz="1200" dirty="0" smtClean="0"/>
          </a:p>
          <a:p>
            <a:pPr marL="228600" lvl="0" indent="-228600" algn="just">
              <a:buAutoNum type="arabicPeriod"/>
            </a:pPr>
            <a:endParaRPr lang="pt-BR" sz="1200" dirty="0" smtClean="0"/>
          </a:p>
          <a:p>
            <a:endParaRPr lang="pt-BR" sz="1400" dirty="0"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9" name="Retângulo 48"/>
          <p:cNvSpPr/>
          <p:nvPr/>
        </p:nvSpPr>
        <p:spPr>
          <a:xfrm>
            <a:off x="15227439" y="112498"/>
            <a:ext cx="3004541" cy="615553"/>
          </a:xfrm>
          <a:prstGeom prst="rect">
            <a:avLst/>
          </a:prstGeom>
          <a:solidFill>
            <a:srgbClr val="00B050"/>
          </a:solidFill>
        </p:spPr>
        <p:txBody>
          <a:bodyPr wrap="square">
            <a:spAutoFit/>
          </a:bodyPr>
          <a:lstStyle/>
          <a:p>
            <a:pPr algn="ctr"/>
            <a:r>
              <a:rPr lang="pt-BR" sz="17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Encontro de Ciência e Inovação 2023</a:t>
            </a:r>
            <a:endParaRPr lang="pt-BR" sz="17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7" name="Imagem 36" descr="C:\Users\25496\Downloads\ACC - Assinaturas versão horizontal_RGB (2)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72311"/>
            <a:ext cx="5416062" cy="64156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8" name="Gráfico 37"/>
          <p:cNvGraphicFramePr/>
          <p:nvPr/>
        </p:nvGraphicFramePr>
        <p:xfrm>
          <a:off x="11892351" y="2056265"/>
          <a:ext cx="5902971" cy="4091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2" name="TextBox 31">
            <a:extLst>
              <a:ext uri="{FF2B5EF4-FFF2-40B4-BE49-F238E27FC236}">
                <a16:creationId xmlns:a16="http://schemas.microsoft.com/office/drawing/2014/main" xmlns="" id="{80911BC6-C929-C743-8A55-B63E6304E3CF}"/>
              </a:ext>
            </a:extLst>
          </p:cNvPr>
          <p:cNvSpPr txBox="1"/>
          <p:nvPr/>
        </p:nvSpPr>
        <p:spPr>
          <a:xfrm>
            <a:off x="12359135" y="5977197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RESULTADOS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43" name="TextBox 32">
            <a:extLst>
              <a:ext uri="{FF2B5EF4-FFF2-40B4-BE49-F238E27FC236}">
                <a16:creationId xmlns:a16="http://schemas.microsoft.com/office/drawing/2014/main" xmlns="" id="{B14C257E-FAC8-9842-9590-26985410A87C}"/>
              </a:ext>
            </a:extLst>
          </p:cNvPr>
          <p:cNvSpPr txBox="1"/>
          <p:nvPr/>
        </p:nvSpPr>
        <p:spPr>
          <a:xfrm>
            <a:off x="12285005" y="6500417"/>
            <a:ext cx="54361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1800" dirty="0" smtClean="0"/>
              <a:t>A taxa de malignidade observada em </a:t>
            </a:r>
            <a:r>
              <a:rPr lang="pt-BR" sz="1800" dirty="0" smtClean="0"/>
              <a:t>achados classificados </a:t>
            </a:r>
            <a:r>
              <a:rPr lang="pt-BR" sz="1800" dirty="0" smtClean="0"/>
              <a:t>como BI-RADS 3 na RM de mamas foi </a:t>
            </a:r>
            <a:r>
              <a:rPr lang="pt-BR" sz="1800" dirty="0" smtClean="0"/>
              <a:t>de 1</a:t>
            </a:r>
            <a:r>
              <a:rPr lang="pt-BR" sz="1800" dirty="0" smtClean="0"/>
              <a:t>%, compatível com o proposto para lesões </a:t>
            </a:r>
            <a:r>
              <a:rPr lang="pt-BR" sz="1800" dirty="0" smtClean="0"/>
              <a:t>na mamografia</a:t>
            </a:r>
            <a:r>
              <a:rPr lang="pt-BR" sz="1800" dirty="0" smtClean="0"/>
              <a:t>. Ainda assim, d</a:t>
            </a:r>
            <a:r>
              <a:rPr lang="pt-PT" sz="1800" dirty="0" smtClean="0"/>
              <a:t>ados emergentes </a:t>
            </a:r>
            <a:r>
              <a:rPr lang="pt-PT" sz="1800" dirty="0" smtClean="0"/>
              <a:t>sugerem que </a:t>
            </a:r>
            <a:r>
              <a:rPr lang="pt-PT" sz="1800" dirty="0" smtClean="0"/>
              <a:t>existem indicações apropriadas específicas para as lesões BI-RADS 3 na ressonância magnética das mamas.</a:t>
            </a:r>
            <a:endParaRPr lang="pt-BR" sz="1800" dirty="0"/>
          </a:p>
        </p:txBody>
      </p:sp>
      <p:sp>
        <p:nvSpPr>
          <p:cNvPr id="46" name="Rounded Rectangle 27">
            <a:extLst>
              <a:ext uri="{FF2B5EF4-FFF2-40B4-BE49-F238E27FC236}">
                <a16:creationId xmlns:a16="http://schemas.microsoft.com/office/drawing/2014/main" xmlns="" id="{5F2BD0F1-005A-0044-A8AB-560F9375413B}"/>
              </a:ext>
            </a:extLst>
          </p:cNvPr>
          <p:cNvSpPr/>
          <p:nvPr/>
        </p:nvSpPr>
        <p:spPr>
          <a:xfrm>
            <a:off x="12285005" y="5954991"/>
            <a:ext cx="5265862" cy="483870"/>
          </a:xfrm>
          <a:prstGeom prst="roundRect">
            <a:avLst/>
          </a:prstGeom>
          <a:solidFill>
            <a:srgbClr val="00B050"/>
          </a:solidFill>
          <a:ln w="412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7" name="TextBox 19">
            <a:extLst>
              <a:ext uri="{FF2B5EF4-FFF2-40B4-BE49-F238E27FC236}">
                <a16:creationId xmlns:a16="http://schemas.microsoft.com/office/drawing/2014/main" xmlns="" id="{989EB4AE-6623-BC4D-8A59-FAB159F3CD26}"/>
              </a:ext>
            </a:extLst>
          </p:cNvPr>
          <p:cNvSpPr txBox="1"/>
          <p:nvPr/>
        </p:nvSpPr>
        <p:spPr>
          <a:xfrm>
            <a:off x="12285005" y="5954991"/>
            <a:ext cx="54361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4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Calibri" charset="0"/>
              </a:rPr>
              <a:t>CONCLUSÃO</a:t>
            </a:r>
            <a:endParaRPr lang="pt-BR" sz="2400" b="1" dirty="0">
              <a:solidFill>
                <a:schemeClr val="bg1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graphicFrame>
        <p:nvGraphicFramePr>
          <p:cNvPr id="51" name="Tabela 50"/>
          <p:cNvGraphicFramePr>
            <a:graphicFrameLocks noGrp="1"/>
          </p:cNvGraphicFramePr>
          <p:nvPr/>
        </p:nvGraphicFramePr>
        <p:xfrm>
          <a:off x="6382034" y="6948722"/>
          <a:ext cx="5436188" cy="3000439"/>
        </p:xfrm>
        <a:graphic>
          <a:graphicData uri="http://schemas.openxmlformats.org/drawingml/2006/table">
            <a:tbl>
              <a:tblPr/>
              <a:tblGrid>
                <a:gridCol w="2718094"/>
                <a:gridCol w="2718094"/>
              </a:tblGrid>
              <a:tr h="67438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+mn-lt"/>
                          <a:ea typeface="Times New Roman"/>
                          <a:cs typeface="Times New Roman"/>
                        </a:rPr>
                        <a:t>Variáveis</a:t>
                      </a:r>
                      <a:endParaRPr lang="pt-B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+mn-lt"/>
                          <a:ea typeface="Times New Roman"/>
                          <a:cs typeface="Times New Roman"/>
                        </a:rPr>
                        <a:t>Valor </a:t>
                      </a:r>
                      <a:endParaRPr lang="pt-BR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b="1" dirty="0">
                          <a:latin typeface="+mn-lt"/>
                          <a:ea typeface="Times New Roman"/>
                          <a:cs typeface="Times New Roman"/>
                        </a:rPr>
                        <a:t>    n (%)</a:t>
                      </a:r>
                      <a:endParaRPr lang="pt-B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Alto risco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34 (34,0)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+mn-lt"/>
                          <a:ea typeface="Calibri"/>
                          <a:cs typeface="Times New Roman"/>
                        </a:rPr>
                        <a:t>Achado inconclusivo / Queixa Clínica</a:t>
                      </a:r>
                      <a:endParaRPr lang="pt-B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39 (39,0)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Pré-operatório / Estadiamento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8 (8,0)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Pós QT neoadjuvante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6 (6,0)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Implante mamário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2 (2,0)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37194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latin typeface="+mn-lt"/>
                          <a:ea typeface="Times New Roman"/>
                          <a:cs typeface="Times New Roman"/>
                        </a:rPr>
                        <a:t>Outros</a:t>
                      </a:r>
                      <a:endParaRPr lang="pt-BR" sz="1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latin typeface="+mn-lt"/>
                          <a:ea typeface="Times New Roman"/>
                          <a:cs typeface="Times New Roman"/>
                        </a:rPr>
                        <a:t>11 (11,0)</a:t>
                      </a:r>
                      <a:endParaRPr lang="pt-BR" sz="12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22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241</TotalTime>
  <Words>298</Words>
  <Application>Microsoft Office PowerPoint</Application>
  <PresentationFormat>Personalizar</PresentationFormat>
  <Paragraphs>35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amanda neves Neves Campos</dc:creator>
  <cp:lastModifiedBy>rm</cp:lastModifiedBy>
  <cp:revision>59</cp:revision>
  <dcterms:created xsi:type="dcterms:W3CDTF">2018-02-05T15:36:18Z</dcterms:created>
  <dcterms:modified xsi:type="dcterms:W3CDTF">2023-01-17T15:34:51Z</dcterms:modified>
</cp:coreProperties>
</file>