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653500" y="8186009"/>
            <a:ext cx="1567815" cy="76200"/>
          </a:xfrm>
          <a:custGeom>
            <a:avLst/>
            <a:gdLst/>
            <a:ahLst/>
            <a:cxnLst/>
            <a:rect l="l" t="t" r="r" b="b"/>
            <a:pathLst>
              <a:path w="1567815" h="76200">
                <a:moveTo>
                  <a:pt x="1491430" y="0"/>
                </a:moveTo>
                <a:lnTo>
                  <a:pt x="1491252" y="33337"/>
                </a:lnTo>
                <a:lnTo>
                  <a:pt x="1503953" y="33404"/>
                </a:lnTo>
                <a:lnTo>
                  <a:pt x="1503902" y="42929"/>
                </a:lnTo>
                <a:lnTo>
                  <a:pt x="1491201" y="42929"/>
                </a:lnTo>
                <a:lnTo>
                  <a:pt x="1491023" y="76198"/>
                </a:lnTo>
                <a:lnTo>
                  <a:pt x="1558460" y="42929"/>
                </a:lnTo>
                <a:lnTo>
                  <a:pt x="1503902" y="42929"/>
                </a:lnTo>
                <a:lnTo>
                  <a:pt x="1558597" y="42862"/>
                </a:lnTo>
                <a:lnTo>
                  <a:pt x="1567426" y="38506"/>
                </a:lnTo>
                <a:lnTo>
                  <a:pt x="1491430" y="0"/>
                </a:lnTo>
                <a:close/>
              </a:path>
              <a:path w="1567815" h="76200">
                <a:moveTo>
                  <a:pt x="1491252" y="33337"/>
                </a:moveTo>
                <a:lnTo>
                  <a:pt x="1491201" y="42862"/>
                </a:lnTo>
                <a:lnTo>
                  <a:pt x="1503902" y="42929"/>
                </a:lnTo>
                <a:lnTo>
                  <a:pt x="1503953" y="33404"/>
                </a:lnTo>
                <a:lnTo>
                  <a:pt x="1491252" y="33337"/>
                </a:lnTo>
                <a:close/>
              </a:path>
              <a:path w="1567815" h="76200">
                <a:moveTo>
                  <a:pt x="50" y="25382"/>
                </a:moveTo>
                <a:lnTo>
                  <a:pt x="0" y="34905"/>
                </a:lnTo>
                <a:lnTo>
                  <a:pt x="1491201" y="42862"/>
                </a:lnTo>
                <a:lnTo>
                  <a:pt x="1491252" y="33337"/>
                </a:lnTo>
                <a:lnTo>
                  <a:pt x="50" y="25382"/>
                </a:lnTo>
                <a:close/>
              </a:path>
            </a:pathLst>
          </a:custGeom>
          <a:solidFill>
            <a:srgbClr val="5482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290041" y="5875671"/>
            <a:ext cx="2219960" cy="735965"/>
          </a:xfrm>
          <a:custGeom>
            <a:avLst/>
            <a:gdLst/>
            <a:ahLst/>
            <a:cxnLst/>
            <a:rect l="l" t="t" r="r" b="b"/>
            <a:pathLst>
              <a:path w="2219959" h="735965">
                <a:moveTo>
                  <a:pt x="2096734" y="0"/>
                </a:moveTo>
                <a:lnTo>
                  <a:pt x="122638" y="0"/>
                </a:lnTo>
                <a:lnTo>
                  <a:pt x="74902" y="9637"/>
                </a:lnTo>
                <a:lnTo>
                  <a:pt x="35920" y="35920"/>
                </a:lnTo>
                <a:lnTo>
                  <a:pt x="9637" y="74902"/>
                </a:lnTo>
                <a:lnTo>
                  <a:pt x="0" y="122638"/>
                </a:lnTo>
                <a:lnTo>
                  <a:pt x="0" y="613176"/>
                </a:lnTo>
                <a:lnTo>
                  <a:pt x="9637" y="660912"/>
                </a:lnTo>
                <a:lnTo>
                  <a:pt x="35920" y="699893"/>
                </a:lnTo>
                <a:lnTo>
                  <a:pt x="74902" y="726176"/>
                </a:lnTo>
                <a:lnTo>
                  <a:pt x="122638" y="735813"/>
                </a:lnTo>
                <a:lnTo>
                  <a:pt x="2096734" y="735813"/>
                </a:lnTo>
                <a:lnTo>
                  <a:pt x="2144471" y="726176"/>
                </a:lnTo>
                <a:lnTo>
                  <a:pt x="2183453" y="699893"/>
                </a:lnTo>
                <a:lnTo>
                  <a:pt x="2209735" y="660912"/>
                </a:lnTo>
                <a:lnTo>
                  <a:pt x="2219373" y="613176"/>
                </a:lnTo>
                <a:lnTo>
                  <a:pt x="2219373" y="122638"/>
                </a:lnTo>
                <a:lnTo>
                  <a:pt x="2209735" y="74902"/>
                </a:lnTo>
                <a:lnTo>
                  <a:pt x="2183453" y="35920"/>
                </a:lnTo>
                <a:lnTo>
                  <a:pt x="2144471" y="9637"/>
                </a:lnTo>
                <a:lnTo>
                  <a:pt x="2096734" y="0"/>
                </a:lnTo>
                <a:close/>
              </a:path>
            </a:pathLst>
          </a:custGeom>
          <a:solidFill>
            <a:srgbClr val="185F4D">
              <a:alpha val="8391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724162" y="5869670"/>
            <a:ext cx="2219960" cy="735965"/>
          </a:xfrm>
          <a:custGeom>
            <a:avLst/>
            <a:gdLst/>
            <a:ahLst/>
            <a:cxnLst/>
            <a:rect l="l" t="t" r="r" b="b"/>
            <a:pathLst>
              <a:path w="2219959" h="735965">
                <a:moveTo>
                  <a:pt x="2096734" y="0"/>
                </a:moveTo>
                <a:lnTo>
                  <a:pt x="122637" y="0"/>
                </a:lnTo>
                <a:lnTo>
                  <a:pt x="74901" y="9637"/>
                </a:lnTo>
                <a:lnTo>
                  <a:pt x="35919" y="35920"/>
                </a:lnTo>
                <a:lnTo>
                  <a:pt x="9637" y="74902"/>
                </a:lnTo>
                <a:lnTo>
                  <a:pt x="0" y="122638"/>
                </a:lnTo>
                <a:lnTo>
                  <a:pt x="0" y="613176"/>
                </a:lnTo>
                <a:lnTo>
                  <a:pt x="9637" y="660912"/>
                </a:lnTo>
                <a:lnTo>
                  <a:pt x="35919" y="699893"/>
                </a:lnTo>
                <a:lnTo>
                  <a:pt x="74901" y="726176"/>
                </a:lnTo>
                <a:lnTo>
                  <a:pt x="122637" y="735813"/>
                </a:lnTo>
                <a:lnTo>
                  <a:pt x="2096734" y="735813"/>
                </a:lnTo>
                <a:lnTo>
                  <a:pt x="2144470" y="726176"/>
                </a:lnTo>
                <a:lnTo>
                  <a:pt x="2183452" y="699893"/>
                </a:lnTo>
                <a:lnTo>
                  <a:pt x="2209734" y="660912"/>
                </a:lnTo>
                <a:lnTo>
                  <a:pt x="2219371" y="613176"/>
                </a:lnTo>
                <a:lnTo>
                  <a:pt x="2219371" y="122638"/>
                </a:lnTo>
                <a:lnTo>
                  <a:pt x="2209734" y="74902"/>
                </a:lnTo>
                <a:lnTo>
                  <a:pt x="2183452" y="35920"/>
                </a:lnTo>
                <a:lnTo>
                  <a:pt x="2144470" y="9637"/>
                </a:lnTo>
                <a:lnTo>
                  <a:pt x="2096734" y="0"/>
                </a:lnTo>
                <a:close/>
              </a:path>
            </a:pathLst>
          </a:custGeom>
          <a:solidFill>
            <a:srgbClr val="185F4D">
              <a:alpha val="8391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8331653" y="4972330"/>
            <a:ext cx="1624330" cy="601345"/>
          </a:xfrm>
          <a:custGeom>
            <a:avLst/>
            <a:gdLst/>
            <a:ahLst/>
            <a:cxnLst/>
            <a:rect l="l" t="t" r="r" b="b"/>
            <a:pathLst>
              <a:path w="1624329" h="601345">
                <a:moveTo>
                  <a:pt x="1523757" y="0"/>
                </a:moveTo>
                <a:lnTo>
                  <a:pt x="100195" y="0"/>
                </a:lnTo>
                <a:lnTo>
                  <a:pt x="61194" y="7873"/>
                </a:lnTo>
                <a:lnTo>
                  <a:pt x="29346" y="29346"/>
                </a:lnTo>
                <a:lnTo>
                  <a:pt x="7873" y="61194"/>
                </a:lnTo>
                <a:lnTo>
                  <a:pt x="0" y="100195"/>
                </a:lnTo>
                <a:lnTo>
                  <a:pt x="0" y="500964"/>
                </a:lnTo>
                <a:lnTo>
                  <a:pt x="7873" y="539964"/>
                </a:lnTo>
                <a:lnTo>
                  <a:pt x="29346" y="571813"/>
                </a:lnTo>
                <a:lnTo>
                  <a:pt x="61194" y="593285"/>
                </a:lnTo>
                <a:lnTo>
                  <a:pt x="100195" y="601159"/>
                </a:lnTo>
                <a:lnTo>
                  <a:pt x="1523757" y="601159"/>
                </a:lnTo>
                <a:lnTo>
                  <a:pt x="1562757" y="593285"/>
                </a:lnTo>
                <a:lnTo>
                  <a:pt x="1594605" y="571813"/>
                </a:lnTo>
                <a:lnTo>
                  <a:pt x="1616077" y="539964"/>
                </a:lnTo>
                <a:lnTo>
                  <a:pt x="1623951" y="500964"/>
                </a:lnTo>
                <a:lnTo>
                  <a:pt x="1623951" y="100195"/>
                </a:lnTo>
                <a:lnTo>
                  <a:pt x="1616077" y="61194"/>
                </a:lnTo>
                <a:lnTo>
                  <a:pt x="1594605" y="29346"/>
                </a:lnTo>
                <a:lnTo>
                  <a:pt x="1562757" y="7873"/>
                </a:lnTo>
                <a:lnTo>
                  <a:pt x="1523757" y="0"/>
                </a:lnTo>
                <a:close/>
              </a:path>
            </a:pathLst>
          </a:custGeom>
          <a:solidFill>
            <a:srgbClr val="185F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471625" y="4353731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5185215" y="0"/>
                </a:moveTo>
                <a:lnTo>
                  <a:pt x="80646" y="0"/>
                </a:lnTo>
                <a:lnTo>
                  <a:pt x="49255" y="6337"/>
                </a:lnTo>
                <a:lnTo>
                  <a:pt x="23621" y="23621"/>
                </a:lnTo>
                <a:lnTo>
                  <a:pt x="6337" y="49255"/>
                </a:lnTo>
                <a:lnTo>
                  <a:pt x="0" y="80647"/>
                </a:lnTo>
                <a:lnTo>
                  <a:pt x="0" y="403223"/>
                </a:lnTo>
                <a:lnTo>
                  <a:pt x="6337" y="434615"/>
                </a:lnTo>
                <a:lnTo>
                  <a:pt x="23621" y="460249"/>
                </a:lnTo>
                <a:lnTo>
                  <a:pt x="49255" y="477532"/>
                </a:lnTo>
                <a:lnTo>
                  <a:pt x="80646" y="483870"/>
                </a:lnTo>
                <a:lnTo>
                  <a:pt x="5185215" y="483870"/>
                </a:lnTo>
                <a:lnTo>
                  <a:pt x="5216607" y="477532"/>
                </a:lnTo>
                <a:lnTo>
                  <a:pt x="5242241" y="460249"/>
                </a:lnTo>
                <a:lnTo>
                  <a:pt x="5259524" y="434615"/>
                </a:lnTo>
                <a:lnTo>
                  <a:pt x="5265861" y="403223"/>
                </a:lnTo>
                <a:lnTo>
                  <a:pt x="5265861" y="80647"/>
                </a:lnTo>
                <a:lnTo>
                  <a:pt x="5259524" y="49255"/>
                </a:lnTo>
                <a:lnTo>
                  <a:pt x="5242241" y="23621"/>
                </a:lnTo>
                <a:lnTo>
                  <a:pt x="5216607" y="6337"/>
                </a:lnTo>
                <a:lnTo>
                  <a:pt x="5185215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471625" y="4353731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2419322" y="2375240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4" y="0"/>
                </a:moveTo>
                <a:lnTo>
                  <a:pt x="80646" y="0"/>
                </a:lnTo>
                <a:lnTo>
                  <a:pt x="49255" y="6337"/>
                </a:lnTo>
                <a:lnTo>
                  <a:pt x="23621" y="23620"/>
                </a:lnTo>
                <a:lnTo>
                  <a:pt x="6337" y="49254"/>
                </a:lnTo>
                <a:lnTo>
                  <a:pt x="0" y="80646"/>
                </a:lnTo>
                <a:lnTo>
                  <a:pt x="0" y="403222"/>
                </a:lnTo>
                <a:lnTo>
                  <a:pt x="6337" y="434614"/>
                </a:lnTo>
                <a:lnTo>
                  <a:pt x="23621" y="460248"/>
                </a:lnTo>
                <a:lnTo>
                  <a:pt x="49255" y="477532"/>
                </a:lnTo>
                <a:lnTo>
                  <a:pt x="80646" y="483870"/>
                </a:lnTo>
                <a:lnTo>
                  <a:pt x="5185214" y="483870"/>
                </a:lnTo>
                <a:lnTo>
                  <a:pt x="5216605" y="477532"/>
                </a:lnTo>
                <a:lnTo>
                  <a:pt x="5242239" y="460248"/>
                </a:lnTo>
                <a:lnTo>
                  <a:pt x="5259521" y="434614"/>
                </a:lnTo>
                <a:lnTo>
                  <a:pt x="5265859" y="403222"/>
                </a:lnTo>
                <a:lnTo>
                  <a:pt x="5265859" y="80646"/>
                </a:lnTo>
                <a:lnTo>
                  <a:pt x="5259521" y="49254"/>
                </a:lnTo>
                <a:lnTo>
                  <a:pt x="5242239" y="23620"/>
                </a:lnTo>
                <a:lnTo>
                  <a:pt x="5216605" y="6337"/>
                </a:lnTo>
                <a:lnTo>
                  <a:pt x="5185214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2419322" y="2375240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6471625" y="2375240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5" y="0"/>
                </a:moveTo>
                <a:lnTo>
                  <a:pt x="80646" y="0"/>
                </a:lnTo>
                <a:lnTo>
                  <a:pt x="49255" y="6337"/>
                </a:lnTo>
                <a:lnTo>
                  <a:pt x="23621" y="23620"/>
                </a:lnTo>
                <a:lnTo>
                  <a:pt x="6337" y="49254"/>
                </a:lnTo>
                <a:lnTo>
                  <a:pt x="0" y="80646"/>
                </a:lnTo>
                <a:lnTo>
                  <a:pt x="0" y="403222"/>
                </a:lnTo>
                <a:lnTo>
                  <a:pt x="6337" y="434614"/>
                </a:lnTo>
                <a:lnTo>
                  <a:pt x="23621" y="460248"/>
                </a:lnTo>
                <a:lnTo>
                  <a:pt x="49255" y="477532"/>
                </a:lnTo>
                <a:lnTo>
                  <a:pt x="80646" y="483870"/>
                </a:lnTo>
                <a:lnTo>
                  <a:pt x="5185215" y="483870"/>
                </a:lnTo>
                <a:lnTo>
                  <a:pt x="5216607" y="477532"/>
                </a:lnTo>
                <a:lnTo>
                  <a:pt x="5242241" y="460248"/>
                </a:lnTo>
                <a:lnTo>
                  <a:pt x="5259524" y="434614"/>
                </a:lnTo>
                <a:lnTo>
                  <a:pt x="5265861" y="403222"/>
                </a:lnTo>
                <a:lnTo>
                  <a:pt x="5265861" y="80646"/>
                </a:lnTo>
                <a:lnTo>
                  <a:pt x="5259524" y="49254"/>
                </a:lnTo>
                <a:lnTo>
                  <a:pt x="5242241" y="23620"/>
                </a:lnTo>
                <a:lnTo>
                  <a:pt x="5216607" y="6337"/>
                </a:lnTo>
                <a:lnTo>
                  <a:pt x="5185215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6471625" y="2375240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379272" y="2361492"/>
            <a:ext cx="5576570" cy="497840"/>
          </a:xfrm>
          <a:custGeom>
            <a:avLst/>
            <a:gdLst/>
            <a:ahLst/>
            <a:cxnLst/>
            <a:rect l="l" t="t" r="r" b="b"/>
            <a:pathLst>
              <a:path w="5576570" h="497839">
                <a:moveTo>
                  <a:pt x="5493149" y="0"/>
                </a:moveTo>
                <a:lnTo>
                  <a:pt x="82940" y="0"/>
                </a:lnTo>
                <a:lnTo>
                  <a:pt x="50656" y="6517"/>
                </a:lnTo>
                <a:lnTo>
                  <a:pt x="24292" y="24292"/>
                </a:lnTo>
                <a:lnTo>
                  <a:pt x="6517" y="50656"/>
                </a:lnTo>
                <a:lnTo>
                  <a:pt x="0" y="82941"/>
                </a:lnTo>
                <a:lnTo>
                  <a:pt x="0" y="414676"/>
                </a:lnTo>
                <a:lnTo>
                  <a:pt x="6517" y="446961"/>
                </a:lnTo>
                <a:lnTo>
                  <a:pt x="24292" y="473325"/>
                </a:lnTo>
                <a:lnTo>
                  <a:pt x="50656" y="491099"/>
                </a:lnTo>
                <a:lnTo>
                  <a:pt x="82940" y="497617"/>
                </a:lnTo>
                <a:lnTo>
                  <a:pt x="5493149" y="497617"/>
                </a:lnTo>
                <a:lnTo>
                  <a:pt x="5525433" y="491099"/>
                </a:lnTo>
                <a:lnTo>
                  <a:pt x="5551796" y="473325"/>
                </a:lnTo>
                <a:lnTo>
                  <a:pt x="5569571" y="446961"/>
                </a:lnTo>
                <a:lnTo>
                  <a:pt x="5576089" y="414676"/>
                </a:lnTo>
                <a:lnTo>
                  <a:pt x="5576089" y="82941"/>
                </a:lnTo>
                <a:lnTo>
                  <a:pt x="5569571" y="50656"/>
                </a:lnTo>
                <a:lnTo>
                  <a:pt x="5551796" y="24292"/>
                </a:lnTo>
                <a:lnTo>
                  <a:pt x="5525433" y="6517"/>
                </a:lnTo>
                <a:lnTo>
                  <a:pt x="5493149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379272" y="2361492"/>
            <a:ext cx="5576570" cy="497840"/>
          </a:xfrm>
          <a:custGeom>
            <a:avLst/>
            <a:gdLst/>
            <a:ahLst/>
            <a:cxnLst/>
            <a:rect l="l" t="t" r="r" b="b"/>
            <a:pathLst>
              <a:path w="5576570" h="497839">
                <a:moveTo>
                  <a:pt x="0" y="82940"/>
                </a:moveTo>
                <a:lnTo>
                  <a:pt x="6517" y="50656"/>
                </a:lnTo>
                <a:lnTo>
                  <a:pt x="24292" y="24292"/>
                </a:lnTo>
                <a:lnTo>
                  <a:pt x="50656" y="6517"/>
                </a:lnTo>
                <a:lnTo>
                  <a:pt x="82940" y="0"/>
                </a:lnTo>
                <a:lnTo>
                  <a:pt x="5493150" y="0"/>
                </a:lnTo>
                <a:lnTo>
                  <a:pt x="5525434" y="6517"/>
                </a:lnTo>
                <a:lnTo>
                  <a:pt x="5551797" y="24292"/>
                </a:lnTo>
                <a:lnTo>
                  <a:pt x="5569572" y="50656"/>
                </a:lnTo>
                <a:lnTo>
                  <a:pt x="5576090" y="82940"/>
                </a:lnTo>
                <a:lnTo>
                  <a:pt x="5576090" y="414676"/>
                </a:lnTo>
                <a:lnTo>
                  <a:pt x="5569572" y="446960"/>
                </a:lnTo>
                <a:lnTo>
                  <a:pt x="5551797" y="473324"/>
                </a:lnTo>
                <a:lnTo>
                  <a:pt x="5525434" y="491099"/>
                </a:lnTo>
                <a:lnTo>
                  <a:pt x="5493150" y="497617"/>
                </a:lnTo>
                <a:lnTo>
                  <a:pt x="82940" y="497617"/>
                </a:lnTo>
                <a:lnTo>
                  <a:pt x="50656" y="491099"/>
                </a:lnTo>
                <a:lnTo>
                  <a:pt x="24292" y="473324"/>
                </a:lnTo>
                <a:lnTo>
                  <a:pt x="6517" y="446960"/>
                </a:lnTo>
                <a:lnTo>
                  <a:pt x="0" y="414676"/>
                </a:lnTo>
                <a:lnTo>
                  <a:pt x="0" y="82940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0" y="800991"/>
            <a:ext cx="16480790" cy="1326515"/>
          </a:xfrm>
          <a:custGeom>
            <a:avLst/>
            <a:gdLst/>
            <a:ahLst/>
            <a:cxnLst/>
            <a:rect l="l" t="t" r="r" b="b"/>
            <a:pathLst>
              <a:path w="16480790" h="1326514">
                <a:moveTo>
                  <a:pt x="0" y="1326137"/>
                </a:moveTo>
                <a:lnTo>
                  <a:pt x="16480459" y="1326137"/>
                </a:lnTo>
                <a:lnTo>
                  <a:pt x="16480459" y="0"/>
                </a:lnTo>
                <a:lnTo>
                  <a:pt x="0" y="0"/>
                </a:lnTo>
                <a:lnTo>
                  <a:pt x="0" y="1326137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2852" y="857503"/>
            <a:ext cx="16342294" cy="85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2852" y="857503"/>
            <a:ext cx="14962505" cy="85471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pc="-45"/>
              <a:t>AVALIAÇÃO</a:t>
            </a:r>
            <a:r>
              <a:rPr dirty="0" spc="10"/>
              <a:t> </a:t>
            </a:r>
            <a:r>
              <a:rPr dirty="0" spc="-35"/>
              <a:t>DA</a:t>
            </a:r>
            <a:r>
              <a:rPr dirty="0" spc="10"/>
              <a:t> </a:t>
            </a:r>
            <a:r>
              <a:rPr dirty="0" spc="-35"/>
              <a:t>MICROBIOTA</a:t>
            </a:r>
            <a:r>
              <a:rPr dirty="0" spc="10"/>
              <a:t> </a:t>
            </a:r>
            <a:r>
              <a:rPr dirty="0" spc="-5"/>
              <a:t>NO</a:t>
            </a:r>
            <a:r>
              <a:rPr dirty="0" spc="10"/>
              <a:t> </a:t>
            </a:r>
            <a:r>
              <a:rPr dirty="0" spc="-30"/>
              <a:t>DESENVOLVIMENTO</a:t>
            </a:r>
            <a:r>
              <a:rPr dirty="0" spc="10"/>
              <a:t> </a:t>
            </a:r>
            <a:r>
              <a:rPr dirty="0" spc="-5"/>
              <a:t>DE</a:t>
            </a:r>
            <a:r>
              <a:rPr dirty="0" spc="5"/>
              <a:t> </a:t>
            </a:r>
            <a:r>
              <a:rPr dirty="0" spc="-5"/>
              <a:t>FÍSTULAS</a:t>
            </a:r>
            <a:r>
              <a:rPr dirty="0" spc="15"/>
              <a:t> </a:t>
            </a:r>
            <a:r>
              <a:rPr dirty="0" spc="-15"/>
              <a:t>ANASTOMÓTICAS</a:t>
            </a:r>
            <a:r>
              <a:rPr dirty="0" spc="10"/>
              <a:t> </a:t>
            </a:r>
            <a:r>
              <a:rPr dirty="0" spc="-5"/>
              <a:t>EM</a:t>
            </a:r>
            <a:r>
              <a:rPr dirty="0" spc="15"/>
              <a:t> </a:t>
            </a:r>
            <a:r>
              <a:rPr dirty="0" spc="-35"/>
              <a:t>PACIENTES</a:t>
            </a:r>
            <a:r>
              <a:rPr dirty="0" spc="10"/>
              <a:t> </a:t>
            </a:r>
            <a:r>
              <a:rPr dirty="0" spc="-10"/>
              <a:t>COM</a:t>
            </a:r>
          </a:p>
          <a:p>
            <a:pPr algn="ctr" marR="146050">
              <a:lnSpc>
                <a:spcPct val="100000"/>
              </a:lnSpc>
              <a:spcBef>
                <a:spcPts val="45"/>
              </a:spcBef>
            </a:pPr>
            <a:r>
              <a:rPr dirty="0" spc="-5"/>
              <a:t>CÂNCER</a:t>
            </a:r>
            <a:r>
              <a:rPr dirty="0" spc="-30"/>
              <a:t> COLORRETAL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1613" y="1720595"/>
            <a:ext cx="1555750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 MT"/>
                <a:cs typeface="Arial MT"/>
              </a:rPr>
              <a:t>Lais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 spc="-114">
                <a:latin typeface="Arial MT"/>
                <a:cs typeface="Arial MT"/>
              </a:rPr>
              <a:t>F.</a:t>
            </a:r>
            <a:r>
              <a:rPr dirty="0" sz="2000" spc="-1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Alcarde, Gabriel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O. Santos,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Rodrigo </a:t>
            </a:r>
            <a:r>
              <a:rPr dirty="0" sz="2000" spc="-114">
                <a:latin typeface="Arial MT"/>
                <a:cs typeface="Arial MT"/>
              </a:rPr>
              <a:t>F.</a:t>
            </a:r>
            <a:r>
              <a:rPr dirty="0" sz="2000" spc="-1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Abreu,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Bruna</a:t>
            </a:r>
            <a:r>
              <a:rPr dirty="0" sz="2000">
                <a:latin typeface="Arial MT"/>
                <a:cs typeface="Arial MT"/>
              </a:rPr>
              <a:t> E.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C.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 spc="-20">
                <a:latin typeface="Arial MT"/>
                <a:cs typeface="Arial MT"/>
              </a:rPr>
              <a:t>Kupper,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Juliana </a:t>
            </a:r>
            <a:r>
              <a:rPr dirty="0" sz="2000" spc="-5">
                <a:latin typeface="Arial MT"/>
                <a:cs typeface="Arial MT"/>
              </a:rPr>
              <a:t>O.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Souza,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Diana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N.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Nunes,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Samuel</a:t>
            </a:r>
            <a:r>
              <a:rPr dirty="0" sz="2000" spc="-90">
                <a:latin typeface="Arial MT"/>
                <a:cs typeface="Arial MT"/>
              </a:rPr>
              <a:t> </a:t>
            </a:r>
            <a:r>
              <a:rPr dirty="0" sz="2000" spc="-20">
                <a:latin typeface="Arial MT"/>
                <a:cs typeface="Arial MT"/>
              </a:rPr>
              <a:t>Aguiar,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E.</a:t>
            </a:r>
            <a:r>
              <a:rPr dirty="0" sz="2000" spc="-5">
                <a:latin typeface="Arial MT"/>
                <a:cs typeface="Arial MT"/>
              </a:rPr>
              <a:t> Dias-Neto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206471" y="88392"/>
            <a:ext cx="3081655" cy="2038985"/>
            <a:chOff x="15206471" y="88392"/>
            <a:chExt cx="3081655" cy="2038985"/>
          </a:xfrm>
        </p:grpSpPr>
        <p:sp>
          <p:nvSpPr>
            <p:cNvPr id="5" name="object 5"/>
            <p:cNvSpPr/>
            <p:nvPr/>
          </p:nvSpPr>
          <p:spPr>
            <a:xfrm>
              <a:off x="16962119" y="800991"/>
              <a:ext cx="1325880" cy="1326515"/>
            </a:xfrm>
            <a:custGeom>
              <a:avLst/>
              <a:gdLst/>
              <a:ahLst/>
              <a:cxnLst/>
              <a:rect l="l" t="t" r="r" b="b"/>
              <a:pathLst>
                <a:path w="1325880" h="1326514">
                  <a:moveTo>
                    <a:pt x="1325880" y="0"/>
                  </a:moveTo>
                  <a:lnTo>
                    <a:pt x="0" y="0"/>
                  </a:lnTo>
                  <a:lnTo>
                    <a:pt x="0" y="1326137"/>
                  </a:lnTo>
                  <a:lnTo>
                    <a:pt x="1325880" y="1326137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7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480459" y="800991"/>
              <a:ext cx="481965" cy="1326515"/>
            </a:xfrm>
            <a:custGeom>
              <a:avLst/>
              <a:gdLst/>
              <a:ahLst/>
              <a:cxnLst/>
              <a:rect l="l" t="t" r="r" b="b"/>
              <a:pathLst>
                <a:path w="481965" h="1326514">
                  <a:moveTo>
                    <a:pt x="481660" y="0"/>
                  </a:moveTo>
                  <a:lnTo>
                    <a:pt x="0" y="0"/>
                  </a:lnTo>
                  <a:lnTo>
                    <a:pt x="0" y="1326137"/>
                  </a:lnTo>
                  <a:lnTo>
                    <a:pt x="481660" y="1326137"/>
                  </a:lnTo>
                  <a:lnTo>
                    <a:pt x="481660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227439" y="112497"/>
              <a:ext cx="3004820" cy="615950"/>
            </a:xfrm>
            <a:custGeom>
              <a:avLst/>
              <a:gdLst/>
              <a:ahLst/>
              <a:cxnLst/>
              <a:rect l="l" t="t" r="r" b="b"/>
              <a:pathLst>
                <a:path w="3004819" h="615950">
                  <a:moveTo>
                    <a:pt x="3004540" y="0"/>
                  </a:moveTo>
                  <a:lnTo>
                    <a:pt x="0" y="0"/>
                  </a:lnTo>
                  <a:lnTo>
                    <a:pt x="0" y="615552"/>
                  </a:lnTo>
                  <a:lnTo>
                    <a:pt x="3004540" y="615552"/>
                  </a:lnTo>
                  <a:lnTo>
                    <a:pt x="3004540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6471" y="88392"/>
              <a:ext cx="3081528" cy="4815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6903" y="341376"/>
              <a:ext cx="728471" cy="481583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403148" y="2392171"/>
            <a:ext cx="5539740" cy="4236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22225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ts val="1900"/>
              </a:lnSpc>
              <a:spcBef>
                <a:spcPts val="1525"/>
              </a:spcBef>
            </a:pPr>
            <a:r>
              <a:rPr dirty="0" sz="1600" spc="-5">
                <a:latin typeface="Calibri"/>
                <a:cs typeface="Calibri"/>
              </a:rPr>
              <a:t>Fístulas </a:t>
            </a:r>
            <a:r>
              <a:rPr dirty="0" sz="1600" spc="-10">
                <a:latin typeface="Calibri"/>
                <a:cs typeface="Calibri"/>
              </a:rPr>
              <a:t>Anastomóticas </a:t>
            </a:r>
            <a:r>
              <a:rPr dirty="0" sz="1600" spc="-25">
                <a:latin typeface="Calibri"/>
                <a:cs typeface="Calibri"/>
              </a:rPr>
              <a:t>(FA) </a:t>
            </a:r>
            <a:r>
              <a:rPr dirty="0" sz="1600" spc="-5">
                <a:latin typeface="Calibri"/>
                <a:cs typeface="Calibri"/>
              </a:rPr>
              <a:t>são </a:t>
            </a:r>
            <a:r>
              <a:rPr dirty="0" sz="1600" spc="-10">
                <a:latin typeface="Calibri"/>
                <a:cs typeface="Calibri"/>
              </a:rPr>
              <a:t>eventos </a:t>
            </a:r>
            <a:r>
              <a:rPr dirty="0" sz="1600" spc="-15">
                <a:latin typeface="Calibri"/>
                <a:cs typeface="Calibri"/>
              </a:rPr>
              <a:t>relativamente </a:t>
            </a:r>
            <a:r>
              <a:rPr dirty="0" sz="1600" spc="-10">
                <a:latin typeface="Calibri"/>
                <a:cs typeface="Calibri"/>
              </a:rPr>
              <a:t>comuns </a:t>
            </a:r>
            <a:r>
              <a:rPr dirty="0" sz="1600" spc="-5">
                <a:latin typeface="Calibri"/>
                <a:cs typeface="Calibri"/>
              </a:rPr>
              <a:t>que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podem</a:t>
            </a:r>
            <a:r>
              <a:rPr dirty="0" sz="1600" spc="1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se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desenvolver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em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tratados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cirurgicamente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10">
                <a:latin typeface="Calibri"/>
                <a:cs typeface="Calibri"/>
              </a:rPr>
              <a:t> remoção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lesões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neoplásicas do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câncer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colorretal </a:t>
            </a:r>
            <a:r>
              <a:rPr dirty="0" sz="1600" spc="-5">
                <a:latin typeface="Calibri"/>
                <a:cs typeface="Calibri"/>
              </a:rPr>
              <a:t>(CRC).</a:t>
            </a:r>
            <a:endParaRPr sz="16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5"/>
              </a:spcBef>
            </a:pPr>
            <a:r>
              <a:rPr dirty="0" sz="1600">
                <a:latin typeface="Calibri"/>
                <a:cs typeface="Calibri"/>
              </a:rPr>
              <a:t>O </a:t>
            </a:r>
            <a:r>
              <a:rPr dirty="0" sz="1600" spc="-10">
                <a:latin typeface="Calibri"/>
                <a:cs typeface="Calibri"/>
              </a:rPr>
              <a:t>surgimento </a:t>
            </a:r>
            <a:r>
              <a:rPr dirty="0" sz="1600" spc="-5">
                <a:latin typeface="Calibri"/>
                <a:cs typeface="Calibri"/>
              </a:rPr>
              <a:t>das </a:t>
            </a:r>
            <a:r>
              <a:rPr dirty="0" sz="1600" spc="-25">
                <a:latin typeface="Calibri"/>
                <a:cs typeface="Calibri"/>
              </a:rPr>
              <a:t>FAs, </a:t>
            </a:r>
            <a:r>
              <a:rPr dirty="0" sz="1600" spc="-5">
                <a:latin typeface="Calibri"/>
                <a:cs typeface="Calibri"/>
              </a:rPr>
              <a:t>que </a:t>
            </a:r>
            <a:r>
              <a:rPr dirty="0" sz="1600">
                <a:latin typeface="Calibri"/>
                <a:cs typeface="Calibri"/>
              </a:rPr>
              <a:t>em </a:t>
            </a:r>
            <a:r>
              <a:rPr dirty="0" sz="1600" spc="-15">
                <a:latin typeface="Calibri"/>
                <a:cs typeface="Calibri"/>
              </a:rPr>
              <a:t>geral </a:t>
            </a:r>
            <a:r>
              <a:rPr dirty="0" sz="1600" spc="-5">
                <a:latin typeface="Calibri"/>
                <a:cs typeface="Calibri"/>
              </a:rPr>
              <a:t>ocorre </a:t>
            </a:r>
            <a:r>
              <a:rPr dirty="0" sz="1600" spc="-10">
                <a:latin typeface="Calibri"/>
                <a:cs typeface="Calibri"/>
              </a:rPr>
              <a:t>cerca </a:t>
            </a:r>
            <a:r>
              <a:rPr dirty="0" sz="1600" spc="-5">
                <a:latin typeface="Calibri"/>
                <a:cs typeface="Calibri"/>
              </a:rPr>
              <a:t>de uma semana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após</a:t>
            </a:r>
            <a:r>
              <a:rPr dirty="0" sz="1600">
                <a:latin typeface="Calibri"/>
                <a:cs typeface="Calibri"/>
              </a:rPr>
              <a:t> a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cirurgia,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leva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um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pior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prognóstico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pacientes, 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aumentando </a:t>
            </a:r>
            <a:r>
              <a:rPr dirty="0" sz="1600" spc="-5">
                <a:latin typeface="Calibri"/>
                <a:cs typeface="Calibri"/>
              </a:rPr>
              <a:t>as </a:t>
            </a:r>
            <a:r>
              <a:rPr dirty="0" sz="1600" spc="-20">
                <a:latin typeface="Calibri"/>
                <a:cs typeface="Calibri"/>
              </a:rPr>
              <a:t>taxas </a:t>
            </a:r>
            <a:r>
              <a:rPr dirty="0" sz="1600" spc="-5">
                <a:latin typeface="Calibri"/>
                <a:cs typeface="Calibri"/>
              </a:rPr>
              <a:t>de morbidade </a:t>
            </a:r>
            <a:r>
              <a:rPr dirty="0" sz="1600">
                <a:latin typeface="Calibri"/>
                <a:cs typeface="Calibri"/>
              </a:rPr>
              <a:t>e </a:t>
            </a:r>
            <a:r>
              <a:rPr dirty="0" sz="1600" spc="-10">
                <a:latin typeface="Calibri"/>
                <a:cs typeface="Calibri"/>
              </a:rPr>
              <a:t>mortalidade. </a:t>
            </a:r>
            <a:r>
              <a:rPr dirty="0" sz="1600" spc="-5">
                <a:latin typeface="Calibri"/>
                <a:cs typeface="Calibri"/>
              </a:rPr>
              <a:t>As principais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complicações</a:t>
            </a:r>
            <a:r>
              <a:rPr dirty="0" sz="1600" spc="-5">
                <a:latin typeface="Calibri"/>
                <a:cs typeface="Calibri"/>
              </a:rPr>
              <a:t> da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ocorrência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fístulas</a:t>
            </a:r>
            <a:r>
              <a:rPr dirty="0" sz="1600" spc="-5">
                <a:latin typeface="Calibri"/>
                <a:cs typeface="Calibri"/>
              </a:rPr>
              <a:t> são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desnutrição, </a:t>
            </a:r>
            <a:r>
              <a:rPr dirty="0" sz="1600" spc="-5">
                <a:latin typeface="Calibri"/>
                <a:cs typeface="Calibri"/>
              </a:rPr>
              <a:t> desequilíbrio </a:t>
            </a:r>
            <a:r>
              <a:rPr dirty="0" sz="1600" spc="-10">
                <a:latin typeface="Calibri"/>
                <a:cs typeface="Calibri"/>
              </a:rPr>
              <a:t>eletrolítico </a:t>
            </a:r>
            <a:r>
              <a:rPr dirty="0" sz="1600">
                <a:latin typeface="Calibri"/>
                <a:cs typeface="Calibri"/>
              </a:rPr>
              <a:t>e </a:t>
            </a:r>
            <a:r>
              <a:rPr dirty="0" sz="1600" spc="-5">
                <a:latin typeface="Calibri"/>
                <a:cs typeface="Calibri"/>
              </a:rPr>
              <a:t>sepse, </a:t>
            </a:r>
            <a:r>
              <a:rPr dirty="0" sz="1600" spc="-10">
                <a:latin typeface="Calibri"/>
                <a:cs typeface="Calibri"/>
              </a:rPr>
              <a:t>responsável </a:t>
            </a:r>
            <a:r>
              <a:rPr dirty="0" sz="1600">
                <a:latin typeface="Calibri"/>
                <a:cs typeface="Calibri"/>
              </a:rPr>
              <a:t>por </a:t>
            </a:r>
            <a:r>
              <a:rPr dirty="0" sz="1600" spc="-5">
                <a:latin typeface="Calibri"/>
                <a:cs typeface="Calibri"/>
              </a:rPr>
              <a:t>1/3 </a:t>
            </a:r>
            <a:r>
              <a:rPr dirty="0" sz="1600">
                <a:latin typeface="Calibri"/>
                <a:cs typeface="Calibri"/>
              </a:rPr>
              <a:t>dos </a:t>
            </a:r>
            <a:r>
              <a:rPr dirty="0" sz="1600" spc="-10">
                <a:latin typeface="Calibri"/>
                <a:cs typeface="Calibri"/>
              </a:rPr>
              <a:t>óbitos </a:t>
            </a:r>
            <a:r>
              <a:rPr dirty="0" sz="1600" spc="-5">
                <a:latin typeface="Calibri"/>
                <a:cs typeface="Calibri"/>
              </a:rPr>
              <a:t> associados</a:t>
            </a:r>
            <a:r>
              <a:rPr dirty="0" sz="1600">
                <a:latin typeface="Calibri"/>
                <a:cs typeface="Calibri"/>
              </a:rPr>
              <a:t> 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</a:t>
            </a:r>
            <a:r>
              <a:rPr dirty="0" sz="1600" spc="-5">
                <a:latin typeface="Calibri"/>
                <a:cs typeface="Calibri"/>
              </a:rPr>
              <a:t> com câncer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colorretal ressecados.</a:t>
            </a:r>
            <a:endParaRPr sz="16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600" spc="-10">
                <a:latin typeface="Calibri"/>
                <a:cs typeface="Calibri"/>
              </a:rPr>
              <a:t>Este desfecho clínico impacta também </a:t>
            </a:r>
            <a:r>
              <a:rPr dirty="0" sz="1600">
                <a:latin typeface="Calibri"/>
                <a:cs typeface="Calibri"/>
              </a:rPr>
              <a:t>o </a:t>
            </a:r>
            <a:r>
              <a:rPr dirty="0" sz="1600" spc="-10">
                <a:latin typeface="Calibri"/>
                <a:cs typeface="Calibri"/>
              </a:rPr>
              <a:t>tempo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internação </a:t>
            </a:r>
            <a:r>
              <a:rPr dirty="0" sz="1600" spc="-5">
                <a:latin typeface="Calibri"/>
                <a:cs typeface="Calibri"/>
              </a:rPr>
              <a:t>dos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pacientes, </a:t>
            </a:r>
            <a:r>
              <a:rPr dirty="0" sz="1600" spc="-5">
                <a:latin typeface="Calibri"/>
                <a:cs typeface="Calibri"/>
              </a:rPr>
              <a:t>devido </a:t>
            </a:r>
            <a:r>
              <a:rPr dirty="0" sz="1600">
                <a:latin typeface="Calibri"/>
                <a:cs typeface="Calibri"/>
              </a:rPr>
              <a:t>à </a:t>
            </a:r>
            <a:r>
              <a:rPr dirty="0" sz="1600" spc="-5">
                <a:latin typeface="Calibri"/>
                <a:cs typeface="Calibri"/>
              </a:rPr>
              <a:t>maior </a:t>
            </a:r>
            <a:r>
              <a:rPr dirty="0" sz="1600" spc="-10">
                <a:latin typeface="Calibri"/>
                <a:cs typeface="Calibri"/>
              </a:rPr>
              <a:t>quantidade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procedimentos </a:t>
            </a:r>
            <a:r>
              <a:rPr dirty="0" sz="1600">
                <a:latin typeface="Calibri"/>
                <a:cs typeface="Calibri"/>
              </a:rPr>
              <a:t>e </a:t>
            </a:r>
            <a:r>
              <a:rPr dirty="0" sz="1600" spc="-10">
                <a:latin typeface="Calibri"/>
                <a:cs typeface="Calibri"/>
              </a:rPr>
              <a:t>terapias </a:t>
            </a:r>
            <a:r>
              <a:rPr dirty="0" sz="1600" spc="-5">
                <a:latin typeface="Calibri"/>
                <a:cs typeface="Calibri"/>
              </a:rPr>
              <a:t> necessárias,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elevando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custo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hospitalar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em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até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10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vezes.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Os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fatores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risco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desenvolvimento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fístulas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ainda</a:t>
            </a:r>
            <a:r>
              <a:rPr dirty="0" sz="1600" spc="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não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estão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totalmente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esclarecidos,</a:t>
            </a:r>
            <a:r>
              <a:rPr dirty="0" sz="1600" spc="-5">
                <a:latin typeface="Calibri"/>
                <a:cs typeface="Calibri"/>
              </a:rPr>
              <a:t> mas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podem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incluir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5">
                <a:latin typeface="Calibri"/>
                <a:cs typeface="Calibri"/>
              </a:rPr>
              <a:t>os 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microorganismos </a:t>
            </a:r>
            <a:r>
              <a:rPr dirty="0" sz="1600" spc="-5">
                <a:latin typeface="Calibri"/>
                <a:cs typeface="Calibri"/>
              </a:rPr>
              <a:t>que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habitam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nosso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corpo.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51526" y="2404364"/>
            <a:ext cx="5279390" cy="31184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92325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4099"/>
              </a:lnSpc>
              <a:spcBef>
                <a:spcPts val="1270"/>
              </a:spcBef>
            </a:pPr>
            <a:r>
              <a:rPr dirty="0" sz="1600" spc="-10">
                <a:latin typeface="Calibri"/>
                <a:cs typeface="Calibri"/>
              </a:rPr>
              <a:t>Determinar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microbiota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fecal,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bordas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cirúrgicas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</a:t>
            </a:r>
            <a:r>
              <a:rPr dirty="0" sz="1600" spc="3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líquido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peritoneal,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permitindo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estudar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seu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papel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Faz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gerando </a:t>
            </a:r>
            <a:r>
              <a:rPr dirty="0" sz="1600" spc="-5">
                <a:latin typeface="Calibri"/>
                <a:cs typeface="Calibri"/>
              </a:rPr>
              <a:t>dados que podem ser </a:t>
            </a:r>
            <a:r>
              <a:rPr dirty="0" sz="1600" spc="-10">
                <a:latin typeface="Calibri"/>
                <a:cs typeface="Calibri"/>
              </a:rPr>
              <a:t>úteis para aumentar </a:t>
            </a:r>
            <a:r>
              <a:rPr dirty="0" sz="1600">
                <a:latin typeface="Calibri"/>
                <a:cs typeface="Calibri"/>
              </a:rPr>
              <a:t>a </a:t>
            </a:r>
            <a:r>
              <a:rPr dirty="0" sz="1600" spc="-5">
                <a:latin typeface="Calibri"/>
                <a:cs typeface="Calibri"/>
              </a:rPr>
              <a:t>sobrevida </a:t>
            </a:r>
            <a:r>
              <a:rPr dirty="0" sz="1600">
                <a:latin typeface="Calibri"/>
                <a:cs typeface="Calibri"/>
              </a:rPr>
              <a:t> e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qualidade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vida</a:t>
            </a:r>
            <a:r>
              <a:rPr dirty="0" sz="1600">
                <a:latin typeface="Calibri"/>
                <a:cs typeface="Calibri"/>
              </a:rPr>
              <a:t> dos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</a:t>
            </a:r>
            <a:r>
              <a:rPr dirty="0" sz="1600" spc="-5">
                <a:latin typeface="Calibri"/>
                <a:cs typeface="Calibri"/>
              </a:rPr>
              <a:t> com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câncer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colorretal, </a:t>
            </a:r>
            <a:r>
              <a:rPr dirty="0" sz="1600" spc="-5">
                <a:latin typeface="Calibri"/>
                <a:cs typeface="Calibri"/>
              </a:rPr>
              <a:t> reduzindo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tempo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internação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 </a:t>
            </a:r>
            <a:r>
              <a:rPr dirty="0" sz="1600" spc="-10">
                <a:latin typeface="Calibri"/>
                <a:cs typeface="Calibri"/>
              </a:rPr>
              <a:t>custos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médicos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associados.</a:t>
            </a:r>
            <a:endParaRPr sz="1600">
              <a:latin typeface="Calibri"/>
              <a:cs typeface="Calibri"/>
            </a:endParaRPr>
          </a:p>
          <a:p>
            <a:pPr marL="1986280">
              <a:lnSpc>
                <a:spcPct val="100000"/>
              </a:lnSpc>
              <a:spcBef>
                <a:spcPts val="146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  <a:p>
            <a:pPr algn="ctr" marL="104139">
              <a:lnSpc>
                <a:spcPct val="100000"/>
              </a:lnSpc>
              <a:spcBef>
                <a:spcPts val="1980"/>
              </a:spcBef>
            </a:pPr>
            <a:r>
              <a:rPr dirty="0" sz="1400" b="1">
                <a:solidFill>
                  <a:srgbClr val="FFFFFF"/>
                </a:solidFill>
                <a:latin typeface="Segoe UI"/>
                <a:cs typeface="Segoe UI"/>
              </a:rPr>
              <a:t>Coorte</a:t>
            </a:r>
            <a:endParaRPr sz="1400">
              <a:latin typeface="Segoe UI"/>
              <a:cs typeface="Segoe UI"/>
            </a:endParaRPr>
          </a:p>
          <a:p>
            <a:pPr algn="ctr" marL="104139">
              <a:lnSpc>
                <a:spcPct val="100000"/>
              </a:lnSpc>
              <a:spcBef>
                <a:spcPts val="530"/>
              </a:spcBef>
            </a:pPr>
            <a:r>
              <a:rPr dirty="0" sz="1400" spc="-5">
                <a:solidFill>
                  <a:srgbClr val="FFFFFF"/>
                </a:solidFill>
                <a:latin typeface="Segoe UI"/>
                <a:cs typeface="Segoe UI"/>
              </a:rPr>
              <a:t>400</a:t>
            </a:r>
            <a:r>
              <a:rPr dirty="0" sz="1400" spc="-50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Segoe UI"/>
                <a:cs typeface="Segoe UI"/>
              </a:rPr>
              <a:t>pacientes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307783" y="2404364"/>
            <a:ext cx="5577205" cy="1288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7940">
              <a:lnSpc>
                <a:spcPct val="100000"/>
              </a:lnSpc>
              <a:spcBef>
                <a:spcPts val="100"/>
              </a:spcBef>
            </a:pP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ts val="1900"/>
              </a:lnSpc>
              <a:spcBef>
                <a:spcPts val="1430"/>
              </a:spcBef>
            </a:pPr>
            <a:r>
              <a:rPr dirty="0" sz="1600">
                <a:latin typeface="Calibri"/>
                <a:cs typeface="Calibri"/>
              </a:rPr>
              <a:t>O </a:t>
            </a:r>
            <a:r>
              <a:rPr dirty="0" sz="1600" spc="-10">
                <a:latin typeface="Calibri"/>
                <a:cs typeface="Calibri"/>
              </a:rPr>
              <a:t>projeto encontra-se </a:t>
            </a:r>
            <a:r>
              <a:rPr dirty="0" sz="1600">
                <a:latin typeface="Calibri"/>
                <a:cs typeface="Calibri"/>
              </a:rPr>
              <a:t>em </a:t>
            </a:r>
            <a:r>
              <a:rPr dirty="0" sz="1600" spc="-5">
                <a:latin typeface="Calibri"/>
                <a:cs typeface="Calibri"/>
              </a:rPr>
              <a:t>sua </a:t>
            </a:r>
            <a:r>
              <a:rPr dirty="0" sz="1600" spc="-15">
                <a:latin typeface="Calibri"/>
                <a:cs typeface="Calibri"/>
              </a:rPr>
              <a:t>fase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recrutamento, </a:t>
            </a:r>
            <a:r>
              <a:rPr dirty="0" sz="1600" spc="-15">
                <a:latin typeface="Calibri"/>
                <a:cs typeface="Calibri"/>
              </a:rPr>
              <a:t>extração </a:t>
            </a:r>
            <a:r>
              <a:rPr dirty="0" sz="1600">
                <a:latin typeface="Calibri"/>
                <a:cs typeface="Calibri"/>
              </a:rPr>
              <a:t>e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sequenciamento</a:t>
            </a:r>
            <a:r>
              <a:rPr dirty="0" sz="1600" spc="-5">
                <a:latin typeface="Calibri"/>
                <a:cs typeface="Calibri"/>
              </a:rPr>
              <a:t> das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amostras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coletadas.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Até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momento,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192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>
                <a:latin typeface="Calibri"/>
                <a:cs typeface="Calibri"/>
              </a:rPr>
              <a:t>já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foram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recrutados.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227439" y="134111"/>
            <a:ext cx="3004820" cy="53784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82700" marR="104775" indent="-1170305">
              <a:lnSpc>
                <a:spcPts val="1989"/>
              </a:lnSpc>
              <a:spcBef>
                <a:spcPts val="204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72311"/>
            <a:ext cx="5416061" cy="641567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1776497" y="6917585"/>
            <a:ext cx="1945005" cy="503555"/>
            <a:chOff x="1776497" y="6917585"/>
            <a:chExt cx="1945005" cy="503555"/>
          </a:xfrm>
        </p:grpSpPr>
        <p:sp>
          <p:nvSpPr>
            <p:cNvPr id="16" name="object 16"/>
            <p:cNvSpPr/>
            <p:nvPr/>
          </p:nvSpPr>
          <p:spPr>
            <a:xfrm>
              <a:off x="1782838" y="6923937"/>
              <a:ext cx="1932305" cy="458470"/>
            </a:xfrm>
            <a:custGeom>
              <a:avLst/>
              <a:gdLst/>
              <a:ahLst/>
              <a:cxnLst/>
              <a:rect l="l" t="t" r="r" b="b"/>
              <a:pathLst>
                <a:path w="1932304" h="458470">
                  <a:moveTo>
                    <a:pt x="1932254" y="0"/>
                  </a:moveTo>
                  <a:lnTo>
                    <a:pt x="0" y="0"/>
                  </a:lnTo>
                  <a:lnTo>
                    <a:pt x="0" y="420966"/>
                  </a:lnTo>
                  <a:lnTo>
                    <a:pt x="0" y="458381"/>
                  </a:lnTo>
                  <a:lnTo>
                    <a:pt x="1932254" y="458381"/>
                  </a:lnTo>
                  <a:lnTo>
                    <a:pt x="1932254" y="420966"/>
                  </a:lnTo>
                  <a:lnTo>
                    <a:pt x="1932254" y="0"/>
                  </a:lnTo>
                  <a:close/>
                </a:path>
              </a:pathLst>
            </a:custGeom>
            <a:solidFill>
              <a:srgbClr val="025F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782847" y="6923935"/>
              <a:ext cx="1932305" cy="458470"/>
            </a:xfrm>
            <a:custGeom>
              <a:avLst/>
              <a:gdLst/>
              <a:ahLst/>
              <a:cxnLst/>
              <a:rect l="l" t="t" r="r" b="b"/>
              <a:pathLst>
                <a:path w="1932304" h="458470">
                  <a:moveTo>
                    <a:pt x="0" y="0"/>
                  </a:moveTo>
                  <a:lnTo>
                    <a:pt x="1932251" y="0"/>
                  </a:lnTo>
                  <a:lnTo>
                    <a:pt x="1932251" y="458384"/>
                  </a:lnTo>
                  <a:lnTo>
                    <a:pt x="0" y="45838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25F4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245267" y="7382993"/>
              <a:ext cx="1012825" cy="0"/>
            </a:xfrm>
            <a:custGeom>
              <a:avLst/>
              <a:gdLst/>
              <a:ahLst/>
              <a:cxnLst/>
              <a:rect l="l" t="t" r="r" b="b"/>
              <a:pathLst>
                <a:path w="1012825" h="0">
                  <a:moveTo>
                    <a:pt x="0" y="0"/>
                  </a:moveTo>
                  <a:lnTo>
                    <a:pt x="1012627" y="1"/>
                  </a:lnTo>
                </a:path>
              </a:pathLst>
            </a:custGeom>
            <a:ln w="76200">
              <a:solidFill>
                <a:srgbClr val="6EB12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305104" y="6924820"/>
            <a:ext cx="1258570" cy="454025"/>
            <a:chOff x="305104" y="6924820"/>
            <a:chExt cx="1258570" cy="454025"/>
          </a:xfrm>
        </p:grpSpPr>
        <p:sp>
          <p:nvSpPr>
            <p:cNvPr id="20" name="object 20"/>
            <p:cNvSpPr/>
            <p:nvPr/>
          </p:nvSpPr>
          <p:spPr>
            <a:xfrm>
              <a:off x="311454" y="6931170"/>
              <a:ext cx="1245870" cy="397510"/>
            </a:xfrm>
            <a:custGeom>
              <a:avLst/>
              <a:gdLst/>
              <a:ahLst/>
              <a:cxnLst/>
              <a:rect l="l" t="t" r="r" b="b"/>
              <a:pathLst>
                <a:path w="1245870" h="397509">
                  <a:moveTo>
                    <a:pt x="0" y="397239"/>
                  </a:moveTo>
                  <a:lnTo>
                    <a:pt x="1245549" y="397239"/>
                  </a:lnTo>
                  <a:lnTo>
                    <a:pt x="1245549" y="0"/>
                  </a:lnTo>
                  <a:lnTo>
                    <a:pt x="0" y="0"/>
                  </a:lnTo>
                  <a:lnTo>
                    <a:pt x="0" y="397239"/>
                  </a:lnTo>
                  <a:close/>
                </a:path>
              </a:pathLst>
            </a:custGeom>
            <a:solidFill>
              <a:srgbClr val="025F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11454" y="6931170"/>
              <a:ext cx="1245870" cy="441325"/>
            </a:xfrm>
            <a:custGeom>
              <a:avLst/>
              <a:gdLst/>
              <a:ahLst/>
              <a:cxnLst/>
              <a:rect l="l" t="t" r="r" b="b"/>
              <a:pathLst>
                <a:path w="1245870" h="441325">
                  <a:moveTo>
                    <a:pt x="0" y="0"/>
                  </a:moveTo>
                  <a:lnTo>
                    <a:pt x="1245550" y="0"/>
                  </a:lnTo>
                  <a:lnTo>
                    <a:pt x="1245550" y="440864"/>
                  </a:lnTo>
                  <a:lnTo>
                    <a:pt x="0" y="44086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25F4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305104" y="6924820"/>
            <a:ext cx="1258570" cy="454025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358140">
              <a:lnSpc>
                <a:spcPct val="100000"/>
              </a:lnSpc>
              <a:spcBef>
                <a:spcPts val="705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Causas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11371" y="7366510"/>
            <a:ext cx="544830" cy="5715"/>
          </a:xfrm>
          <a:custGeom>
            <a:avLst/>
            <a:gdLst/>
            <a:ahLst/>
            <a:cxnLst/>
            <a:rect l="l" t="t" r="r" b="b"/>
            <a:pathLst>
              <a:path w="544830" h="5715">
                <a:moveTo>
                  <a:pt x="-38100" y="2762"/>
                </a:moveTo>
                <a:lnTo>
                  <a:pt x="582913" y="2762"/>
                </a:lnTo>
              </a:path>
            </a:pathLst>
          </a:custGeom>
          <a:ln w="81724">
            <a:solidFill>
              <a:srgbClr val="6EB12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32913" y="7889312"/>
            <a:ext cx="1379220" cy="1151255"/>
          </a:xfrm>
          <a:prstGeom prst="rect">
            <a:avLst/>
          </a:prstGeom>
          <a:ln w="12700">
            <a:solidFill>
              <a:srgbClr val="025F4D"/>
            </a:solidFill>
          </a:ln>
        </p:spPr>
        <p:txBody>
          <a:bodyPr wrap="square" lIns="0" tIns="45719" rIns="0" bIns="0" rtlCol="0" vert="horz">
            <a:spAutoFit/>
          </a:bodyPr>
          <a:lstStyle/>
          <a:p>
            <a:pPr marL="298450" indent="-172085">
              <a:lnSpc>
                <a:spcPts val="1910"/>
              </a:lnSpc>
              <a:spcBef>
                <a:spcPts val="359"/>
              </a:spcBef>
              <a:buFont typeface="Arial MT"/>
              <a:buChar char="•"/>
              <a:tabLst>
                <a:tab pos="299085" algn="l"/>
              </a:tabLst>
            </a:pPr>
            <a:r>
              <a:rPr dirty="0" sz="1600" spc="-10">
                <a:solidFill>
                  <a:srgbClr val="595959"/>
                </a:solidFill>
                <a:latin typeface="Calibri"/>
                <a:cs typeface="Calibri"/>
              </a:rPr>
              <a:t>Inﬂamação</a:t>
            </a:r>
            <a:endParaRPr sz="1600">
              <a:latin typeface="Calibri"/>
              <a:cs typeface="Calibri"/>
            </a:endParaRPr>
          </a:p>
          <a:p>
            <a:pPr marL="298450" indent="-172085">
              <a:lnSpc>
                <a:spcPts val="1895"/>
              </a:lnSpc>
              <a:buFont typeface="Arial MT"/>
              <a:buChar char="•"/>
              <a:tabLst>
                <a:tab pos="299085" algn="l"/>
              </a:tabLst>
            </a:pPr>
            <a:r>
              <a:rPr dirty="0" sz="1600" spc="-10">
                <a:solidFill>
                  <a:srgbClr val="595959"/>
                </a:solidFill>
                <a:latin typeface="Calibri"/>
                <a:cs typeface="Calibri"/>
              </a:rPr>
              <a:t>Infecção</a:t>
            </a:r>
            <a:endParaRPr sz="1600">
              <a:latin typeface="Calibri"/>
              <a:cs typeface="Calibri"/>
            </a:endParaRPr>
          </a:p>
          <a:p>
            <a:pPr marL="298450" indent="-172085">
              <a:lnSpc>
                <a:spcPts val="1910"/>
              </a:lnSpc>
              <a:buFont typeface="Arial MT"/>
              <a:buChar char="•"/>
              <a:tabLst>
                <a:tab pos="299085" algn="l"/>
              </a:tabLst>
            </a:pPr>
            <a:r>
              <a:rPr dirty="0" sz="1600" spc="-5">
                <a:solidFill>
                  <a:srgbClr val="595959"/>
                </a:solidFill>
                <a:latin typeface="Calibri"/>
                <a:cs typeface="Calibri"/>
              </a:rPr>
              <a:t>Neoplasias</a:t>
            </a:r>
            <a:endParaRPr sz="1600">
              <a:latin typeface="Calibri"/>
              <a:cs typeface="Calibri"/>
            </a:endParaRPr>
          </a:p>
          <a:p>
            <a:pPr marL="298450" indent="-172085">
              <a:lnSpc>
                <a:spcPct val="100000"/>
              </a:lnSpc>
              <a:spcBef>
                <a:spcPts val="70"/>
              </a:spcBef>
              <a:buFont typeface="Arial MT"/>
              <a:buChar char="•"/>
              <a:tabLst>
                <a:tab pos="299085" algn="l"/>
              </a:tabLst>
            </a:pPr>
            <a:r>
              <a:rPr dirty="0" sz="1600" spc="-25">
                <a:solidFill>
                  <a:srgbClr val="595959"/>
                </a:solidFill>
                <a:latin typeface="Calibri"/>
                <a:cs typeface="Calibri"/>
              </a:rPr>
              <a:t>Traumas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16825" y="7889312"/>
            <a:ext cx="2034539" cy="1191260"/>
          </a:xfrm>
          <a:prstGeom prst="rect">
            <a:avLst/>
          </a:prstGeom>
          <a:ln w="12700">
            <a:solidFill>
              <a:srgbClr val="025F4D"/>
            </a:solidFill>
          </a:ln>
        </p:spPr>
        <p:txBody>
          <a:bodyPr wrap="square" lIns="0" tIns="63500" rIns="0" bIns="0" rtlCol="0" vert="horz">
            <a:spAutoFit/>
          </a:bodyPr>
          <a:lstStyle/>
          <a:p>
            <a:pPr marL="313690" indent="-172085">
              <a:lnSpc>
                <a:spcPct val="100000"/>
              </a:lnSpc>
              <a:spcBef>
                <a:spcPts val="500"/>
              </a:spcBef>
              <a:buFont typeface="Arial MT"/>
              <a:buChar char="•"/>
              <a:tabLst>
                <a:tab pos="314325" algn="l"/>
              </a:tabLst>
            </a:pPr>
            <a:r>
              <a:rPr dirty="0" sz="1600" spc="-5">
                <a:solidFill>
                  <a:srgbClr val="595959"/>
                </a:solidFill>
                <a:latin typeface="Calibri"/>
                <a:cs typeface="Calibri"/>
              </a:rPr>
              <a:t>Pior</a:t>
            </a:r>
            <a:r>
              <a:rPr dirty="0" sz="1600" spc="-1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595959"/>
                </a:solidFill>
                <a:latin typeface="Calibri"/>
                <a:cs typeface="Calibri"/>
              </a:rPr>
              <a:t>prognóstico</a:t>
            </a:r>
            <a:endParaRPr sz="1600">
              <a:latin typeface="Calibri"/>
              <a:cs typeface="Calibri"/>
            </a:endParaRPr>
          </a:p>
          <a:p>
            <a:pPr marL="313690" indent="-172085">
              <a:lnSpc>
                <a:spcPts val="1910"/>
              </a:lnSpc>
              <a:buFont typeface="Arial MT"/>
              <a:buChar char="•"/>
              <a:tabLst>
                <a:tab pos="314325" algn="l"/>
              </a:tabLst>
            </a:pPr>
            <a:r>
              <a:rPr dirty="0" sz="1600" spc="-5">
                <a:solidFill>
                  <a:srgbClr val="595959"/>
                </a:solidFill>
                <a:latin typeface="Calibri"/>
                <a:cs typeface="Calibri"/>
              </a:rPr>
              <a:t>Maior</a:t>
            </a:r>
            <a:r>
              <a:rPr dirty="0" sz="1600" spc="-3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595959"/>
                </a:solidFill>
                <a:latin typeface="Calibri"/>
                <a:cs typeface="Calibri"/>
              </a:rPr>
              <a:t>mortalidade</a:t>
            </a:r>
            <a:endParaRPr sz="1600">
              <a:latin typeface="Calibri"/>
              <a:cs typeface="Calibri"/>
            </a:endParaRPr>
          </a:p>
          <a:p>
            <a:pPr marL="313690" indent="-172085">
              <a:lnSpc>
                <a:spcPts val="1910"/>
              </a:lnSpc>
              <a:buFont typeface="Arial MT"/>
              <a:buChar char="•"/>
              <a:tabLst>
                <a:tab pos="314325" algn="l"/>
              </a:tabLst>
            </a:pPr>
            <a:r>
              <a:rPr dirty="0" sz="1600" spc="-5">
                <a:solidFill>
                  <a:srgbClr val="595959"/>
                </a:solidFill>
                <a:latin typeface="Calibri"/>
                <a:cs typeface="Calibri"/>
              </a:rPr>
              <a:t>Maior</a:t>
            </a:r>
            <a:r>
              <a:rPr dirty="0" sz="1600" spc="-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595959"/>
                </a:solidFill>
                <a:latin typeface="Calibri"/>
                <a:cs typeface="Calibri"/>
              </a:rPr>
              <a:t>morbidade</a:t>
            </a:r>
            <a:endParaRPr sz="1600">
              <a:latin typeface="Calibri"/>
              <a:cs typeface="Calibri"/>
            </a:endParaRPr>
          </a:p>
          <a:p>
            <a:pPr marL="313690" indent="-172085">
              <a:lnSpc>
                <a:spcPct val="100000"/>
              </a:lnSpc>
              <a:spcBef>
                <a:spcPts val="75"/>
              </a:spcBef>
              <a:buFont typeface="Arial MT"/>
              <a:buChar char="•"/>
              <a:tabLst>
                <a:tab pos="314325" algn="l"/>
              </a:tabLst>
            </a:pPr>
            <a:r>
              <a:rPr dirty="0" sz="1600" spc="-5">
                <a:solidFill>
                  <a:srgbClr val="595959"/>
                </a:solidFill>
                <a:latin typeface="Calibri"/>
                <a:cs typeface="Calibri"/>
              </a:rPr>
              <a:t>Sepse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26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02992" y="7507223"/>
            <a:ext cx="374904" cy="323088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8576" y="7495031"/>
            <a:ext cx="374904" cy="323088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1776497" y="7017004"/>
            <a:ext cx="19450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4645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Consequências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217248" y="6924820"/>
            <a:ext cx="1681480" cy="469265"/>
            <a:chOff x="4217248" y="6924820"/>
            <a:chExt cx="1681480" cy="469265"/>
          </a:xfrm>
        </p:grpSpPr>
        <p:sp>
          <p:nvSpPr>
            <p:cNvPr id="30" name="object 30"/>
            <p:cNvSpPr/>
            <p:nvPr/>
          </p:nvSpPr>
          <p:spPr>
            <a:xfrm>
              <a:off x="4223588" y="6931176"/>
              <a:ext cx="1668780" cy="456565"/>
            </a:xfrm>
            <a:custGeom>
              <a:avLst/>
              <a:gdLst/>
              <a:ahLst/>
              <a:cxnLst/>
              <a:rect l="l" t="t" r="r" b="b"/>
              <a:pathLst>
                <a:path w="1668779" h="456565">
                  <a:moveTo>
                    <a:pt x="1668614" y="0"/>
                  </a:moveTo>
                  <a:lnTo>
                    <a:pt x="0" y="0"/>
                  </a:lnTo>
                  <a:lnTo>
                    <a:pt x="0" y="419519"/>
                  </a:lnTo>
                  <a:lnTo>
                    <a:pt x="0" y="456412"/>
                  </a:lnTo>
                  <a:lnTo>
                    <a:pt x="1668614" y="456412"/>
                  </a:lnTo>
                  <a:lnTo>
                    <a:pt x="1668614" y="419519"/>
                  </a:lnTo>
                  <a:lnTo>
                    <a:pt x="1668614" y="0"/>
                  </a:lnTo>
                  <a:close/>
                </a:path>
              </a:pathLst>
            </a:custGeom>
            <a:solidFill>
              <a:srgbClr val="025F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4223598" y="6931170"/>
              <a:ext cx="1668780" cy="456565"/>
            </a:xfrm>
            <a:custGeom>
              <a:avLst/>
              <a:gdLst/>
              <a:ahLst/>
              <a:cxnLst/>
              <a:rect l="l" t="t" r="r" b="b"/>
              <a:pathLst>
                <a:path w="1668779" h="456565">
                  <a:moveTo>
                    <a:pt x="0" y="0"/>
                  </a:moveTo>
                  <a:lnTo>
                    <a:pt x="1668611" y="0"/>
                  </a:lnTo>
                  <a:lnTo>
                    <a:pt x="1668611" y="456419"/>
                  </a:lnTo>
                  <a:lnTo>
                    <a:pt x="0" y="456419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25F4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4217248" y="7001764"/>
            <a:ext cx="168148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Custos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565512" y="7388791"/>
            <a:ext cx="972185" cy="1270"/>
          </a:xfrm>
          <a:custGeom>
            <a:avLst/>
            <a:gdLst/>
            <a:ahLst/>
            <a:cxnLst/>
            <a:rect l="l" t="t" r="r" b="b"/>
            <a:pathLst>
              <a:path w="972185" h="1270">
                <a:moveTo>
                  <a:pt x="0" y="0"/>
                </a:moveTo>
                <a:lnTo>
                  <a:pt x="971767" y="923"/>
                </a:lnTo>
              </a:path>
            </a:pathLst>
          </a:custGeom>
          <a:ln w="76200">
            <a:solidFill>
              <a:srgbClr val="6EB12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852937" y="7885422"/>
            <a:ext cx="2291715" cy="1191260"/>
          </a:xfrm>
          <a:prstGeom prst="rect">
            <a:avLst/>
          </a:prstGeom>
          <a:ln w="12700">
            <a:solidFill>
              <a:srgbClr val="025F4D"/>
            </a:solidFill>
          </a:ln>
        </p:spPr>
        <p:txBody>
          <a:bodyPr wrap="square" lIns="0" tIns="49530" rIns="0" bIns="0" rtlCol="0" vert="horz">
            <a:spAutoFit/>
          </a:bodyPr>
          <a:lstStyle/>
          <a:p>
            <a:pPr marL="263525" indent="-172085">
              <a:lnSpc>
                <a:spcPts val="1910"/>
              </a:lnSpc>
              <a:spcBef>
                <a:spcPts val="390"/>
              </a:spcBef>
              <a:buFont typeface="Arial MT"/>
              <a:buChar char="•"/>
              <a:tabLst>
                <a:tab pos="264160" algn="l"/>
              </a:tabLst>
            </a:pPr>
            <a:r>
              <a:rPr dirty="0" sz="1600" spc="-5">
                <a:solidFill>
                  <a:srgbClr val="595959"/>
                </a:solidFill>
                <a:latin typeface="Calibri"/>
                <a:cs typeface="Calibri"/>
              </a:rPr>
              <a:t>Elevados</a:t>
            </a:r>
            <a:r>
              <a:rPr dirty="0" sz="1600" spc="-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595959"/>
                </a:solidFill>
                <a:latin typeface="Calibri"/>
                <a:cs typeface="Calibri"/>
              </a:rPr>
              <a:t>em</a:t>
            </a:r>
            <a:r>
              <a:rPr dirty="0" sz="1600" spc="-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595959"/>
                </a:solidFill>
                <a:latin typeface="Calibri"/>
                <a:cs typeface="Calibri"/>
              </a:rPr>
              <a:t>até</a:t>
            </a:r>
            <a:r>
              <a:rPr dirty="0" sz="1600" spc="-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595959"/>
                </a:solidFill>
                <a:latin typeface="Calibri"/>
                <a:cs typeface="Calibri"/>
              </a:rPr>
              <a:t>10x</a:t>
            </a:r>
            <a:endParaRPr sz="1600">
              <a:latin typeface="Calibri"/>
              <a:cs typeface="Calibri"/>
            </a:endParaRPr>
          </a:p>
          <a:p>
            <a:pPr marL="263525" marR="37465" indent="-171450">
              <a:lnSpc>
                <a:spcPts val="1920"/>
              </a:lnSpc>
              <a:spcBef>
                <a:spcPts val="50"/>
              </a:spcBef>
              <a:buFont typeface="Arial MT"/>
              <a:buChar char="•"/>
              <a:tabLst>
                <a:tab pos="264160" algn="l"/>
              </a:tabLst>
            </a:pPr>
            <a:r>
              <a:rPr dirty="0" sz="1600" spc="-20">
                <a:solidFill>
                  <a:srgbClr val="595959"/>
                </a:solidFill>
                <a:latin typeface="Calibri"/>
                <a:cs typeface="Calibri"/>
              </a:rPr>
              <a:t>Até</a:t>
            </a:r>
            <a:r>
              <a:rPr dirty="0" sz="1600" spc="-1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595959"/>
                </a:solidFill>
                <a:latin typeface="Calibri"/>
                <a:cs typeface="Calibri"/>
              </a:rPr>
              <a:t>4</a:t>
            </a:r>
            <a:r>
              <a:rPr dirty="0" sz="1600" spc="-1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595959"/>
                </a:solidFill>
                <a:latin typeface="Calibri"/>
                <a:cs typeface="Calibri"/>
              </a:rPr>
              <a:t>vezes</a:t>
            </a:r>
            <a:r>
              <a:rPr dirty="0" sz="1600" spc="-1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595959"/>
                </a:solidFill>
                <a:latin typeface="Calibri"/>
                <a:cs typeface="Calibri"/>
              </a:rPr>
              <a:t>maior</a:t>
            </a:r>
            <a:r>
              <a:rPr dirty="0" sz="1600">
                <a:solidFill>
                  <a:srgbClr val="595959"/>
                </a:solidFill>
                <a:latin typeface="Calibri"/>
                <a:cs typeface="Calibri"/>
              </a:rPr>
              <a:t> em </a:t>
            </a:r>
            <a:r>
              <a:rPr dirty="0" sz="1600" spc="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595959"/>
                </a:solidFill>
                <a:latin typeface="Calibri"/>
                <a:cs typeface="Calibri"/>
              </a:rPr>
              <a:t>comparação</a:t>
            </a:r>
            <a:r>
              <a:rPr dirty="0" sz="1600" spc="-3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595959"/>
                </a:solidFill>
                <a:latin typeface="Calibri"/>
                <a:cs typeface="Calibri"/>
              </a:rPr>
              <a:t>com</a:t>
            </a:r>
            <a:r>
              <a:rPr dirty="0" sz="1600" spc="-3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595959"/>
                </a:solidFill>
                <a:latin typeface="Calibri"/>
                <a:cs typeface="Calibri"/>
              </a:rPr>
              <a:t>outras</a:t>
            </a:r>
            <a:endParaRPr sz="1600">
              <a:latin typeface="Calibri"/>
              <a:cs typeface="Calibri"/>
            </a:endParaRPr>
          </a:p>
          <a:p>
            <a:pPr marL="263525">
              <a:lnSpc>
                <a:spcPct val="100000"/>
              </a:lnSpc>
              <a:spcBef>
                <a:spcPts val="10"/>
              </a:spcBef>
            </a:pPr>
            <a:r>
              <a:rPr dirty="0" sz="1600" spc="-10">
                <a:solidFill>
                  <a:srgbClr val="595959"/>
                </a:solidFill>
                <a:latin typeface="Calibri"/>
                <a:cs typeface="Calibri"/>
              </a:rPr>
              <a:t>complicações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5" name="object 3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88991" y="7498080"/>
            <a:ext cx="374903" cy="323088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7025623" y="5914644"/>
            <a:ext cx="1592580" cy="59055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635">
              <a:lnSpc>
                <a:spcPct val="96200"/>
              </a:lnSpc>
              <a:spcBef>
                <a:spcPts val="160"/>
              </a:spcBef>
            </a:pPr>
            <a:r>
              <a:rPr dirty="0" sz="1400" spc="-5" b="1">
                <a:solidFill>
                  <a:srgbClr val="CCD400"/>
                </a:solidFill>
                <a:latin typeface="Segoe UI"/>
                <a:cs typeface="Segoe UI"/>
              </a:rPr>
              <a:t>Grupo Fístula </a:t>
            </a:r>
            <a:r>
              <a:rPr dirty="0" sz="1400" b="1">
                <a:solidFill>
                  <a:srgbClr val="CCD400"/>
                </a:solidFill>
                <a:latin typeface="Segoe UI"/>
                <a:cs typeface="Segoe UI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Pacientes que 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Segoe UI"/>
                <a:cs typeface="Segoe UI"/>
              </a:rPr>
              <a:t>d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e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s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e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n</a:t>
            </a:r>
            <a:r>
              <a:rPr dirty="0" sz="1200" spc="-15" b="1">
                <a:solidFill>
                  <a:srgbClr val="FFFFFF"/>
                </a:solidFill>
                <a:latin typeface="Segoe UI"/>
                <a:cs typeface="Segoe UI"/>
              </a:rPr>
              <a:t>v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o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l</a:t>
            </a:r>
            <a:r>
              <a:rPr dirty="0" sz="1200" spc="-15" b="1">
                <a:solidFill>
                  <a:srgbClr val="FFFFFF"/>
                </a:solidFill>
                <a:latin typeface="Segoe UI"/>
                <a:cs typeface="Segoe UI"/>
              </a:rPr>
              <a:t>v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e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r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am</a:t>
            </a:r>
            <a:r>
              <a:rPr dirty="0" sz="1200" spc="-10" b="1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f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ístul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a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603869" y="5917691"/>
            <a:ext cx="1592580" cy="59055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-635">
              <a:lnSpc>
                <a:spcPct val="96200"/>
              </a:lnSpc>
              <a:spcBef>
                <a:spcPts val="160"/>
              </a:spcBef>
            </a:pPr>
            <a:r>
              <a:rPr dirty="0" sz="1400" spc="-5" b="1">
                <a:solidFill>
                  <a:srgbClr val="CCD400"/>
                </a:solidFill>
                <a:latin typeface="Segoe UI"/>
                <a:cs typeface="Segoe UI"/>
              </a:rPr>
              <a:t>Grupo Controle </a:t>
            </a:r>
            <a:r>
              <a:rPr dirty="0" sz="1400" b="1">
                <a:solidFill>
                  <a:srgbClr val="CCD400"/>
                </a:solidFill>
                <a:latin typeface="Segoe UI"/>
                <a:cs typeface="Segoe UI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Pacientes que não 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Segoe UI"/>
                <a:cs typeface="Segoe UI"/>
              </a:rPr>
              <a:t>d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e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s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e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n</a:t>
            </a:r>
            <a:r>
              <a:rPr dirty="0" sz="1200" spc="-15" b="1">
                <a:solidFill>
                  <a:srgbClr val="FFFFFF"/>
                </a:solidFill>
                <a:latin typeface="Segoe UI"/>
                <a:cs typeface="Segoe UI"/>
              </a:rPr>
              <a:t>v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o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l</a:t>
            </a:r>
            <a:r>
              <a:rPr dirty="0" sz="1200" spc="-15" b="1">
                <a:solidFill>
                  <a:srgbClr val="FFFFFF"/>
                </a:solidFill>
                <a:latin typeface="Segoe UI"/>
                <a:cs typeface="Segoe UI"/>
              </a:rPr>
              <a:t>v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e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r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am</a:t>
            </a:r>
            <a:r>
              <a:rPr dirty="0" sz="1200" spc="-10" b="1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f</a:t>
            </a:r>
            <a:r>
              <a:rPr dirty="0" sz="1200" spc="-5" b="1">
                <a:solidFill>
                  <a:srgbClr val="FFFFFF"/>
                </a:solidFill>
                <a:latin typeface="Segoe UI"/>
                <a:cs typeface="Segoe UI"/>
              </a:rPr>
              <a:t>ístul</a:t>
            </a:r>
            <a:r>
              <a:rPr dirty="0" sz="1200" b="1">
                <a:solidFill>
                  <a:srgbClr val="FFFFFF"/>
                </a:solidFill>
                <a:latin typeface="Segoe UI"/>
                <a:cs typeface="Segoe UI"/>
              </a:rPr>
              <a:t>a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833842" y="5568848"/>
            <a:ext cx="2566035" cy="326390"/>
          </a:xfrm>
          <a:custGeom>
            <a:avLst/>
            <a:gdLst/>
            <a:ahLst/>
            <a:cxnLst/>
            <a:rect l="l" t="t" r="r" b="b"/>
            <a:pathLst>
              <a:path w="2566034" h="326389">
                <a:moveTo>
                  <a:pt x="2565882" y="306832"/>
                </a:moveTo>
                <a:lnTo>
                  <a:pt x="2553741" y="296608"/>
                </a:lnTo>
                <a:lnTo>
                  <a:pt x="2500706" y="251968"/>
                </a:lnTo>
                <a:lnTo>
                  <a:pt x="2492908" y="284378"/>
                </a:lnTo>
                <a:lnTo>
                  <a:pt x="1310894" y="12"/>
                </a:lnTo>
                <a:lnTo>
                  <a:pt x="1309776" y="4648"/>
                </a:lnTo>
                <a:lnTo>
                  <a:pt x="1308735" y="0"/>
                </a:lnTo>
                <a:lnTo>
                  <a:pt x="73279" y="279374"/>
                </a:lnTo>
                <a:lnTo>
                  <a:pt x="65925" y="246862"/>
                </a:lnTo>
                <a:lnTo>
                  <a:pt x="0" y="300824"/>
                </a:lnTo>
                <a:lnTo>
                  <a:pt x="82727" y="321183"/>
                </a:lnTo>
                <a:lnTo>
                  <a:pt x="76009" y="291465"/>
                </a:lnTo>
                <a:lnTo>
                  <a:pt x="75374" y="288671"/>
                </a:lnTo>
                <a:lnTo>
                  <a:pt x="1309738" y="9550"/>
                </a:lnTo>
                <a:lnTo>
                  <a:pt x="2490673" y="293636"/>
                </a:lnTo>
                <a:lnTo>
                  <a:pt x="2482875" y="326047"/>
                </a:lnTo>
                <a:lnTo>
                  <a:pt x="2565882" y="306832"/>
                </a:lnTo>
                <a:close/>
              </a:path>
            </a:pathLst>
          </a:custGeom>
          <a:solidFill>
            <a:srgbClr val="5482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6867069" y="8903207"/>
            <a:ext cx="2466340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2900"/>
              </a:lnSpc>
              <a:spcBef>
                <a:spcPts val="100"/>
              </a:spcBef>
            </a:pPr>
            <a:r>
              <a:rPr dirty="0" sz="1700" spc="-20">
                <a:solidFill>
                  <a:srgbClr val="595959"/>
                </a:solidFill>
                <a:latin typeface="Calibri"/>
                <a:cs typeface="Calibri"/>
              </a:rPr>
              <a:t>Fezes </a:t>
            </a:r>
            <a:r>
              <a:rPr dirty="0" sz="1700" spc="-15">
                <a:solidFill>
                  <a:srgbClr val="595959"/>
                </a:solidFill>
                <a:latin typeface="Calibri"/>
                <a:cs typeface="Calibri"/>
              </a:rPr>
              <a:t>pré</a:t>
            </a:r>
            <a:r>
              <a:rPr dirty="0" sz="1700" spc="-10">
                <a:solidFill>
                  <a:srgbClr val="595959"/>
                </a:solidFill>
                <a:latin typeface="Calibri"/>
                <a:cs typeface="Calibri"/>
              </a:rPr>
              <a:t> antibioticoterapia </a:t>
            </a:r>
            <a:r>
              <a:rPr dirty="0" sz="1700" spc="-37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700" spc="-20">
                <a:solidFill>
                  <a:srgbClr val="595959"/>
                </a:solidFill>
                <a:latin typeface="Calibri"/>
                <a:cs typeface="Calibri"/>
              </a:rPr>
              <a:t>Fezes </a:t>
            </a:r>
            <a:r>
              <a:rPr dirty="0" sz="1700" spc="-5">
                <a:solidFill>
                  <a:srgbClr val="595959"/>
                </a:solidFill>
                <a:latin typeface="Calibri"/>
                <a:cs typeface="Calibri"/>
              </a:rPr>
              <a:t>pós</a:t>
            </a:r>
            <a:r>
              <a:rPr dirty="0" sz="1700" spc="-1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595959"/>
                </a:solidFill>
                <a:latin typeface="Calibri"/>
                <a:cs typeface="Calibri"/>
              </a:rPr>
              <a:t>antibioticoterapia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761222" y="7719414"/>
            <a:ext cx="1892300" cy="993775"/>
          </a:xfrm>
          <a:custGeom>
            <a:avLst/>
            <a:gdLst/>
            <a:ahLst/>
            <a:cxnLst/>
            <a:rect l="l" t="t" r="r" b="b"/>
            <a:pathLst>
              <a:path w="1892300" h="993775">
                <a:moveTo>
                  <a:pt x="0" y="165582"/>
                </a:moveTo>
                <a:lnTo>
                  <a:pt x="5914" y="121564"/>
                </a:lnTo>
                <a:lnTo>
                  <a:pt x="22606" y="82010"/>
                </a:lnTo>
                <a:lnTo>
                  <a:pt x="48498" y="48498"/>
                </a:lnTo>
                <a:lnTo>
                  <a:pt x="82009" y="22606"/>
                </a:lnTo>
                <a:lnTo>
                  <a:pt x="121564" y="5914"/>
                </a:lnTo>
                <a:lnTo>
                  <a:pt x="165582" y="0"/>
                </a:lnTo>
                <a:lnTo>
                  <a:pt x="1726721" y="0"/>
                </a:lnTo>
                <a:lnTo>
                  <a:pt x="1770739" y="5914"/>
                </a:lnTo>
                <a:lnTo>
                  <a:pt x="1810293" y="22606"/>
                </a:lnTo>
                <a:lnTo>
                  <a:pt x="1843805" y="48498"/>
                </a:lnTo>
                <a:lnTo>
                  <a:pt x="1869697" y="82010"/>
                </a:lnTo>
                <a:lnTo>
                  <a:pt x="1886389" y="121564"/>
                </a:lnTo>
                <a:lnTo>
                  <a:pt x="1892304" y="165582"/>
                </a:lnTo>
                <a:lnTo>
                  <a:pt x="1892304" y="827896"/>
                </a:lnTo>
                <a:lnTo>
                  <a:pt x="1886389" y="871914"/>
                </a:lnTo>
                <a:lnTo>
                  <a:pt x="1869697" y="911468"/>
                </a:lnTo>
                <a:lnTo>
                  <a:pt x="1843805" y="944980"/>
                </a:lnTo>
                <a:lnTo>
                  <a:pt x="1810293" y="970872"/>
                </a:lnTo>
                <a:lnTo>
                  <a:pt x="1770739" y="987564"/>
                </a:lnTo>
                <a:lnTo>
                  <a:pt x="1726721" y="993479"/>
                </a:lnTo>
                <a:lnTo>
                  <a:pt x="165582" y="993479"/>
                </a:lnTo>
                <a:lnTo>
                  <a:pt x="121564" y="987564"/>
                </a:lnTo>
                <a:lnTo>
                  <a:pt x="82009" y="970872"/>
                </a:lnTo>
                <a:lnTo>
                  <a:pt x="48498" y="944980"/>
                </a:lnTo>
                <a:lnTo>
                  <a:pt x="22606" y="911468"/>
                </a:lnTo>
                <a:lnTo>
                  <a:pt x="5914" y="871914"/>
                </a:lnTo>
                <a:lnTo>
                  <a:pt x="0" y="827896"/>
                </a:lnTo>
                <a:lnTo>
                  <a:pt x="0" y="165582"/>
                </a:lnTo>
                <a:close/>
              </a:path>
            </a:pathLst>
          </a:custGeom>
          <a:ln w="12700">
            <a:solidFill>
              <a:srgbClr val="548235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1" name="object 41"/>
          <p:cNvGrpSpPr/>
          <p:nvPr/>
        </p:nvGrpSpPr>
        <p:grpSpPr>
          <a:xfrm>
            <a:off x="6754872" y="7252865"/>
            <a:ext cx="5145405" cy="2364740"/>
            <a:chOff x="6754872" y="7252865"/>
            <a:chExt cx="5145405" cy="2364740"/>
          </a:xfrm>
        </p:grpSpPr>
        <p:sp>
          <p:nvSpPr>
            <p:cNvPr id="42" name="object 42"/>
            <p:cNvSpPr/>
            <p:nvPr/>
          </p:nvSpPr>
          <p:spPr>
            <a:xfrm>
              <a:off x="6761222" y="8858488"/>
              <a:ext cx="2727960" cy="752475"/>
            </a:xfrm>
            <a:custGeom>
              <a:avLst/>
              <a:gdLst/>
              <a:ahLst/>
              <a:cxnLst/>
              <a:rect l="l" t="t" r="r" b="b"/>
              <a:pathLst>
                <a:path w="2727959" h="752475">
                  <a:moveTo>
                    <a:pt x="0" y="125372"/>
                  </a:moveTo>
                  <a:lnTo>
                    <a:pt x="9852" y="76572"/>
                  </a:lnTo>
                  <a:lnTo>
                    <a:pt x="36720" y="36720"/>
                  </a:lnTo>
                  <a:lnTo>
                    <a:pt x="76571" y="9852"/>
                  </a:lnTo>
                  <a:lnTo>
                    <a:pt x="125372" y="0"/>
                  </a:lnTo>
                  <a:lnTo>
                    <a:pt x="2602153" y="0"/>
                  </a:lnTo>
                  <a:lnTo>
                    <a:pt x="2650954" y="9852"/>
                  </a:lnTo>
                  <a:lnTo>
                    <a:pt x="2690805" y="36720"/>
                  </a:lnTo>
                  <a:lnTo>
                    <a:pt x="2717673" y="76572"/>
                  </a:lnTo>
                  <a:lnTo>
                    <a:pt x="2727526" y="125372"/>
                  </a:lnTo>
                  <a:lnTo>
                    <a:pt x="2727526" y="626843"/>
                  </a:lnTo>
                  <a:lnTo>
                    <a:pt x="2717673" y="675643"/>
                  </a:lnTo>
                  <a:lnTo>
                    <a:pt x="2690805" y="715495"/>
                  </a:lnTo>
                  <a:lnTo>
                    <a:pt x="2650954" y="742363"/>
                  </a:lnTo>
                  <a:lnTo>
                    <a:pt x="2602153" y="752216"/>
                  </a:lnTo>
                  <a:lnTo>
                    <a:pt x="125372" y="752216"/>
                  </a:lnTo>
                  <a:lnTo>
                    <a:pt x="76571" y="742363"/>
                  </a:lnTo>
                  <a:lnTo>
                    <a:pt x="36720" y="715495"/>
                  </a:lnTo>
                  <a:lnTo>
                    <a:pt x="9852" y="675643"/>
                  </a:lnTo>
                  <a:lnTo>
                    <a:pt x="0" y="626843"/>
                  </a:lnTo>
                  <a:lnTo>
                    <a:pt x="0" y="125372"/>
                  </a:lnTo>
                  <a:close/>
                </a:path>
              </a:pathLst>
            </a:custGeom>
            <a:ln w="12700">
              <a:solidFill>
                <a:srgbClr val="54823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9860760" y="7252865"/>
              <a:ext cx="2039620" cy="2347595"/>
            </a:xfrm>
            <a:custGeom>
              <a:avLst/>
              <a:gdLst/>
              <a:ahLst/>
              <a:cxnLst/>
              <a:rect l="l" t="t" r="r" b="b"/>
              <a:pathLst>
                <a:path w="2039620" h="2347595">
                  <a:moveTo>
                    <a:pt x="1699179" y="0"/>
                  </a:moveTo>
                  <a:lnTo>
                    <a:pt x="339845" y="0"/>
                  </a:lnTo>
                  <a:lnTo>
                    <a:pt x="293730" y="3102"/>
                  </a:lnTo>
                  <a:lnTo>
                    <a:pt x="249501" y="12139"/>
                  </a:lnTo>
                  <a:lnTo>
                    <a:pt x="207562" y="26706"/>
                  </a:lnTo>
                  <a:lnTo>
                    <a:pt x="168318" y="46398"/>
                  </a:lnTo>
                  <a:lnTo>
                    <a:pt x="132175" y="70810"/>
                  </a:lnTo>
                  <a:lnTo>
                    <a:pt x="99538" y="99538"/>
                  </a:lnTo>
                  <a:lnTo>
                    <a:pt x="70810" y="132175"/>
                  </a:lnTo>
                  <a:lnTo>
                    <a:pt x="46398" y="168318"/>
                  </a:lnTo>
                  <a:lnTo>
                    <a:pt x="26706" y="207561"/>
                  </a:lnTo>
                  <a:lnTo>
                    <a:pt x="12139" y="249500"/>
                  </a:lnTo>
                  <a:lnTo>
                    <a:pt x="3102" y="293729"/>
                  </a:lnTo>
                  <a:lnTo>
                    <a:pt x="0" y="339844"/>
                  </a:lnTo>
                  <a:lnTo>
                    <a:pt x="0" y="2007450"/>
                  </a:lnTo>
                  <a:lnTo>
                    <a:pt x="3102" y="2053564"/>
                  </a:lnTo>
                  <a:lnTo>
                    <a:pt x="12139" y="2097794"/>
                  </a:lnTo>
                  <a:lnTo>
                    <a:pt x="26706" y="2139732"/>
                  </a:lnTo>
                  <a:lnTo>
                    <a:pt x="46398" y="2178975"/>
                  </a:lnTo>
                  <a:lnTo>
                    <a:pt x="70810" y="2215118"/>
                  </a:lnTo>
                  <a:lnTo>
                    <a:pt x="99538" y="2247756"/>
                  </a:lnTo>
                  <a:lnTo>
                    <a:pt x="132175" y="2276483"/>
                  </a:lnTo>
                  <a:lnTo>
                    <a:pt x="168318" y="2300895"/>
                  </a:lnTo>
                  <a:lnTo>
                    <a:pt x="207562" y="2320587"/>
                  </a:lnTo>
                  <a:lnTo>
                    <a:pt x="249501" y="2335154"/>
                  </a:lnTo>
                  <a:lnTo>
                    <a:pt x="293730" y="2344191"/>
                  </a:lnTo>
                  <a:lnTo>
                    <a:pt x="339845" y="2347294"/>
                  </a:lnTo>
                  <a:lnTo>
                    <a:pt x="1699179" y="2347294"/>
                  </a:lnTo>
                  <a:lnTo>
                    <a:pt x="1745294" y="2344191"/>
                  </a:lnTo>
                  <a:lnTo>
                    <a:pt x="1789524" y="2335154"/>
                  </a:lnTo>
                  <a:lnTo>
                    <a:pt x="1831462" y="2320587"/>
                  </a:lnTo>
                  <a:lnTo>
                    <a:pt x="1870705" y="2300895"/>
                  </a:lnTo>
                  <a:lnTo>
                    <a:pt x="1906848" y="2276483"/>
                  </a:lnTo>
                  <a:lnTo>
                    <a:pt x="1939486" y="2247756"/>
                  </a:lnTo>
                  <a:lnTo>
                    <a:pt x="1968213" y="2215118"/>
                  </a:lnTo>
                  <a:lnTo>
                    <a:pt x="1992625" y="2178975"/>
                  </a:lnTo>
                  <a:lnTo>
                    <a:pt x="2012317" y="2139732"/>
                  </a:lnTo>
                  <a:lnTo>
                    <a:pt x="2026884" y="2097794"/>
                  </a:lnTo>
                  <a:lnTo>
                    <a:pt x="2035921" y="2053564"/>
                  </a:lnTo>
                  <a:lnTo>
                    <a:pt x="2039024" y="2007450"/>
                  </a:lnTo>
                  <a:lnTo>
                    <a:pt x="2039024" y="339844"/>
                  </a:lnTo>
                  <a:lnTo>
                    <a:pt x="2035921" y="293729"/>
                  </a:lnTo>
                  <a:lnTo>
                    <a:pt x="2026884" y="249500"/>
                  </a:lnTo>
                  <a:lnTo>
                    <a:pt x="2012317" y="207561"/>
                  </a:lnTo>
                  <a:lnTo>
                    <a:pt x="1992625" y="168318"/>
                  </a:lnTo>
                  <a:lnTo>
                    <a:pt x="1968213" y="132175"/>
                  </a:lnTo>
                  <a:lnTo>
                    <a:pt x="1939486" y="99538"/>
                  </a:lnTo>
                  <a:lnTo>
                    <a:pt x="1906848" y="70810"/>
                  </a:lnTo>
                  <a:lnTo>
                    <a:pt x="1870705" y="46398"/>
                  </a:lnTo>
                  <a:lnTo>
                    <a:pt x="1831462" y="26706"/>
                  </a:lnTo>
                  <a:lnTo>
                    <a:pt x="1789524" y="12139"/>
                  </a:lnTo>
                  <a:lnTo>
                    <a:pt x="1745294" y="3102"/>
                  </a:lnTo>
                  <a:lnTo>
                    <a:pt x="1699179" y="0"/>
                  </a:lnTo>
                  <a:close/>
                </a:path>
              </a:pathLst>
            </a:custGeom>
            <a:solidFill>
              <a:srgbClr val="185F4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/>
          <p:cNvSpPr txBox="1"/>
          <p:nvPr/>
        </p:nvSpPr>
        <p:spPr>
          <a:xfrm>
            <a:off x="9973200" y="7386828"/>
            <a:ext cx="1837689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FFFFFF"/>
                </a:solidFill>
                <a:latin typeface="Segoe UI"/>
                <a:cs typeface="Segoe UI"/>
              </a:rPr>
              <a:t>Sequenciamento</a:t>
            </a:r>
            <a:r>
              <a:rPr dirty="0" sz="1400" spc="-30" b="1">
                <a:solidFill>
                  <a:srgbClr val="FFFFFF"/>
                </a:solidFill>
                <a:latin typeface="Segoe UI"/>
                <a:cs typeface="Segoe UI"/>
              </a:rPr>
              <a:t> </a:t>
            </a:r>
            <a:r>
              <a:rPr dirty="0" sz="1400" spc="-5" b="1">
                <a:solidFill>
                  <a:srgbClr val="FFFFFF"/>
                </a:solidFill>
                <a:latin typeface="Segoe UI"/>
                <a:cs typeface="Segoe UI"/>
              </a:rPr>
              <a:t>NGS</a:t>
            </a:r>
            <a:endParaRPr sz="1400">
              <a:latin typeface="Segoe UI"/>
              <a:cs typeface="Segoe U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887436" y="7263383"/>
            <a:ext cx="1667510" cy="135763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80010">
              <a:lnSpc>
                <a:spcPct val="100000"/>
              </a:lnSpc>
              <a:spcBef>
                <a:spcPts val="1060"/>
              </a:spcBef>
            </a:pPr>
            <a:r>
              <a:rPr dirty="0" sz="1700" spc="-10" b="1">
                <a:latin typeface="Calibri"/>
                <a:cs typeface="Calibri"/>
              </a:rPr>
              <a:t>Amostras:</a:t>
            </a:r>
            <a:endParaRPr sz="1700">
              <a:latin typeface="Calibri"/>
              <a:cs typeface="Calibri"/>
            </a:endParaRPr>
          </a:p>
          <a:p>
            <a:pPr algn="just" marL="12700" marR="5080">
              <a:lnSpc>
                <a:spcPct val="110000"/>
              </a:lnSpc>
              <a:spcBef>
                <a:spcPts val="755"/>
              </a:spcBef>
            </a:pPr>
            <a:r>
              <a:rPr dirty="0" sz="1700" spc="-10">
                <a:solidFill>
                  <a:srgbClr val="595959"/>
                </a:solidFill>
                <a:latin typeface="Calibri"/>
                <a:cs typeface="Calibri"/>
              </a:rPr>
              <a:t>Líquido peritoneal </a:t>
            </a:r>
            <a:r>
              <a:rPr dirty="0" sz="1700" spc="-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595959"/>
                </a:solidFill>
                <a:latin typeface="Calibri"/>
                <a:cs typeface="Calibri"/>
              </a:rPr>
              <a:t>Margens</a:t>
            </a:r>
            <a:r>
              <a:rPr dirty="0" sz="1700" spc="-5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595959"/>
                </a:solidFill>
                <a:latin typeface="Calibri"/>
                <a:cs typeface="Calibri"/>
              </a:rPr>
              <a:t>cirúrgicas </a:t>
            </a:r>
            <a:r>
              <a:rPr dirty="0" sz="1700" spc="-37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595959"/>
                </a:solidFill>
                <a:latin typeface="Calibri"/>
                <a:cs typeface="Calibri"/>
              </a:rPr>
              <a:t>(proximal</a:t>
            </a:r>
            <a:r>
              <a:rPr dirty="0" sz="1700" spc="-3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595959"/>
                </a:solidFill>
                <a:latin typeface="Calibri"/>
                <a:cs typeface="Calibri"/>
              </a:rPr>
              <a:t>e</a:t>
            </a:r>
            <a:r>
              <a:rPr dirty="0" sz="1700" spc="-2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700" spc="-10">
                <a:solidFill>
                  <a:srgbClr val="595959"/>
                </a:solidFill>
                <a:latin typeface="Calibri"/>
                <a:cs typeface="Calibri"/>
              </a:rPr>
              <a:t>distal)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525614" y="9054083"/>
            <a:ext cx="69024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solidFill>
                  <a:srgbClr val="FFFFFF"/>
                </a:solidFill>
                <a:latin typeface="Segoe UI"/>
                <a:cs typeface="Segoe UI"/>
              </a:rPr>
              <a:t>S</a:t>
            </a:r>
            <a:r>
              <a:rPr dirty="0" sz="1400" spc="-5">
                <a:solidFill>
                  <a:srgbClr val="FFFFFF"/>
                </a:solidFill>
                <a:latin typeface="Segoe UI"/>
                <a:cs typeface="Segoe UI"/>
              </a:rPr>
              <a:t>h</a:t>
            </a:r>
            <a:r>
              <a:rPr dirty="0" sz="1400" spc="5">
                <a:solidFill>
                  <a:srgbClr val="FFFFFF"/>
                </a:solidFill>
                <a:latin typeface="Segoe UI"/>
                <a:cs typeface="Segoe UI"/>
              </a:rPr>
              <a:t>o</a:t>
            </a:r>
            <a:r>
              <a:rPr dirty="0" sz="1400" spc="-10">
                <a:solidFill>
                  <a:srgbClr val="FFFFFF"/>
                </a:solidFill>
                <a:latin typeface="Segoe UI"/>
                <a:cs typeface="Segoe UI"/>
              </a:rPr>
              <a:t>t</a:t>
            </a:r>
            <a:r>
              <a:rPr dirty="0" sz="1400">
                <a:solidFill>
                  <a:srgbClr val="FFFFFF"/>
                </a:solidFill>
                <a:latin typeface="Segoe UI"/>
                <a:cs typeface="Segoe UI"/>
              </a:rPr>
              <a:t>g</a:t>
            </a:r>
            <a:r>
              <a:rPr dirty="0" sz="1400" spc="-5">
                <a:solidFill>
                  <a:srgbClr val="FFFFFF"/>
                </a:solidFill>
                <a:latin typeface="Segoe UI"/>
                <a:cs typeface="Segoe UI"/>
              </a:rPr>
              <a:t>u</a:t>
            </a:r>
            <a:r>
              <a:rPr dirty="0" sz="1400">
                <a:solidFill>
                  <a:srgbClr val="FFFFFF"/>
                </a:solidFill>
                <a:latin typeface="Segoe UI"/>
                <a:cs typeface="Segoe UI"/>
              </a:rPr>
              <a:t>n</a:t>
            </a:r>
            <a:endParaRPr sz="1400">
              <a:latin typeface="Segoe UI"/>
              <a:cs typeface="Segoe U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9497926" y="8168128"/>
            <a:ext cx="906144" cy="1097915"/>
            <a:chOff x="9497926" y="8168128"/>
            <a:chExt cx="906144" cy="1097915"/>
          </a:xfrm>
        </p:grpSpPr>
        <p:sp>
          <p:nvSpPr>
            <p:cNvPr id="48" name="object 48"/>
            <p:cNvSpPr/>
            <p:nvPr/>
          </p:nvSpPr>
          <p:spPr>
            <a:xfrm>
              <a:off x="9823633" y="8168128"/>
              <a:ext cx="576580" cy="76200"/>
            </a:xfrm>
            <a:custGeom>
              <a:avLst/>
              <a:gdLst/>
              <a:ahLst/>
              <a:cxnLst/>
              <a:rect l="l" t="t" r="r" b="b"/>
              <a:pathLst>
                <a:path w="576579" h="76200">
                  <a:moveTo>
                    <a:pt x="499894" y="0"/>
                  </a:moveTo>
                  <a:lnTo>
                    <a:pt x="499894" y="76200"/>
                  </a:lnTo>
                  <a:lnTo>
                    <a:pt x="566572" y="42862"/>
                  </a:lnTo>
                  <a:lnTo>
                    <a:pt x="512594" y="42862"/>
                  </a:lnTo>
                  <a:lnTo>
                    <a:pt x="512594" y="33337"/>
                  </a:lnTo>
                  <a:lnTo>
                    <a:pt x="566567" y="33337"/>
                  </a:lnTo>
                  <a:lnTo>
                    <a:pt x="499894" y="0"/>
                  </a:lnTo>
                  <a:close/>
                </a:path>
                <a:path w="576579" h="76200">
                  <a:moveTo>
                    <a:pt x="499894" y="33337"/>
                  </a:moveTo>
                  <a:lnTo>
                    <a:pt x="0" y="33337"/>
                  </a:lnTo>
                  <a:lnTo>
                    <a:pt x="0" y="42862"/>
                  </a:lnTo>
                  <a:lnTo>
                    <a:pt x="499894" y="42862"/>
                  </a:lnTo>
                  <a:lnTo>
                    <a:pt x="499894" y="33337"/>
                  </a:lnTo>
                  <a:close/>
                </a:path>
                <a:path w="576579" h="76200">
                  <a:moveTo>
                    <a:pt x="566567" y="33337"/>
                  </a:moveTo>
                  <a:lnTo>
                    <a:pt x="512594" y="33337"/>
                  </a:lnTo>
                  <a:lnTo>
                    <a:pt x="512594" y="42862"/>
                  </a:lnTo>
                  <a:lnTo>
                    <a:pt x="566572" y="42862"/>
                  </a:lnTo>
                  <a:lnTo>
                    <a:pt x="576094" y="38101"/>
                  </a:lnTo>
                  <a:lnTo>
                    <a:pt x="566567" y="333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9497926" y="9188136"/>
              <a:ext cx="902335" cy="76200"/>
            </a:xfrm>
            <a:custGeom>
              <a:avLst/>
              <a:gdLst/>
              <a:ahLst/>
              <a:cxnLst/>
              <a:rect l="l" t="t" r="r" b="b"/>
              <a:pathLst>
                <a:path w="902334" h="76200">
                  <a:moveTo>
                    <a:pt x="825600" y="42862"/>
                  </a:moveTo>
                  <a:lnTo>
                    <a:pt x="825600" y="76200"/>
                  </a:lnTo>
                  <a:lnTo>
                    <a:pt x="892275" y="42862"/>
                  </a:lnTo>
                  <a:lnTo>
                    <a:pt x="825600" y="42862"/>
                  </a:lnTo>
                  <a:close/>
                </a:path>
                <a:path w="902334" h="76200">
                  <a:moveTo>
                    <a:pt x="825600" y="33337"/>
                  </a:moveTo>
                  <a:lnTo>
                    <a:pt x="825600" y="42862"/>
                  </a:lnTo>
                  <a:lnTo>
                    <a:pt x="838300" y="42862"/>
                  </a:lnTo>
                  <a:lnTo>
                    <a:pt x="838300" y="33337"/>
                  </a:lnTo>
                  <a:lnTo>
                    <a:pt x="825600" y="33337"/>
                  </a:lnTo>
                  <a:close/>
                </a:path>
                <a:path w="902334" h="76200">
                  <a:moveTo>
                    <a:pt x="825600" y="0"/>
                  </a:moveTo>
                  <a:lnTo>
                    <a:pt x="825600" y="33337"/>
                  </a:lnTo>
                  <a:lnTo>
                    <a:pt x="838300" y="33337"/>
                  </a:lnTo>
                  <a:lnTo>
                    <a:pt x="838300" y="42862"/>
                  </a:lnTo>
                  <a:lnTo>
                    <a:pt x="892277" y="42861"/>
                  </a:lnTo>
                  <a:lnTo>
                    <a:pt x="901800" y="38100"/>
                  </a:lnTo>
                  <a:lnTo>
                    <a:pt x="825600" y="0"/>
                  </a:lnTo>
                  <a:close/>
                </a:path>
                <a:path w="902334" h="76200">
                  <a:moveTo>
                    <a:pt x="0" y="33336"/>
                  </a:moveTo>
                  <a:lnTo>
                    <a:pt x="0" y="42861"/>
                  </a:lnTo>
                  <a:lnTo>
                    <a:pt x="825600" y="42862"/>
                  </a:lnTo>
                  <a:lnTo>
                    <a:pt x="825600" y="33337"/>
                  </a:lnTo>
                  <a:lnTo>
                    <a:pt x="0" y="33336"/>
                  </a:lnTo>
                  <a:close/>
                </a:path>
              </a:pathLst>
            </a:custGeom>
            <a:solidFill>
              <a:srgbClr val="54823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9827664" y="9189796"/>
              <a:ext cx="576580" cy="76200"/>
            </a:xfrm>
            <a:custGeom>
              <a:avLst/>
              <a:gdLst/>
              <a:ahLst/>
              <a:cxnLst/>
              <a:rect l="l" t="t" r="r" b="b"/>
              <a:pathLst>
                <a:path w="576579" h="76200">
                  <a:moveTo>
                    <a:pt x="499894" y="42862"/>
                  </a:moveTo>
                  <a:lnTo>
                    <a:pt x="499894" y="76199"/>
                  </a:lnTo>
                  <a:lnTo>
                    <a:pt x="566570" y="42862"/>
                  </a:lnTo>
                  <a:lnTo>
                    <a:pt x="499894" y="42862"/>
                  </a:lnTo>
                  <a:close/>
                </a:path>
                <a:path w="576579" h="76200">
                  <a:moveTo>
                    <a:pt x="499894" y="33337"/>
                  </a:moveTo>
                  <a:lnTo>
                    <a:pt x="499894" y="42862"/>
                  </a:lnTo>
                  <a:lnTo>
                    <a:pt x="512594" y="42862"/>
                  </a:lnTo>
                  <a:lnTo>
                    <a:pt x="512594" y="33337"/>
                  </a:lnTo>
                  <a:lnTo>
                    <a:pt x="499894" y="33337"/>
                  </a:lnTo>
                  <a:close/>
                </a:path>
                <a:path w="576579" h="76200">
                  <a:moveTo>
                    <a:pt x="499894" y="0"/>
                  </a:moveTo>
                  <a:lnTo>
                    <a:pt x="499894" y="33337"/>
                  </a:lnTo>
                  <a:lnTo>
                    <a:pt x="512594" y="33337"/>
                  </a:lnTo>
                  <a:lnTo>
                    <a:pt x="512594" y="42862"/>
                  </a:lnTo>
                  <a:lnTo>
                    <a:pt x="566571" y="42861"/>
                  </a:lnTo>
                  <a:lnTo>
                    <a:pt x="576094" y="38100"/>
                  </a:lnTo>
                  <a:lnTo>
                    <a:pt x="499894" y="0"/>
                  </a:lnTo>
                  <a:close/>
                </a:path>
                <a:path w="576579" h="76200">
                  <a:moveTo>
                    <a:pt x="0" y="33336"/>
                  </a:moveTo>
                  <a:lnTo>
                    <a:pt x="0" y="42861"/>
                  </a:lnTo>
                  <a:lnTo>
                    <a:pt x="499894" y="42862"/>
                  </a:lnTo>
                  <a:lnTo>
                    <a:pt x="499894" y="33337"/>
                  </a:lnTo>
                  <a:lnTo>
                    <a:pt x="0" y="333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1" name="object 51"/>
          <p:cNvSpPr txBox="1"/>
          <p:nvPr/>
        </p:nvSpPr>
        <p:spPr>
          <a:xfrm>
            <a:off x="10520121" y="8097011"/>
            <a:ext cx="30988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FFFFFF"/>
                </a:solidFill>
                <a:latin typeface="Segoe UI"/>
                <a:cs typeface="Segoe UI"/>
              </a:rPr>
              <a:t>16S</a:t>
            </a:r>
            <a:endParaRPr sz="1400">
              <a:latin typeface="Segoe UI"/>
              <a:cs typeface="Segoe UI"/>
            </a:endParaRPr>
          </a:p>
        </p:txBody>
      </p:sp>
      <p:graphicFrame>
        <p:nvGraphicFramePr>
          <p:cNvPr id="52" name="object 52"/>
          <p:cNvGraphicFramePr>
            <a:graphicFrameLocks noGrp="1"/>
          </p:cNvGraphicFramePr>
          <p:nvPr/>
        </p:nvGraphicFramePr>
        <p:xfrm>
          <a:off x="12289121" y="3749432"/>
          <a:ext cx="5467985" cy="1332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8085"/>
                <a:gridCol w="948690"/>
                <a:gridCol w="1219835"/>
                <a:gridCol w="769620"/>
                <a:gridCol w="1321435"/>
              </a:tblGrid>
              <a:tr h="605233">
                <a:tc>
                  <a:txBody>
                    <a:bodyPr/>
                    <a:lstStyle/>
                    <a:p>
                      <a:pPr marL="65405" marR="99695" indent="210820">
                        <a:lnSpc>
                          <a:spcPct val="101400"/>
                        </a:lnSpc>
                        <a:spcBef>
                          <a:spcPts val="61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Início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do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cr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ame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nt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747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 marR="97155" indent="17780">
                        <a:lnSpc>
                          <a:spcPct val="101400"/>
                        </a:lnSpc>
                        <a:spcBef>
                          <a:spcPts val="610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Pacientes </a:t>
                      </a:r>
                      <a:r>
                        <a:rPr dirty="0" sz="1400" spc="-30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 e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udo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747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139" marR="54610" indent="157480">
                        <a:lnSpc>
                          <a:spcPct val="101400"/>
                        </a:lnSpc>
                        <a:spcBef>
                          <a:spcPts val="610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Pacientes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ab</a:t>
                      </a:r>
                      <a:r>
                        <a:rPr dirty="0" sz="1400" spc="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400" spc="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20" b="1">
                          <a:latin typeface="Calibri"/>
                          <a:cs typeface="Calibri"/>
                        </a:rPr>
                        <a:t>z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ado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747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Fístulas*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8732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61594" indent="89535">
                        <a:lnSpc>
                          <a:spcPct val="101400"/>
                        </a:lnSpc>
                        <a:spcBef>
                          <a:spcPts val="610"/>
                        </a:spcBef>
                      </a:pPr>
                      <a:r>
                        <a:rPr dirty="0" sz="1400" spc="-10" b="1">
                          <a:latin typeface="Calibri"/>
                          <a:cs typeface="Calibri"/>
                        </a:rPr>
                        <a:t>Operados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por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 s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eman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é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 spc="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7747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95"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16/08/2021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192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177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(9,6%)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2,2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9421">
                <a:tc gridSpan="5">
                  <a:txBody>
                    <a:bodyPr/>
                    <a:lstStyle/>
                    <a:p>
                      <a:pPr marL="9525" marR="572135">
                        <a:lnSpc>
                          <a:spcPct val="102200"/>
                        </a:lnSpc>
                        <a:spcBef>
                          <a:spcPts val="34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**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Este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percentual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de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fístulas não corresponde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ao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percentual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9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pacientes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que desenvolvem</a:t>
                      </a:r>
                      <a:r>
                        <a:rPr dirty="0" sz="9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fístula </a:t>
                      </a:r>
                      <a:r>
                        <a:rPr dirty="0" sz="9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anastomótica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ACCC,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pois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está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restrito apenas ao percentual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observado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neste estudo.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3" name="object 53"/>
          <p:cNvSpPr txBox="1"/>
          <p:nvPr/>
        </p:nvSpPr>
        <p:spPr>
          <a:xfrm>
            <a:off x="12371164" y="5044947"/>
            <a:ext cx="5514340" cy="75120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algn="just" marL="12700" marR="5080">
              <a:lnSpc>
                <a:spcPts val="1900"/>
              </a:lnSpc>
              <a:spcBef>
                <a:spcPts val="180"/>
              </a:spcBef>
            </a:pPr>
            <a:r>
              <a:rPr dirty="0" sz="1600">
                <a:latin typeface="Calibri"/>
                <a:cs typeface="Calibri"/>
              </a:rPr>
              <a:t>A </a:t>
            </a:r>
            <a:r>
              <a:rPr dirty="0" sz="1600" spc="-5">
                <a:latin typeface="Calibri"/>
                <a:cs typeface="Calibri"/>
              </a:rPr>
              <a:t>jornada do </a:t>
            </a:r>
            <a:r>
              <a:rPr dirty="0" sz="1600" spc="-10">
                <a:latin typeface="Calibri"/>
                <a:cs typeface="Calibri"/>
              </a:rPr>
              <a:t>paciente </a:t>
            </a:r>
            <a:r>
              <a:rPr dirty="0" sz="1600" spc="-5">
                <a:latin typeface="Calibri"/>
                <a:cs typeface="Calibri"/>
              </a:rPr>
              <a:t>no </a:t>
            </a:r>
            <a:r>
              <a:rPr dirty="0" sz="1600" spc="-10">
                <a:latin typeface="Calibri"/>
                <a:cs typeface="Calibri"/>
              </a:rPr>
              <a:t>pós-operatório </a:t>
            </a:r>
            <a:r>
              <a:rPr dirty="0" sz="1600" spc="-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CRC </a:t>
            </a:r>
            <a:r>
              <a:rPr dirty="0" sz="1600" spc="-5">
                <a:latin typeface="Calibri"/>
                <a:cs typeface="Calibri"/>
              </a:rPr>
              <a:t>no </a:t>
            </a:r>
            <a:r>
              <a:rPr dirty="0" sz="1600" spc="-15">
                <a:latin typeface="Calibri"/>
                <a:cs typeface="Calibri"/>
              </a:rPr>
              <a:t>A.C.Camargo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Cancer </a:t>
            </a:r>
            <a:r>
              <a:rPr dirty="0" sz="1600" spc="-10">
                <a:latin typeface="Calibri"/>
                <a:cs typeface="Calibri"/>
              </a:rPr>
              <a:t>Center prevê alta </a:t>
            </a:r>
            <a:r>
              <a:rPr dirty="0" sz="1600" spc="-5">
                <a:latin typeface="Calibri"/>
                <a:cs typeface="Calibri"/>
              </a:rPr>
              <a:t>no </a:t>
            </a:r>
            <a:r>
              <a:rPr dirty="0" sz="1600">
                <a:latin typeface="Calibri"/>
                <a:cs typeface="Calibri"/>
              </a:rPr>
              <a:t>3° </a:t>
            </a:r>
            <a:r>
              <a:rPr dirty="0" sz="1600" spc="-5">
                <a:latin typeface="Calibri"/>
                <a:cs typeface="Calibri"/>
              </a:rPr>
              <a:t>dia, no </a:t>
            </a:r>
            <a:r>
              <a:rPr dirty="0" sz="1600" spc="-15">
                <a:latin typeface="Calibri"/>
                <a:cs typeface="Calibri"/>
              </a:rPr>
              <a:t>entanto, </a:t>
            </a:r>
            <a:r>
              <a:rPr dirty="0" sz="1600">
                <a:latin typeface="Calibri"/>
                <a:cs typeface="Calibri"/>
              </a:rPr>
              <a:t>os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 spc="-5">
                <a:latin typeface="Calibri"/>
                <a:cs typeface="Calibri"/>
              </a:rPr>
              <a:t>que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desenvolveram</a:t>
            </a:r>
            <a:r>
              <a:rPr dirty="0" sz="1600" spc="250">
                <a:latin typeface="Calibri"/>
                <a:cs typeface="Calibri"/>
              </a:rPr>
              <a:t> </a:t>
            </a:r>
            <a:r>
              <a:rPr dirty="0" sz="1600" spc="-45">
                <a:latin typeface="Calibri"/>
                <a:cs typeface="Calibri"/>
              </a:rPr>
              <a:t>FA</a:t>
            </a:r>
            <a:r>
              <a:rPr dirty="0" sz="1600" spc="26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tiveram</a:t>
            </a:r>
            <a:r>
              <a:rPr dirty="0" sz="1600" spc="254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este</a:t>
            </a:r>
            <a:r>
              <a:rPr dirty="0" sz="1600" spc="26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período</a:t>
            </a:r>
            <a:r>
              <a:rPr dirty="0" sz="1600" spc="25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aumentado,</a:t>
            </a:r>
            <a:r>
              <a:rPr dirty="0" sz="1600" spc="26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ficando</a:t>
            </a:r>
            <a:r>
              <a:rPr dirty="0" sz="1600" spc="254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2371164" y="5779515"/>
            <a:ext cx="551307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11475" algn="l"/>
              </a:tabLst>
            </a:pPr>
            <a:r>
              <a:rPr dirty="0" sz="1600" spc="-5">
                <a:latin typeface="Calibri"/>
                <a:cs typeface="Calibri"/>
              </a:rPr>
              <a:t>média</a:t>
            </a:r>
            <a:r>
              <a:rPr dirty="0" sz="1600" spc="4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internados</a:t>
            </a:r>
            <a:r>
              <a:rPr dirty="0" sz="1600" spc="47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por</a:t>
            </a:r>
            <a:r>
              <a:rPr dirty="0" sz="1600" spc="4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19</a:t>
            </a:r>
            <a:r>
              <a:rPr dirty="0" sz="1600" spc="48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dias.	</a:t>
            </a:r>
            <a:r>
              <a:rPr dirty="0" sz="1600" spc="-10">
                <a:latin typeface="Calibri"/>
                <a:cs typeface="Calibri"/>
              </a:rPr>
              <a:t>Dentre</a:t>
            </a:r>
            <a:r>
              <a:rPr dirty="0" sz="1600" spc="4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os</a:t>
            </a:r>
            <a:r>
              <a:rPr dirty="0" sz="1600" spc="4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174</a:t>
            </a:r>
            <a:r>
              <a:rPr dirty="0" sz="1600" spc="45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</a:t>
            </a:r>
            <a:r>
              <a:rPr dirty="0" sz="1600" spc="4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que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2371164" y="6020308"/>
            <a:ext cx="551307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5">
                <a:latin typeface="Calibri"/>
                <a:cs typeface="Calibri"/>
              </a:rPr>
              <a:t>tiveram</a:t>
            </a:r>
            <a:r>
              <a:rPr dirty="0" sz="1600" spc="409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informações</a:t>
            </a:r>
            <a:r>
              <a:rPr dirty="0" sz="1600" spc="409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levantadas</a:t>
            </a:r>
            <a:r>
              <a:rPr dirty="0" sz="1600" spc="409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4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composição</a:t>
            </a:r>
            <a:r>
              <a:rPr dirty="0" sz="1600" spc="4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</a:t>
            </a:r>
            <a:r>
              <a:rPr dirty="0" sz="1600" spc="40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banco</a:t>
            </a:r>
            <a:r>
              <a:rPr dirty="0" sz="1600" spc="4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2345764" y="6264147"/>
            <a:ext cx="5565140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38100" marR="30480">
              <a:lnSpc>
                <a:spcPts val="1900"/>
              </a:lnSpc>
              <a:spcBef>
                <a:spcPts val="180"/>
              </a:spcBef>
            </a:pPr>
            <a:r>
              <a:rPr dirty="0" sz="1600" spc="-5">
                <a:latin typeface="Calibri"/>
                <a:cs typeface="Calibri"/>
              </a:rPr>
              <a:t>dados,</a:t>
            </a:r>
            <a:r>
              <a:rPr dirty="0" sz="1600" spc="20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foi</a:t>
            </a:r>
            <a:r>
              <a:rPr dirty="0" sz="1600" spc="2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observada</a:t>
            </a:r>
            <a:r>
              <a:rPr dirty="0" sz="1600" spc="19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uma</a:t>
            </a:r>
            <a:r>
              <a:rPr dirty="0" sz="1600" spc="2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diferença</a:t>
            </a:r>
            <a:r>
              <a:rPr dirty="0" sz="1600" spc="2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estatisticamente</a:t>
            </a:r>
            <a:r>
              <a:rPr dirty="0" sz="1600" spc="2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significativa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para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ocorrência</a:t>
            </a:r>
            <a:r>
              <a:rPr dirty="0" sz="1600" spc="-5">
                <a:latin typeface="Calibri"/>
                <a:cs typeface="Calibri"/>
              </a:rPr>
              <a:t> 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óbito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entre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grupos (P=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8e</a:t>
            </a:r>
            <a:r>
              <a:rPr dirty="0" baseline="25252" sz="1650" spc="-15">
                <a:latin typeface="Calibri"/>
                <a:cs typeface="Calibri"/>
              </a:rPr>
              <a:t>-6</a:t>
            </a:r>
            <a:r>
              <a:rPr dirty="0" sz="1600" spc="-10">
                <a:latin typeface="Calibri"/>
                <a:cs typeface="Calibri"/>
              </a:rPr>
              <a:t>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2333856" y="7916164"/>
            <a:ext cx="5550535" cy="222631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5715">
              <a:lnSpc>
                <a:spcPct val="100800"/>
              </a:lnSpc>
              <a:spcBef>
                <a:spcPts val="85"/>
              </a:spcBef>
            </a:pPr>
            <a:r>
              <a:rPr dirty="0" sz="1600" spc="-35">
                <a:latin typeface="Calibri"/>
                <a:cs typeface="Calibri"/>
              </a:rPr>
              <a:t>Todos </a:t>
            </a:r>
            <a:r>
              <a:rPr dirty="0" sz="1600">
                <a:latin typeface="Calibri"/>
                <a:cs typeface="Calibri"/>
              </a:rPr>
              <a:t>os </a:t>
            </a:r>
            <a:r>
              <a:rPr dirty="0" sz="1600" spc="-10">
                <a:latin typeface="Calibri"/>
                <a:cs typeface="Calibri"/>
              </a:rPr>
              <a:t>óbitos ocorreram </a:t>
            </a:r>
            <a:r>
              <a:rPr dirty="0" sz="1600">
                <a:latin typeface="Calibri"/>
                <a:cs typeface="Calibri"/>
              </a:rPr>
              <a:t>em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 spc="-5">
                <a:latin typeface="Calibri"/>
                <a:cs typeface="Calibri"/>
              </a:rPr>
              <a:t>do </a:t>
            </a:r>
            <a:r>
              <a:rPr dirty="0" sz="1600" spc="-20">
                <a:latin typeface="Calibri"/>
                <a:cs typeface="Calibri"/>
              </a:rPr>
              <a:t>sexo </a:t>
            </a:r>
            <a:r>
              <a:rPr dirty="0" sz="1600" spc="-5">
                <a:latin typeface="Calibri"/>
                <a:cs typeface="Calibri"/>
              </a:rPr>
              <a:t>masculino. </a:t>
            </a:r>
            <a:r>
              <a:rPr dirty="0" sz="1600">
                <a:latin typeface="Calibri"/>
                <a:cs typeface="Calibri"/>
              </a:rPr>
              <a:t>No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grupo </a:t>
            </a:r>
            <a:r>
              <a:rPr dirty="0" sz="1600" spc="-10">
                <a:latin typeface="Calibri"/>
                <a:cs typeface="Calibri"/>
              </a:rPr>
              <a:t>com </a:t>
            </a:r>
            <a:r>
              <a:rPr dirty="0" sz="1600" spc="-30">
                <a:latin typeface="Calibri"/>
                <a:cs typeface="Calibri"/>
              </a:rPr>
              <a:t>FA, </a:t>
            </a:r>
            <a:r>
              <a:rPr dirty="0" sz="1600" spc="-10">
                <a:latin typeface="Calibri"/>
                <a:cs typeface="Calibri"/>
              </a:rPr>
              <a:t>tivemos </a:t>
            </a:r>
            <a:r>
              <a:rPr dirty="0" sz="1600">
                <a:latin typeface="Calibri"/>
                <a:cs typeface="Calibri"/>
              </a:rPr>
              <a:t>11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 spc="-5">
                <a:latin typeface="Calibri"/>
                <a:cs typeface="Calibri"/>
              </a:rPr>
              <a:t>do </a:t>
            </a:r>
            <a:r>
              <a:rPr dirty="0" sz="1600" spc="-20">
                <a:latin typeface="Calibri"/>
                <a:cs typeface="Calibri"/>
              </a:rPr>
              <a:t>sexo </a:t>
            </a:r>
            <a:r>
              <a:rPr dirty="0" sz="1600" spc="-5">
                <a:latin typeface="Calibri"/>
                <a:cs typeface="Calibri"/>
              </a:rPr>
              <a:t>masculino </a:t>
            </a:r>
            <a:r>
              <a:rPr dirty="0" sz="1600">
                <a:latin typeface="Calibri"/>
                <a:cs typeface="Calibri"/>
              </a:rPr>
              <a:t>e 6 </a:t>
            </a:r>
            <a:r>
              <a:rPr dirty="0" sz="1600" spc="-5">
                <a:latin typeface="Calibri"/>
                <a:cs typeface="Calibri"/>
              </a:rPr>
              <a:t>do </a:t>
            </a:r>
            <a:r>
              <a:rPr dirty="0" sz="1600" spc="-20">
                <a:latin typeface="Calibri"/>
                <a:cs typeface="Calibri"/>
              </a:rPr>
              <a:t>sexo </a:t>
            </a:r>
            <a:r>
              <a:rPr dirty="0" sz="1600" spc="-15">
                <a:latin typeface="Calibri"/>
                <a:cs typeface="Calibri"/>
              </a:rPr>
              <a:t> feminino, </a:t>
            </a:r>
            <a:r>
              <a:rPr dirty="0" sz="1600" spc="-10">
                <a:latin typeface="Calibri"/>
                <a:cs typeface="Calibri"/>
              </a:rPr>
              <a:t>com </a:t>
            </a:r>
            <a:r>
              <a:rPr dirty="0" sz="1600" spc="-5">
                <a:latin typeface="Calibri"/>
                <a:cs typeface="Calibri"/>
              </a:rPr>
              <a:t>idade média de </a:t>
            </a:r>
            <a:r>
              <a:rPr dirty="0" sz="1600">
                <a:latin typeface="Calibri"/>
                <a:cs typeface="Calibri"/>
              </a:rPr>
              <a:t>61 </a:t>
            </a:r>
            <a:r>
              <a:rPr dirty="0" sz="1600" spc="-5">
                <a:latin typeface="Calibri"/>
                <a:cs typeface="Calibri"/>
              </a:rPr>
              <a:t>anos </a:t>
            </a:r>
            <a:r>
              <a:rPr dirty="0" sz="1600">
                <a:latin typeface="Calibri"/>
                <a:cs typeface="Calibri"/>
              </a:rPr>
              <a:t>e </a:t>
            </a:r>
            <a:r>
              <a:rPr dirty="0" sz="1600" spc="-10">
                <a:latin typeface="Calibri"/>
                <a:cs typeface="Calibri"/>
              </a:rPr>
              <a:t>prevalência </a:t>
            </a:r>
            <a:r>
              <a:rPr dirty="0" sz="1600" spc="-5">
                <a:latin typeface="Calibri"/>
                <a:cs typeface="Calibri"/>
              </a:rPr>
              <a:t>na </a:t>
            </a:r>
            <a:r>
              <a:rPr dirty="0" sz="1600" spc="-10">
                <a:latin typeface="Calibri"/>
                <a:cs typeface="Calibri"/>
              </a:rPr>
              <a:t>localização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reto/sigmoide.</a:t>
            </a:r>
            <a:endParaRPr sz="1600">
              <a:latin typeface="Calibri"/>
              <a:cs typeface="Calibri"/>
            </a:endParaRPr>
          </a:p>
          <a:p>
            <a:pPr algn="just" marL="12700" marR="5080">
              <a:lnSpc>
                <a:spcPts val="1900"/>
              </a:lnSpc>
              <a:spcBef>
                <a:spcPts val="55"/>
              </a:spcBef>
            </a:pPr>
            <a:r>
              <a:rPr dirty="0" sz="1600" spc="-5">
                <a:latin typeface="Calibri"/>
                <a:cs typeface="Calibri"/>
              </a:rPr>
              <a:t>Observamos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frequência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estatisticamente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maior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óbitos</a:t>
            </a:r>
            <a:r>
              <a:rPr dirty="0" sz="1600">
                <a:latin typeface="Calibri"/>
                <a:cs typeface="Calibri"/>
              </a:rPr>
              <a:t> nos 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pacientes </a:t>
            </a:r>
            <a:r>
              <a:rPr dirty="0" sz="1600" spc="-5">
                <a:latin typeface="Calibri"/>
                <a:cs typeface="Calibri"/>
              </a:rPr>
              <a:t>que </a:t>
            </a:r>
            <a:r>
              <a:rPr dirty="0" sz="1600" spc="-10">
                <a:latin typeface="Calibri"/>
                <a:cs typeface="Calibri"/>
              </a:rPr>
              <a:t>desenvolvem </a:t>
            </a:r>
            <a:r>
              <a:rPr dirty="0" sz="1600" spc="-30">
                <a:latin typeface="Calibri"/>
                <a:cs typeface="Calibri"/>
              </a:rPr>
              <a:t>FA, </a:t>
            </a:r>
            <a:r>
              <a:rPr dirty="0" sz="1600" spc="-10">
                <a:latin typeface="Calibri"/>
                <a:cs typeface="Calibri"/>
              </a:rPr>
              <a:t>ressaltando </a:t>
            </a:r>
            <a:r>
              <a:rPr dirty="0" sz="1600">
                <a:latin typeface="Calibri"/>
                <a:cs typeface="Calibri"/>
              </a:rPr>
              <a:t>a </a:t>
            </a:r>
            <a:r>
              <a:rPr dirty="0" sz="1600" spc="-10">
                <a:latin typeface="Calibri"/>
                <a:cs typeface="Calibri"/>
              </a:rPr>
              <a:t>importância </a:t>
            </a:r>
            <a:r>
              <a:rPr dirty="0" sz="1600" spc="-5">
                <a:latin typeface="Calibri"/>
                <a:cs typeface="Calibri"/>
              </a:rPr>
              <a:t>de um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melhor</a:t>
            </a:r>
            <a:r>
              <a:rPr dirty="0" sz="1600" spc="5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entendimento</a:t>
            </a:r>
            <a:r>
              <a:rPr dirty="0" sz="1600" spc="50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deste</a:t>
            </a:r>
            <a:r>
              <a:rPr dirty="0" sz="1600" spc="5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desfecho</a:t>
            </a:r>
            <a:r>
              <a:rPr dirty="0" sz="1600" spc="5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clínico.</a:t>
            </a:r>
            <a:r>
              <a:rPr dirty="0" sz="1600" spc="509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5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recrutamento,</a:t>
            </a:r>
            <a:endParaRPr sz="1600">
              <a:latin typeface="Calibri"/>
              <a:cs typeface="Calibri"/>
            </a:endParaRPr>
          </a:p>
          <a:p>
            <a:pPr algn="just" marL="12700">
              <a:lnSpc>
                <a:spcPts val="1850"/>
              </a:lnSpc>
            </a:pPr>
            <a:r>
              <a:rPr dirty="0" sz="1600" spc="-15">
                <a:latin typeface="Calibri"/>
                <a:cs typeface="Calibri"/>
              </a:rPr>
              <a:t>coleta</a:t>
            </a:r>
            <a:r>
              <a:rPr dirty="0" sz="1600" spc="8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  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sequenciamento</a:t>
            </a:r>
            <a:r>
              <a:rPr dirty="0" sz="1600" spc="8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</a:t>
            </a:r>
            <a:r>
              <a:rPr dirty="0" sz="1600" spc="8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microbiota</a:t>
            </a:r>
            <a:r>
              <a:rPr dirty="0" sz="1600" spc="8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das</a:t>
            </a:r>
            <a:r>
              <a:rPr dirty="0" sz="1600" spc="844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amostras</a:t>
            </a:r>
            <a:r>
              <a:rPr dirty="0" sz="1600" spc="844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vêm</a:t>
            </a:r>
            <a:endParaRPr sz="16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70"/>
              </a:spcBef>
            </a:pPr>
            <a:r>
              <a:rPr dirty="0" sz="1600" spc="-5">
                <a:latin typeface="Calibri"/>
                <a:cs typeface="Calibri"/>
              </a:rPr>
              <a:t>ocorrendo </a:t>
            </a:r>
            <a:r>
              <a:rPr dirty="0" sz="1600" spc="-10">
                <a:latin typeface="Calibri"/>
                <a:cs typeface="Calibri"/>
              </a:rPr>
              <a:t>conforme </a:t>
            </a:r>
            <a:r>
              <a:rPr dirty="0" sz="1600" spc="-5">
                <a:latin typeface="Calibri"/>
                <a:cs typeface="Calibri"/>
              </a:rPr>
              <a:t>planejamento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do </a:t>
            </a:r>
            <a:r>
              <a:rPr dirty="0" sz="1600" spc="-10">
                <a:latin typeface="Calibri"/>
                <a:cs typeface="Calibri"/>
              </a:rPr>
              <a:t>projeto.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58" name="object 58"/>
          <p:cNvGraphicFramePr>
            <a:graphicFrameLocks noGrp="1"/>
          </p:cNvGraphicFramePr>
          <p:nvPr/>
        </p:nvGraphicFramePr>
        <p:xfrm>
          <a:off x="13206184" y="7120608"/>
          <a:ext cx="3618229" cy="753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/>
                <a:gridCol w="1290955"/>
                <a:gridCol w="1113155"/>
              </a:tblGrid>
              <a:tr h="2952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Indivíduos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Óbitos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111">
                <a:tc>
                  <a:txBody>
                    <a:bodyPr/>
                    <a:lstStyle/>
                    <a:p>
                      <a:pPr algn="ctr" marL="64769">
                        <a:lnSpc>
                          <a:spcPts val="1645"/>
                        </a:lnSpc>
                      </a:pPr>
                      <a:r>
                        <a:rPr dirty="0" sz="1400" spc="-85" b="1">
                          <a:latin typeface="Calibri"/>
                          <a:cs typeface="Calibri"/>
                        </a:rPr>
                        <a:t>FA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3185">
                        <a:lnSpc>
                          <a:spcPts val="164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64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(17,6%)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21658">
                <a:tc>
                  <a:txBody>
                    <a:bodyPr/>
                    <a:lstStyle/>
                    <a:p>
                      <a:pPr algn="ctr" marL="75565">
                        <a:lnSpc>
                          <a:spcPts val="1635"/>
                        </a:lnSpc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Não</a:t>
                      </a:r>
                      <a:r>
                        <a:rPr dirty="0" sz="1400" spc="-45" b="1">
                          <a:latin typeface="Calibri"/>
                          <a:cs typeface="Calibri"/>
                        </a:rPr>
                        <a:t> FA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318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157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(0,64%)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2023-01-18T15:23:22Z</dcterms:created>
  <dcterms:modified xsi:type="dcterms:W3CDTF">2023-01-18T15:23:22Z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LastSaved">
    <vt:filetime>2023-01-18T00:00:00Z</vt:filetime>
  </property>
</Properties>
</file>