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85752" autoAdjust="0"/>
  </p:normalViewPr>
  <p:slideViewPr>
    <p:cSldViewPr snapToGrid="0" snapToObjects="1">
      <p:cViewPr>
        <p:scale>
          <a:sx n="50" d="100"/>
          <a:sy n="50" d="100"/>
        </p:scale>
        <p:origin x="946" y="-10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C57BE-01B2-4265-B286-4EA77BB5BF68}" type="datetimeFigureOut">
              <a:rPr lang="pt-BR" smtClean="0"/>
              <a:t>17/01/2023</a:t>
            </a:fld>
            <a:endParaRPr lang="pt-B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95AC1-139F-4E6F-8CDD-D9FFA0BB46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911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A95AC1-139F-4E6F-8CDD-D9FFA0BB46E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38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25">
            <a:extLst>
              <a:ext uri="{FF2B5EF4-FFF2-40B4-BE49-F238E27FC236}">
                <a16:creationId xmlns:a16="http://schemas.microsoft.com/office/drawing/2014/main" id="{B4ABED57-84A4-4C65-849C-0CABC40A11FC}"/>
              </a:ext>
            </a:extLst>
          </p:cNvPr>
          <p:cNvSpPr/>
          <p:nvPr/>
        </p:nvSpPr>
        <p:spPr>
          <a:xfrm>
            <a:off x="511488" y="7110555"/>
            <a:ext cx="5265862" cy="429265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ounded Rectangle 25">
            <a:extLst>
              <a:ext uri="{FF2B5EF4-FFF2-40B4-BE49-F238E27FC236}">
                <a16:creationId xmlns:a16="http://schemas.microsoft.com/office/drawing/2014/main" id="{887DD5C3-5F38-4E2F-846F-DFFD098CD83A}"/>
              </a:ext>
            </a:extLst>
          </p:cNvPr>
          <p:cNvSpPr/>
          <p:nvPr/>
        </p:nvSpPr>
        <p:spPr>
          <a:xfrm>
            <a:off x="6284312" y="5207634"/>
            <a:ext cx="5265862" cy="429265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Rounded Rectangle 25">
            <a:extLst>
              <a:ext uri="{FF2B5EF4-FFF2-40B4-BE49-F238E27FC236}">
                <a16:creationId xmlns:a16="http://schemas.microsoft.com/office/drawing/2014/main" id="{487981E1-0D7C-4C42-9172-00638EB570FF}"/>
              </a:ext>
            </a:extLst>
          </p:cNvPr>
          <p:cNvSpPr/>
          <p:nvPr/>
        </p:nvSpPr>
        <p:spPr>
          <a:xfrm>
            <a:off x="6284312" y="2486315"/>
            <a:ext cx="5265862" cy="429265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BCD494E-FBB3-4CA1-8733-16A9B6F7D3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277" r="5544" b="2435"/>
          <a:stretch/>
        </p:blipFill>
        <p:spPr>
          <a:xfrm>
            <a:off x="12739639" y="5039994"/>
            <a:ext cx="4854243" cy="2604574"/>
          </a:xfrm>
          <a:prstGeom prst="rect">
            <a:avLst/>
          </a:prstGeom>
        </p:spPr>
      </p:pic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516076" y="2481933"/>
            <a:ext cx="5265862" cy="429265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10174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466656" y="850453"/>
            <a:ext cx="12722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TRATAMENTO DO CÂNCER GLÓTICO, UMA VISÃO GERAL DOS GUIDELINES DA NCCN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 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7098912" y="800991"/>
            <a:ext cx="1189088" cy="110174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729709" y="790750"/>
            <a:ext cx="428559" cy="111409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553163" y="2467047"/>
            <a:ext cx="5265862" cy="466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466656" y="3027357"/>
            <a:ext cx="543618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Mundialmente, o câncer de laringe apresenta altas taxas de incidência e mortalidade, com uma estimativa de 184.615 novos casos e 99.840 mortes ocorrendo em 2020. A glote é o local anatômico mais comumente afetado (70%), sendo o carcinoma espinocelular (CEC) o principal tipo histopatológico. O CEC glótico pode ser tratado com cirurgia, radioterapia e quimioterapia, de maneira individual ou combinada. No entanto, a escolha terapêutica permanece desafiadora, principalmente quanto à preservação de órgãos em estágios avançados. Desta maneira, 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National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Comprehensive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Cancer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Network (NCCN) fornece diretrizes de prática clínica para câncer de cabeça e pescoço, orientando a tomada de decisões de acordo com o sistema de estadiamento, preferências do paciente e as condições institucionais. </a:t>
            </a: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516076" y="7104826"/>
            <a:ext cx="5261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466656" y="7649272"/>
            <a:ext cx="54361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Identificar as mudanças nas diretrizes da NCCN para tratamento de CEC glótico publicadas entre 2011 e 2022. Adicionalmente, descrever e fornecer uma visão geral das evidências publicadas no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PubMed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sobre as modalidades de tratamento para o câncer glótico.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271364" y="2449533"/>
            <a:ext cx="528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00893" y="3056817"/>
            <a:ext cx="543618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As diretrizes de tratamento para câncer de cabeça e pescoço foram solicitadas por meio do NCCN de 2011 a 2022. Uma revisão da literatura através de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PubMed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sobre tratamento de CEC glótico e resultados oncológicos foi realizada por meio de ensaios clínicos randomizados, revisões sistemáticas e meta-análise publicados de 2011 a 2022. Os dados foram extraídos e a análise descritiva foi realizada.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6271364" y="5217608"/>
            <a:ext cx="52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CONCLUSÃO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271364" y="5803792"/>
            <a:ext cx="54361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No total, 24 atualizações das diretrizes da NCCN e 68 estudos no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PubMed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foram publicadas entre 2011 e 2022.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0A4DD6-528F-2440-AA57-6D51861C0F9D}"/>
              </a:ext>
            </a:extLst>
          </p:cNvPr>
          <p:cNvSpPr txBox="1"/>
          <p:nvPr/>
        </p:nvSpPr>
        <p:spPr>
          <a:xfrm>
            <a:off x="11932530" y="7622785"/>
            <a:ext cx="61721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b="1" dirty="0">
                <a:latin typeface="Calibri" charset="0"/>
                <a:ea typeface="Calibri" charset="0"/>
                <a:cs typeface="Calibri" charset="0"/>
              </a:rPr>
              <a:t>Figura 2. 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Características dos estudos publicados no </a:t>
            </a:r>
            <a:r>
              <a:rPr lang="pt-BR" sz="1500" dirty="0" err="1">
                <a:latin typeface="Calibri" charset="0"/>
                <a:ea typeface="Calibri" charset="0"/>
                <a:cs typeface="Calibri" charset="0"/>
              </a:rPr>
              <a:t>PubMed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 (2011–2022). </a:t>
            </a:r>
          </a:p>
          <a:p>
            <a:pPr algn="just"/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Abreviaturas: QT, quimioterapia; LC, laser cirúrgico; MA, meta-análise; RT, radioterapia; ECR, ensaio clínico randomizado; TS, terapia sistêmica; RS, revisão sistemática.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511488" y="9253133"/>
            <a:ext cx="5265862" cy="81037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601612" y="9288989"/>
            <a:ext cx="52658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Pfister, D. G., et al. Head and Neck Cancers, Version 2.2022, NCCN Clinical Practice Guidelines in Oncology, Journal of the National Comprehensive Cancer Network J Natl </a:t>
            </a:r>
            <a:r>
              <a:rPr lang="en-US" sz="1400" dirty="0" err="1">
                <a:latin typeface="Calibri" charset="0"/>
                <a:ea typeface="Calibri" charset="0"/>
                <a:cs typeface="Calibri" charset="0"/>
              </a:rPr>
              <a:t>Compr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400" dirty="0" err="1">
                <a:latin typeface="Calibri" charset="0"/>
                <a:ea typeface="Calibri" charset="0"/>
                <a:cs typeface="Calibri" charset="0"/>
              </a:rPr>
              <a:t>Canc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400" dirty="0" err="1">
                <a:latin typeface="Calibri" charset="0"/>
                <a:ea typeface="Calibri" charset="0"/>
                <a:cs typeface="Calibri" charset="0"/>
              </a:rPr>
              <a:t>Netw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.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4C86BD-FA6B-450C-AA8A-211EC6A7D2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75420"/>
              </p:ext>
            </p:extLst>
          </p:nvPr>
        </p:nvGraphicFramePr>
        <p:xfrm>
          <a:off x="6251588" y="7129445"/>
          <a:ext cx="5481320" cy="2706370"/>
        </p:xfrm>
        <a:graphic>
          <a:graphicData uri="http://schemas.openxmlformats.org/drawingml/2006/table">
            <a:tbl>
              <a:tblPr firstRow="1" firstCol="1" bandRow="1"/>
              <a:tblGrid>
                <a:gridCol w="3352800">
                  <a:extLst>
                    <a:ext uri="{9D8B030D-6E8A-4147-A177-3AD203B41FA5}">
                      <a16:colId xmlns:a16="http://schemas.microsoft.com/office/drawing/2014/main" val="2694950653"/>
                    </a:ext>
                  </a:extLst>
                </a:gridCol>
                <a:gridCol w="2128520">
                  <a:extLst>
                    <a:ext uri="{9D8B030D-6E8A-4147-A177-3AD203B41FA5}">
                      <a16:colId xmlns:a16="http://schemas.microsoft.com/office/drawing/2014/main" val="4152488845"/>
                    </a:ext>
                  </a:extLst>
                </a:gridCol>
              </a:tblGrid>
              <a:tr h="286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Tipo de mudança 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Ano de mudança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054662"/>
                  </a:ext>
                </a:extLst>
              </a:tr>
              <a:tr h="286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Estadiamento clínico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2012, 2013, 2015, 2019</a:t>
                      </a:r>
                      <a:endParaRPr lang="pt-BR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344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Tratamento primário e cervical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575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009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Opções de vias de tratamento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2012-2014, 2020-2022</a:t>
                      </a:r>
                      <a:endParaRPr lang="pt-BR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286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009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Princípios cirúrgicos 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2011-2016, 2018-2020</a:t>
                      </a:r>
                      <a:endParaRPr lang="pt-BR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463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009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Princípios de radiação 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2011, 2014, 2019</a:t>
                      </a:r>
                      <a:endParaRPr lang="pt-BR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509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009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Princípios de terapia sistêmica 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2012, 2013, 2018-2022</a:t>
                      </a:r>
                      <a:endParaRPr lang="pt-BR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590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009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Categoria de evidência e preferência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2014, 2019</a:t>
                      </a:r>
                      <a:endParaRPr lang="pt-BR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14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009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Resposta após quimioterapia de indução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2014, 2017, 2018</a:t>
                      </a:r>
                      <a:endParaRPr lang="pt-BR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363098"/>
                  </a:ext>
                </a:extLst>
              </a:tr>
              <a:tr h="43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Tratamento adjuvante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070617"/>
                  </a:ext>
                </a:extLst>
              </a:tr>
              <a:tr h="43180">
                <a:tc>
                  <a:txBody>
                    <a:bodyPr/>
                    <a:lstStyle/>
                    <a:p>
                      <a:pPr indent="1009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Características adversas </a:t>
                      </a:r>
                      <a:endParaRPr lang="pt-BR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2012-2014, 2017,2018</a:t>
                      </a:r>
                      <a:endParaRPr lang="pt-BR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7917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009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Opções de vias de tratamento </a:t>
                      </a:r>
                      <a:endParaRPr lang="pt-BR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2012, 2017</a:t>
                      </a:r>
                      <a:endParaRPr lang="pt-BR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825312"/>
                  </a:ext>
                </a:extLst>
              </a:tr>
            </a:tbl>
          </a:graphicData>
        </a:graphic>
      </p:graphicFrame>
      <p:sp>
        <p:nvSpPr>
          <p:cNvPr id="38" name="TextBox 40">
            <a:extLst>
              <a:ext uri="{FF2B5EF4-FFF2-40B4-BE49-F238E27FC236}">
                <a16:creationId xmlns:a16="http://schemas.microsoft.com/office/drawing/2014/main" id="{38EB9243-FD76-4AA0-910A-1FBD5CD2063D}"/>
              </a:ext>
            </a:extLst>
          </p:cNvPr>
          <p:cNvSpPr txBox="1"/>
          <p:nvPr/>
        </p:nvSpPr>
        <p:spPr>
          <a:xfrm>
            <a:off x="6196228" y="6497396"/>
            <a:ext cx="54361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b="1" dirty="0">
                <a:latin typeface="Calibri" charset="0"/>
                <a:ea typeface="Calibri" charset="0"/>
                <a:cs typeface="Calibri" charset="0"/>
              </a:rPr>
              <a:t>Tabela 1. </a:t>
            </a:r>
            <a:r>
              <a:rPr lang="pt-BR" sz="1500" dirty="0">
                <a:latin typeface="Calibri" charset="0"/>
                <a:ea typeface="Calibri" charset="0"/>
                <a:cs typeface="Calibri" charset="0"/>
              </a:rPr>
              <a:t>Principais mudanças nas recomendações das diretrizes da NCCN para tratamento de câncer glótico, 2011–2022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0E81F07-0BB6-4733-B5B1-3FB35F0293F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936" t="7353" r="2679" b="25457"/>
          <a:stretch/>
        </p:blipFill>
        <p:spPr>
          <a:xfrm>
            <a:off x="12009620" y="2467047"/>
            <a:ext cx="5978292" cy="2082505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96438D72-2FB1-480D-BD0E-90EE142FFC38}"/>
              </a:ext>
            </a:extLst>
          </p:cNvPr>
          <p:cNvSpPr/>
          <p:nvPr/>
        </p:nvSpPr>
        <p:spPr>
          <a:xfrm>
            <a:off x="11942082" y="4529336"/>
            <a:ext cx="620747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500" b="1" dirty="0"/>
              <a:t>Figura 1</a:t>
            </a:r>
            <a:r>
              <a:rPr lang="pt-BR" sz="1500" dirty="0"/>
              <a:t>. Países que contribuíram para a literatura científica sobre o tratamento do câncer glótico. </a:t>
            </a:r>
            <a:r>
              <a:rPr lang="pt-BR" sz="1500" dirty="0" err="1"/>
              <a:t>PubMed</a:t>
            </a:r>
            <a:r>
              <a:rPr lang="pt-BR" sz="1500" dirty="0"/>
              <a:t> (A) e citado na NCCN (B), 2011–2022.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C9DA1D96-4A50-4BBE-B051-261B78230AE7}"/>
              </a:ext>
            </a:extLst>
          </p:cNvPr>
          <p:cNvSpPr/>
          <p:nvPr/>
        </p:nvSpPr>
        <p:spPr>
          <a:xfrm>
            <a:off x="11897160" y="8291331"/>
            <a:ext cx="6207474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700" dirty="0"/>
              <a:t>Os membros do painel da NCCN fornecem recomendações atualizadas, com mudanças de tratamento consistentes com os resultados de pesquisas publicadas. </a:t>
            </a:r>
          </a:p>
          <a:p>
            <a:pPr algn="just"/>
            <a:r>
              <a:rPr lang="pt-BR" sz="1700" dirty="0"/>
              <a:t>O CEC glótico em estágio inicial tem sido amplamente estudado.</a:t>
            </a:r>
          </a:p>
          <a:p>
            <a:pPr algn="just"/>
            <a:r>
              <a:rPr lang="pt-BR" sz="1700" dirty="0"/>
              <a:t>As diretrizes apoiam a tomada de decisão de forma individual e focada nos resultados funcionais e na qualidade de vida dos pacientes.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B2CE4B5-AABF-4963-BDD6-76BEC473AA98}"/>
              </a:ext>
            </a:extLst>
          </p:cNvPr>
          <p:cNvSpPr/>
          <p:nvPr/>
        </p:nvSpPr>
        <p:spPr>
          <a:xfrm>
            <a:off x="447634" y="1241729"/>
            <a:ext cx="11250506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Autores: 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L. P. A. Arboleda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A. L. Neves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H. F. Kohler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J. G. Vartanian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L. M.Candelária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M. F. Borges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G. A. Fernandes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G. B. de Carvalho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L. P. Kowalski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2,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P. Brennan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A. R. Santos-Silva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M. P. Curado</a:t>
            </a:r>
            <a:r>
              <a:rPr lang="pt-BR" sz="20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pt-BR" sz="2000" dirty="0">
              <a:solidFill>
                <a:schemeClr val="tx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B2254EB6-44C1-4FEA-AA53-83AD8D86BE1C}"/>
              </a:ext>
            </a:extLst>
          </p:cNvPr>
          <p:cNvSpPr/>
          <p:nvPr/>
        </p:nvSpPr>
        <p:spPr>
          <a:xfrm>
            <a:off x="428558" y="1913171"/>
            <a:ext cx="17363915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400" b="1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Afiliações</a:t>
            </a:r>
            <a:r>
              <a:rPr lang="en-US" sz="1400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14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en-US" sz="14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Graduate Program, </a:t>
            </a:r>
            <a:r>
              <a:rPr lang="en-US" sz="1400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A.C.Camargo</a:t>
            </a:r>
            <a:r>
              <a:rPr lang="en-US" sz="14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Cancer Center, São Paulo, Brazil; </a:t>
            </a:r>
            <a:r>
              <a:rPr lang="en-US" sz="14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en-US" sz="14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Head and Neck Surgery and Otorhinolaryngology Department, A.C. Camargo Cancer Center, São Paulo, Brazil; </a:t>
            </a:r>
            <a:r>
              <a:rPr lang="en-US" sz="14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en-US" sz="14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Group of Epidemiology and Statistics on Cancer, A.C. Camargo Cancer Center, São Paulo, SP, Brazil; </a:t>
            </a:r>
            <a:r>
              <a:rPr lang="en-US" sz="14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en-US" sz="14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International Agency for Research on Cancer, Genomic Epidemiology Branch, Lyon, France; </a:t>
            </a:r>
            <a:r>
              <a:rPr lang="en-US" sz="1400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5 </a:t>
            </a:r>
            <a:r>
              <a:rPr lang="en-US" sz="14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Oral Diagnosis Department, Piracicaba Dental School, University of Campinas, Brazil</a:t>
            </a:r>
            <a:endParaRPr lang="pt-BR" sz="1400" dirty="0"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1528</TotalTime>
  <Words>730</Words>
  <Application>Microsoft Office PowerPoint</Application>
  <PresentationFormat>Personalizado</PresentationFormat>
  <Paragraphs>45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Paola Aristizábal Arboleda</cp:lastModifiedBy>
  <cp:revision>91</cp:revision>
  <dcterms:created xsi:type="dcterms:W3CDTF">2018-02-05T15:36:18Z</dcterms:created>
  <dcterms:modified xsi:type="dcterms:W3CDTF">2023-01-18T14:11:13Z</dcterms:modified>
</cp:coreProperties>
</file>