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C4817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3186" autoAdjust="0"/>
  </p:normalViewPr>
  <p:slideViewPr>
    <p:cSldViewPr snapToGrid="0" snapToObjects="1">
      <p:cViewPr varScale="1">
        <p:scale>
          <a:sx n="45" d="100"/>
          <a:sy n="45" d="100"/>
        </p:scale>
        <p:origin x="810" y="6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37EC7-66B1-4FBA-9359-B292AACF0119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D003D-0CD0-46B3-AEAD-96A68D942C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409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9" name="Conector reto 258">
            <a:extLst>
              <a:ext uri="{FF2B5EF4-FFF2-40B4-BE49-F238E27FC236}">
                <a16:creationId xmlns:a16="http://schemas.microsoft.com/office/drawing/2014/main" id="{53B61328-F1ED-4022-B25D-9DD2AFED1331}"/>
              </a:ext>
            </a:extLst>
          </p:cNvPr>
          <p:cNvCxnSpPr/>
          <p:nvPr/>
        </p:nvCxnSpPr>
        <p:spPr>
          <a:xfrm>
            <a:off x="5849324" y="8539030"/>
            <a:ext cx="606236" cy="1909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035204" y="1999583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1628953" y="2018053"/>
            <a:ext cx="6388653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225327" y="4071080"/>
            <a:ext cx="5445831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253077" y="1997271"/>
            <a:ext cx="5445831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509451" y="784018"/>
            <a:ext cx="16306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Desenvolvimento de ferramentas para apoiar medidas institucionais no controle da pandemia de COVID-19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170078"/>
            <a:ext cx="15711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K. M. Santiago; G.C.C. Pessoa; </a:t>
            </a:r>
            <a:r>
              <a:rPr lang="pt-BR" sz="1800" dirty="0" err="1">
                <a:latin typeface="Calibri" charset="0"/>
                <a:ea typeface="Calibri" charset="0"/>
                <a:cs typeface="Calibri" charset="0"/>
              </a:rPr>
              <a:t>D.P.C.Filho</a:t>
            </a:r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; R.C. </a:t>
            </a:r>
            <a:r>
              <a:rPr lang="pt-BR" sz="1800" dirty="0" err="1">
                <a:latin typeface="Calibri" charset="0"/>
                <a:ea typeface="Calibri" charset="0"/>
                <a:cs typeface="Calibri" charset="0"/>
              </a:rPr>
              <a:t>Brianese</a:t>
            </a:r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; G.T. </a:t>
            </a:r>
            <a:r>
              <a:rPr lang="pt-BR" sz="1800" dirty="0" err="1">
                <a:latin typeface="Calibri" charset="0"/>
                <a:ea typeface="Calibri" charset="0"/>
                <a:cs typeface="Calibri" charset="0"/>
              </a:rPr>
              <a:t>Torrezan</a:t>
            </a:r>
            <a:r>
              <a:rPr lang="pt-BR" sz="1800" dirty="0">
                <a:latin typeface="Calibri" charset="0"/>
                <a:ea typeface="Calibri" charset="0"/>
                <a:cs typeface="Calibri" charset="0"/>
              </a:rPr>
              <a:t>; I.L.A.F. e Silva; D.F. da Silva; B.G. de Miranda, equipe de enfermeiros de pesquisa, equipe da Medicina do Trabalho, </a:t>
            </a:r>
            <a:r>
              <a:rPr lang="pt-BR" sz="1800" dirty="0" err="1">
                <a:latin typeface="Calibri" charset="0"/>
                <a:ea typeface="Calibri" charset="0"/>
                <a:cs typeface="Calibri" charset="0"/>
              </a:rPr>
              <a:t>D.M.Carraro</a:t>
            </a:r>
            <a:endParaRPr lang="pt-BR" sz="1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203658" y="2019475"/>
            <a:ext cx="5621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203658" y="2542695"/>
            <a:ext cx="5621977" cy="1403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700"/>
              </a:lnSpc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Em outubro de 2020 o Laboratório de Diagnóstico Genômico (LDG) do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A.C.Camargo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Cancer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Center, com o apoio do centro de pesquisa (CIPE), assumiu a rotina de diagnóstico do vírus SARS-CoV-2 por RT-PCR, em amostra de raspado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nasofaríngeo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. O engajamento das equipes envolvidas, estimulou o interesse em desenvolver pesquisa científica.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200618" y="4093301"/>
            <a:ext cx="5621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126489" y="4616504"/>
            <a:ext cx="5554369" cy="75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700"/>
              </a:lnSpc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Estabelecer ferramentas e estratégias de baixo 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custo com o intuito de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apoiar decisões institucionais no controle da pandemia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010494" y="2024822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5936365" y="2548042"/>
            <a:ext cx="5436187" cy="1621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700"/>
              </a:lnSpc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A figura 1 ilustra as ferramentas desenvolvidas e estratégias aplicadas para monitorar variantes circulantes do SARS-CoV-2, avaliar a taxa de positivos no período de afastamento, a sensibilidade do teste RT-PCR em amostras de saliva e a estratégia de pool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bi-dimensional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para o </a:t>
            </a:r>
            <a:r>
              <a:rPr lang="pt-BR" sz="1700" i="1" dirty="0" err="1">
                <a:latin typeface="Calibri" charset="0"/>
                <a:ea typeface="Calibri" charset="0"/>
                <a:cs typeface="Calibri" charset="0"/>
              </a:rPr>
              <a:t>screening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de assintomáticos. Os participantes da pesquisa são colaboradores do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A.C.Camargo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Cancer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Center.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1581636" y="2040257"/>
            <a:ext cx="6595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1509804" y="2563477"/>
            <a:ext cx="6574294" cy="2493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700"/>
              </a:lnSpc>
            </a:pP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A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genotipagem 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da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variante de SARS-CoV-2 original de Wuhan-China 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apresentou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dominân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cia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até 01/2021. 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A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variante Gama ocorreu em 30/12/2020 e 2 meses depois dominância completa estava estabelecida durando 5 meses (02 a 07/2021). A variante Delta foi detectada em 03/08/2021, permanecendo por 3 meses (08 a 11/2021). A variante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Ômicron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foi detectada em 21/12/2021 e logo estabeleceu sua dominância. 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Em relaçao ao período de afastamento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de 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10 a 11 dias após </a:t>
            </a:r>
            <a:r>
              <a:rPr lang="pt-BR" sz="1800" dirty="0">
                <a:latin typeface="Calibri" charset="0"/>
                <a:cs typeface="Calibri" charset="0"/>
              </a:rPr>
              <a:t>confirmação molecular do diagnóstico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COVID-19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(figura 2)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a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 variante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Ômicron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 foi a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ú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nica que mostrou um alto percentual de positividade para COVID-19.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No p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eríodo de 7 a 9 dias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foi observado</a:t>
            </a:r>
            <a:r>
              <a:rPr lang="bg-BG" sz="1700" dirty="0">
                <a:latin typeface="Calibri" charset="0"/>
                <a:ea typeface="Calibri" charset="0"/>
                <a:cs typeface="Calibri" charset="0"/>
              </a:rPr>
              <a:t> positivos para todas as variantes analisadas.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Retângulo 37">
            <a:extLst>
              <a:ext uri="{FF2B5EF4-FFF2-40B4-BE49-F238E27FC236}">
                <a16:creationId xmlns:a16="http://schemas.microsoft.com/office/drawing/2014/main" id="{DFA4C46F-EF21-40CE-93A0-87D074A4AC33}"/>
              </a:ext>
            </a:extLst>
          </p:cNvPr>
          <p:cNvSpPr/>
          <p:nvPr/>
        </p:nvSpPr>
        <p:spPr>
          <a:xfrm>
            <a:off x="165517" y="8946514"/>
            <a:ext cx="6273204" cy="264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300"/>
              </a:lnSpc>
            </a:pPr>
            <a:r>
              <a:rPr lang="pt-BR" sz="1400" b="1" dirty="0">
                <a:latin typeface="Calibri" charset="0"/>
                <a:cs typeface="Calibri" charset="0"/>
              </a:rPr>
              <a:t>Figura 1. </a:t>
            </a:r>
            <a:r>
              <a:rPr lang="pt-BR" sz="1400" dirty="0">
                <a:latin typeface="Calibri" charset="0"/>
                <a:cs typeface="Calibri" charset="0"/>
              </a:rPr>
              <a:t>Estratégia metodológica. </a:t>
            </a:r>
            <a:r>
              <a:rPr lang="pt-BR" sz="1400" dirty="0" err="1">
                <a:latin typeface="Calibri" charset="0"/>
                <a:cs typeface="Calibri" charset="0"/>
              </a:rPr>
              <a:t>Swab</a:t>
            </a:r>
            <a:r>
              <a:rPr lang="pt-BR" sz="1400" dirty="0">
                <a:latin typeface="Calibri" charset="0"/>
                <a:cs typeface="Calibri" charset="0"/>
              </a:rPr>
              <a:t>= amostra de raspado </a:t>
            </a:r>
            <a:r>
              <a:rPr lang="pt-BR" sz="1400" dirty="0" err="1">
                <a:latin typeface="Calibri" charset="0"/>
                <a:cs typeface="Calibri" charset="0"/>
              </a:rPr>
              <a:t>nasofaríngeo</a:t>
            </a:r>
            <a:r>
              <a:rPr lang="pt-BR" sz="1400" dirty="0">
                <a:latin typeface="Calibri" charset="0"/>
                <a:cs typeface="Calibri" charset="0"/>
              </a:rPr>
              <a:t>.</a:t>
            </a:r>
          </a:p>
        </p:txBody>
      </p:sp>
      <p:sp>
        <p:nvSpPr>
          <p:cNvPr id="88" name="Rounded Rectangle 43">
            <a:extLst>
              <a:ext uri="{FF2B5EF4-FFF2-40B4-BE49-F238E27FC236}">
                <a16:creationId xmlns:a16="http://schemas.microsoft.com/office/drawing/2014/main" id="{3962F7A8-C639-4925-9266-A49FB90B1308}"/>
              </a:ext>
            </a:extLst>
          </p:cNvPr>
          <p:cNvSpPr/>
          <p:nvPr/>
        </p:nvSpPr>
        <p:spPr>
          <a:xfrm>
            <a:off x="198184" y="9499281"/>
            <a:ext cx="11248498" cy="578764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9" name="TextBox 44">
            <a:extLst>
              <a:ext uri="{FF2B5EF4-FFF2-40B4-BE49-F238E27FC236}">
                <a16:creationId xmlns:a16="http://schemas.microsoft.com/office/drawing/2014/main" id="{E808E65B-EAB8-4DFA-837F-EE8AA81D4FC9}"/>
              </a:ext>
            </a:extLst>
          </p:cNvPr>
          <p:cNvSpPr txBox="1"/>
          <p:nvPr/>
        </p:nvSpPr>
        <p:spPr>
          <a:xfrm>
            <a:off x="334601" y="9534973"/>
            <a:ext cx="10966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PMID: 32442256, PMID: 32342252, PMID: 34416598, PMID: 32047895, PMID: 33073910, PMID: 32271653, PMID: 32562544, PMID: 35577250, PMID: 24728235, PMID: 30005073, PMID: 32442256, PMID: 32342252, PMID: 34416598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0" name="Retângulo 279">
            <a:extLst>
              <a:ext uri="{FF2B5EF4-FFF2-40B4-BE49-F238E27FC236}">
                <a16:creationId xmlns:a16="http://schemas.microsoft.com/office/drawing/2014/main" id="{A46AA59A-81B8-4B37-B7DB-AC24E95B8526}"/>
              </a:ext>
            </a:extLst>
          </p:cNvPr>
          <p:cNvSpPr/>
          <p:nvPr/>
        </p:nvSpPr>
        <p:spPr>
          <a:xfrm>
            <a:off x="11639131" y="5478171"/>
            <a:ext cx="2775369" cy="598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300"/>
              </a:lnSpc>
            </a:pPr>
            <a:r>
              <a:rPr lang="pt-BR" sz="1400" b="1" dirty="0">
                <a:latin typeface="Calibri" charset="0"/>
                <a:cs typeface="Calibri" charset="0"/>
              </a:rPr>
              <a:t>Figura 2. </a:t>
            </a:r>
            <a:r>
              <a:rPr lang="pt-BR" sz="1400" dirty="0">
                <a:latin typeface="Calibri" charset="0"/>
                <a:cs typeface="Calibri" charset="0"/>
              </a:rPr>
              <a:t>Monitoramento de positivos para COVID-19 após 7-9 e 10-11 dias de afastamento.</a:t>
            </a:r>
          </a:p>
        </p:txBody>
      </p:sp>
      <p:sp>
        <p:nvSpPr>
          <p:cNvPr id="281" name="TextBox 32">
            <a:extLst>
              <a:ext uri="{FF2B5EF4-FFF2-40B4-BE49-F238E27FC236}">
                <a16:creationId xmlns:a16="http://schemas.microsoft.com/office/drawing/2014/main" id="{37F95569-4103-4721-9ED3-AA692489D998}"/>
              </a:ext>
            </a:extLst>
          </p:cNvPr>
          <p:cNvSpPr txBox="1"/>
          <p:nvPr/>
        </p:nvSpPr>
        <p:spPr>
          <a:xfrm>
            <a:off x="11588855" y="6508996"/>
            <a:ext cx="6413381" cy="3583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700"/>
              </a:lnSpc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Confirmamos que o método de coleta de saliva em recipiente estéril, sem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preservante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e de menor custo, é correspondente com o padrão-ouro (raspado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nasofaríngeo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) (sensibilidade: 91,5%; 54/59 em saliva vs. 94,9%; 56/59 em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swab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).  A positividade para COVID-19 foi avaliada em 1.375 amostras de saliva de assintomáticos pela ferramenta de pool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bi-dimensional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que, no estudo de validação, apresentou alta sensibilidade (100% em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Ct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≤30) e alta especificidade (94,8%). No período de dominância da Parental e Gama a taxa de detecção em assintomáticos foi de 0,69% (2/286) e 0,31% (2/626), respectivamente. No período de dominância da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Ômicron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a taxa de detecção subiu para 1,66% (4/240). Em 11/2022, tendo em circulação no estado de São Paulo as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subvariantes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da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Ômicron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, BQ.1 e BQ.1.1, a taxa de detecção subiu para 2,08% (4/192). Este estudo contribuiu para o desenvolvimento de duas ferramentas de baixo custo e alta escalabilidade para monitorar o período de dominância de variantes do Sars-CoV-2 e para rastrear Sars-CoV-2 em saliva de assintomáticos.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6AF4CF0-1458-47C1-9091-48A75CE088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851"/>
          <a:stretch/>
        </p:blipFill>
        <p:spPr>
          <a:xfrm>
            <a:off x="14572463" y="4717846"/>
            <a:ext cx="3527891" cy="177409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FE0DFBC9-38C0-4BA7-A92F-FD95D5A710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646" y="4303252"/>
            <a:ext cx="11022523" cy="499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782</TotalTime>
  <Words>654</Words>
  <Application>Microsoft Office PowerPoint</Application>
  <PresentationFormat>Personalizar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Karina Miranda Santiago</cp:lastModifiedBy>
  <cp:revision>118</cp:revision>
  <dcterms:created xsi:type="dcterms:W3CDTF">2018-02-05T15:36:18Z</dcterms:created>
  <dcterms:modified xsi:type="dcterms:W3CDTF">2023-01-18T21:42:59Z</dcterms:modified>
</cp:coreProperties>
</file>