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8288000" cy="10288588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286000" y="1683720"/>
            <a:ext cx="13715640" cy="3581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7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914400" y="2407320"/>
            <a:ext cx="1645884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914400" y="5523840"/>
            <a:ext cx="1645884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2286000" y="1683720"/>
            <a:ext cx="13715640" cy="3581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7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914400" y="2407320"/>
            <a:ext cx="803160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9348120" y="2407320"/>
            <a:ext cx="803160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914400" y="5523840"/>
            <a:ext cx="803160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9348120" y="5523840"/>
            <a:ext cx="803160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2286000" y="1683720"/>
            <a:ext cx="13715640" cy="3581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7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914400" y="2407320"/>
            <a:ext cx="529956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479280" y="2407320"/>
            <a:ext cx="529956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12044160" y="2407320"/>
            <a:ext cx="529956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914400" y="5523840"/>
            <a:ext cx="529956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6479280" y="5523840"/>
            <a:ext cx="529956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12044160" y="5523840"/>
            <a:ext cx="529956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286000" y="1683720"/>
            <a:ext cx="13715640" cy="3581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7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914400" y="2407320"/>
            <a:ext cx="16458840" cy="5966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2286000" y="1683720"/>
            <a:ext cx="13715640" cy="3581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7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914400" y="2407320"/>
            <a:ext cx="16458840" cy="5966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286000" y="1683720"/>
            <a:ext cx="13715640" cy="3581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7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914400" y="2407320"/>
            <a:ext cx="8031600" cy="5966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9348120" y="2407320"/>
            <a:ext cx="8031600" cy="5966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2286000" y="1683720"/>
            <a:ext cx="13715640" cy="3581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7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2286000" y="1683720"/>
            <a:ext cx="13715640" cy="16603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2286000" y="1683720"/>
            <a:ext cx="13715640" cy="3581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7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914400" y="2407320"/>
            <a:ext cx="803160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9348120" y="2407320"/>
            <a:ext cx="8031600" cy="5966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914400" y="5523840"/>
            <a:ext cx="803160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2286000" y="1683720"/>
            <a:ext cx="13715640" cy="3581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7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914400" y="2407320"/>
            <a:ext cx="8031600" cy="5966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9348120" y="2407320"/>
            <a:ext cx="803160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9348120" y="5523840"/>
            <a:ext cx="803160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2286000" y="1683720"/>
            <a:ext cx="13715640" cy="3581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7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914400" y="2407320"/>
            <a:ext cx="803160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9348120" y="2407320"/>
            <a:ext cx="803160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914400" y="5523840"/>
            <a:ext cx="1645884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286000" y="1683720"/>
            <a:ext cx="13715640" cy="358164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9000" b="0" strike="noStrike" spc="-1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lang="en-US" sz="9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1257480" y="9536040"/>
            <a:ext cx="4114440" cy="5475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F571B766-964F-44A3-B86A-B3A04F937EC2}" type="datetime">
              <a:rPr lang="pt-BR" sz="1800" b="0" strike="noStrike" spc="-1">
                <a:solidFill>
                  <a:srgbClr val="8B8B8B"/>
                </a:solidFill>
                <a:latin typeface="Calibri"/>
              </a:rPr>
              <a:t>18/01/2023</a:t>
            </a:fld>
            <a:endParaRPr lang="pt-BR" sz="18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6058080" y="9536040"/>
            <a:ext cx="6171840" cy="5475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12916080" y="9536040"/>
            <a:ext cx="4114440" cy="5475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7182904C-91F9-45CF-A993-67639C196E82}" type="slidenum">
              <a:rPr lang="pt-BR" sz="18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18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914400" y="2407320"/>
            <a:ext cx="16458840" cy="5966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4200" b="0" strike="noStrike" spc="-1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3000" b="0" strike="noStrike" spc="-1">
                <a:solidFill>
                  <a:srgbClr val="000000"/>
                </a:solidFill>
                <a:latin typeface="Calibri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700" b="0" strike="noStrike" spc="-1">
                <a:solidFill>
                  <a:srgbClr val="000000"/>
                </a:solidFill>
                <a:latin typeface="Calibri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700" b="0" strike="noStrike" spc="-1">
                <a:solidFill>
                  <a:srgbClr val="000000"/>
                </a:solidFill>
                <a:latin typeface="Calibri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601920" y="7466400"/>
            <a:ext cx="5265360" cy="48348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 dirty="0"/>
          </a:p>
        </p:txBody>
      </p:sp>
      <p:sp>
        <p:nvSpPr>
          <p:cNvPr id="42" name="CustomShape 2"/>
          <p:cNvSpPr/>
          <p:nvPr/>
        </p:nvSpPr>
        <p:spPr>
          <a:xfrm>
            <a:off x="612000" y="2078640"/>
            <a:ext cx="5265360" cy="48348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CustomShape 3"/>
          <p:cNvSpPr/>
          <p:nvPr/>
        </p:nvSpPr>
        <p:spPr>
          <a:xfrm>
            <a:off x="0" y="801000"/>
            <a:ext cx="18287640" cy="100476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CustomShape 4"/>
          <p:cNvSpPr/>
          <p:nvPr/>
        </p:nvSpPr>
        <p:spPr>
          <a:xfrm>
            <a:off x="108360" y="862582"/>
            <a:ext cx="21282114" cy="49098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pt-BR" sz="2600" b="1" spc="-1" dirty="0">
                <a:solidFill>
                  <a:srgbClr val="FFFFFF"/>
                </a:solidFill>
                <a:latin typeface="Calibri"/>
              </a:rPr>
              <a:t>Imunoterapia em adenocarcinoma gastroesofágico metastático: análise retrospectiva de pacientes tratados no ACCCC.</a:t>
            </a:r>
          </a:p>
        </p:txBody>
      </p:sp>
      <p:sp>
        <p:nvSpPr>
          <p:cNvPr id="45" name="CustomShape 5"/>
          <p:cNvSpPr/>
          <p:nvPr/>
        </p:nvSpPr>
        <p:spPr>
          <a:xfrm>
            <a:off x="108360" y="1303380"/>
            <a:ext cx="3769663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T. C.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Felismino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; J.R. Chinelato</a:t>
            </a:r>
            <a:endParaRPr lang="pt-BR" sz="2400" b="0" strike="noStrike" spc="-1" dirty="0">
              <a:latin typeface="Arial"/>
            </a:endParaRPr>
          </a:p>
        </p:txBody>
      </p:sp>
      <p:sp>
        <p:nvSpPr>
          <p:cNvPr id="46" name="CustomShape 6"/>
          <p:cNvSpPr/>
          <p:nvPr/>
        </p:nvSpPr>
        <p:spPr>
          <a:xfrm>
            <a:off x="16962120" y="801000"/>
            <a:ext cx="1325520" cy="100476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CustomShape 7"/>
          <p:cNvSpPr/>
          <p:nvPr/>
        </p:nvSpPr>
        <p:spPr>
          <a:xfrm>
            <a:off x="16497360" y="801000"/>
            <a:ext cx="464400" cy="100476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CustomShape 8"/>
          <p:cNvSpPr/>
          <p:nvPr/>
        </p:nvSpPr>
        <p:spPr>
          <a:xfrm>
            <a:off x="640080" y="2078640"/>
            <a:ext cx="5436000" cy="456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400" b="1" strike="noStrike" spc="-1">
                <a:solidFill>
                  <a:srgbClr val="FFFFFF"/>
                </a:solidFill>
                <a:latin typeface="Calibri"/>
                <a:ea typeface="Calibri"/>
              </a:rPr>
              <a:t>INTRODUÇ</a:t>
            </a:r>
            <a:r>
              <a:rPr lang="es-ES" sz="2400" b="1" strike="noStrike" spc="-1">
                <a:solidFill>
                  <a:srgbClr val="FFFFFF"/>
                </a:solidFill>
                <a:latin typeface="Calibri"/>
                <a:ea typeface="Calibri"/>
              </a:rPr>
              <a:t>ÃO</a:t>
            </a:r>
            <a:endParaRPr lang="pt-BR" sz="2400" b="0" strike="noStrike" spc="-1">
              <a:latin typeface="Arial"/>
            </a:endParaRPr>
          </a:p>
        </p:txBody>
      </p:sp>
      <p:sp>
        <p:nvSpPr>
          <p:cNvPr id="49" name="CustomShape 9"/>
          <p:cNvSpPr/>
          <p:nvPr/>
        </p:nvSpPr>
        <p:spPr>
          <a:xfrm>
            <a:off x="553680" y="2637207"/>
            <a:ext cx="5436000" cy="469213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/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Mundialmente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o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câncer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gástrico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é o 5°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tipo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mais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comum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neoplasia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maligna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 o 4° em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mortalidade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. [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Ferlay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J et al., 2012. Int J Cancer. 2015;136(5):E359-E386]</a:t>
            </a:r>
            <a:endParaRPr lang="pt-BR" sz="1300" b="0" strike="noStrike" spc="-1" dirty="0">
              <a:latin typeface="Arial"/>
            </a:endParaRPr>
          </a:p>
          <a:p>
            <a:pPr algn="just"/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maioria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dos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pacientes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é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diagnosticada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com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doença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já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avançada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porém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as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opções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terapêuticas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ainda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são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escassas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depois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duas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ou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mais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linhas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tratamento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sistêmico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além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resultarem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em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ganho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sobrevida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insatisfatório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serem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limitadas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pelos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múltiplos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efeitos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adversos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(EADs)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agregados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essas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drogas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 à performance do paciente. </a:t>
            </a:r>
            <a:r>
              <a:rPr lang="pt-BR" sz="1300" spc="-1" dirty="0">
                <a:solidFill>
                  <a:srgbClr val="000000"/>
                </a:solidFill>
                <a:latin typeface="Calibri"/>
              </a:rPr>
              <a:t>[Wagner AD, </a:t>
            </a:r>
            <a:r>
              <a:rPr lang="pt-BR" sz="1300" spc="-1" dirty="0" err="1">
                <a:solidFill>
                  <a:srgbClr val="000000"/>
                </a:solidFill>
                <a:latin typeface="Calibri"/>
              </a:rPr>
              <a:t>Unverzagt</a:t>
            </a:r>
            <a:r>
              <a:rPr lang="pt-BR" sz="1300" spc="-1" dirty="0">
                <a:solidFill>
                  <a:srgbClr val="000000"/>
                </a:solidFill>
                <a:latin typeface="Calibri"/>
              </a:rPr>
              <a:t> S, </a:t>
            </a:r>
            <a:r>
              <a:rPr lang="pt-BR" sz="1300" spc="-1" dirty="0" err="1">
                <a:solidFill>
                  <a:srgbClr val="000000"/>
                </a:solidFill>
                <a:latin typeface="Calibri"/>
              </a:rPr>
              <a:t>Grothe</a:t>
            </a:r>
            <a:r>
              <a:rPr lang="pt-BR" sz="1300" spc="-1" dirty="0">
                <a:solidFill>
                  <a:srgbClr val="000000"/>
                </a:solidFill>
                <a:latin typeface="Calibri"/>
              </a:rPr>
              <a:t> W, et al., 2010;(3):CD004064; Siegel RL et al., 2020. CA Cancer J </a:t>
            </a:r>
            <a:r>
              <a:rPr lang="pt-BR" sz="1300" spc="-1" dirty="0" err="1">
                <a:solidFill>
                  <a:srgbClr val="000000"/>
                </a:solidFill>
                <a:latin typeface="Calibri"/>
              </a:rPr>
              <a:t>Clin</a:t>
            </a:r>
            <a:r>
              <a:rPr lang="pt-BR" sz="1300" spc="-1" dirty="0">
                <a:solidFill>
                  <a:srgbClr val="000000"/>
                </a:solidFill>
                <a:latin typeface="Calibri"/>
              </a:rPr>
              <a:t>. 2020;70(1):7–30]</a:t>
            </a:r>
            <a:endParaRPr lang="en-US" sz="1300" spc="-1" dirty="0">
              <a:solidFill>
                <a:srgbClr val="000000"/>
              </a:solidFill>
              <a:latin typeface="Calibri"/>
            </a:endParaRPr>
          </a:p>
          <a:p>
            <a:pPr algn="just"/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Assim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vem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crescendo 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necessidade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opções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terapêuticas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mais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toleráveis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efetivas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com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destaque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para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aquelas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baseadas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em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uma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compreensão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mais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aprofundada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biologia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do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câncer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gástrico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como 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imunoterapia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.</a:t>
            </a:r>
            <a:endParaRPr lang="pt-BR" sz="1300" b="0" strike="noStrike" spc="-1" dirty="0">
              <a:latin typeface="Arial"/>
            </a:endParaRPr>
          </a:p>
          <a:p>
            <a:pPr algn="just"/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resposta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tratamento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com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inibidores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checkpoint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imunológico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é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proporcional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à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expressão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PDL-1. [Kojima T et al.,  2020 Dec 10;38(35):4138-4148]; Já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foi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constatado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que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pacientes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com CPS&gt;= 10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podem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ter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maior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benefício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em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sobrevida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livre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progressão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e/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ou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sobrevida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global em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comparação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pacientes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com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índices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menores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assim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como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pacientes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com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elevada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instabilidade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microssatélites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. [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Shitara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K et al., 2020 Oct 1;6(10):1571-1580].</a:t>
            </a:r>
            <a:endParaRPr lang="pt-BR" sz="1300" b="0" strike="noStrike" spc="-1" dirty="0">
              <a:latin typeface="Arial"/>
            </a:endParaRPr>
          </a:p>
          <a:p>
            <a:pPr algn="just"/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Outros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fatores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biológicos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moleculares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podem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estar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relacionados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esse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benefício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independentemente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do status de PDL-1,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ainda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não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são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totalmente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compreendidos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.</a:t>
            </a:r>
          </a:p>
        </p:txBody>
      </p:sp>
      <p:sp>
        <p:nvSpPr>
          <p:cNvPr id="50" name="CustomShape 10"/>
          <p:cNvSpPr/>
          <p:nvPr/>
        </p:nvSpPr>
        <p:spPr>
          <a:xfrm>
            <a:off x="614160" y="7504560"/>
            <a:ext cx="5436000" cy="456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400" b="1" strike="noStrike" spc="-1">
                <a:solidFill>
                  <a:srgbClr val="FFFFFF"/>
                </a:solidFill>
                <a:latin typeface="Calibri"/>
                <a:ea typeface="Calibri"/>
              </a:rPr>
              <a:t>OBJETIVO</a:t>
            </a:r>
            <a:endParaRPr lang="pt-BR" sz="2400" b="0" strike="noStrike" spc="-1">
              <a:latin typeface="Arial"/>
            </a:endParaRPr>
          </a:p>
        </p:txBody>
      </p:sp>
      <p:sp>
        <p:nvSpPr>
          <p:cNvPr id="51" name="CustomShape 11"/>
          <p:cNvSpPr/>
          <p:nvPr/>
        </p:nvSpPr>
        <p:spPr>
          <a:xfrm>
            <a:off x="540000" y="8027640"/>
            <a:ext cx="5436000" cy="189137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/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Primariamente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o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intuito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desse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estudo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foi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coletar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analisar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dados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mundo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real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pacientes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com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câncer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gástrico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junção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gastroesofágica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spc="-1" dirty="0">
                <a:solidFill>
                  <a:srgbClr val="000000"/>
                </a:solidFill>
                <a:latin typeface="Calibri"/>
                <a:ea typeface="Calibri"/>
              </a:rPr>
              <a:t>(JGE) </a:t>
            </a:r>
            <a:r>
              <a:rPr lang="en-US" sz="1300" spc="-1" dirty="0" err="1">
                <a:solidFill>
                  <a:srgbClr val="000000"/>
                </a:solidFill>
                <a:latin typeface="Calibri"/>
                <a:ea typeface="Calibri"/>
              </a:rPr>
              <a:t>m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etastático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tratados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com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inibidores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checkpoint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imunológico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numa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coorte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brasileira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unicêntrica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fim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avaliar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suas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sobrevidas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global (SG) 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livre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progressão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(SLP).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Secundariamente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os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objetivos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traçados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foram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: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avaliar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possível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correlação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entre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os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índices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prognósticos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escolhidos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 as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características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clinico-patológicas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 outros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possíveis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marcadores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tumorais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além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analisar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dados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toxicidade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segurança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dos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esquemas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imunoterapia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isolada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 da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combinação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quimioterapia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(QT) 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imunoterapia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.</a:t>
            </a:r>
            <a:endParaRPr lang="pt-BR" sz="1300" b="0" strike="noStrike" spc="-1" dirty="0">
              <a:latin typeface="Arial"/>
            </a:endParaRPr>
          </a:p>
        </p:txBody>
      </p:sp>
      <p:sp>
        <p:nvSpPr>
          <p:cNvPr id="52" name="CustomShape 12"/>
          <p:cNvSpPr/>
          <p:nvPr/>
        </p:nvSpPr>
        <p:spPr>
          <a:xfrm>
            <a:off x="15227280" y="112320"/>
            <a:ext cx="3004200" cy="608760"/>
          </a:xfrm>
          <a:prstGeom prst="rect">
            <a:avLst/>
          </a:prstGeom>
          <a:solidFill>
            <a:srgbClr val="00B05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700" b="1" strike="noStrike" spc="-1">
                <a:solidFill>
                  <a:srgbClr val="FFFFFF"/>
                </a:solidFill>
                <a:latin typeface="Calibri"/>
              </a:rPr>
              <a:t>Encontro de Ciência e Inovação 2023</a:t>
            </a:r>
            <a:endParaRPr lang="pt-BR" sz="1700" b="0" strike="noStrike" spc="-1">
              <a:latin typeface="Arial"/>
            </a:endParaRPr>
          </a:p>
        </p:txBody>
      </p:sp>
      <p:pic>
        <p:nvPicPr>
          <p:cNvPr id="53" name="Imagem 36" descr="C:\Users\25496\Downloads\ACC - Assinaturas versão horizontal_RGB (2).png"/>
          <p:cNvPicPr/>
          <p:nvPr/>
        </p:nvPicPr>
        <p:blipFill>
          <a:blip r:embed="rId2"/>
          <a:stretch/>
        </p:blipFill>
        <p:spPr>
          <a:xfrm>
            <a:off x="720000" y="72360"/>
            <a:ext cx="4320000" cy="641160"/>
          </a:xfrm>
          <a:prstGeom prst="rect">
            <a:avLst/>
          </a:prstGeom>
          <a:ln w="0">
            <a:noFill/>
          </a:ln>
        </p:spPr>
      </p:pic>
      <p:sp>
        <p:nvSpPr>
          <p:cNvPr id="54" name="CustomShape 13"/>
          <p:cNvSpPr/>
          <p:nvPr/>
        </p:nvSpPr>
        <p:spPr>
          <a:xfrm>
            <a:off x="6446880" y="2036520"/>
            <a:ext cx="5436000" cy="456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400" b="1" strike="noStrike" spc="-1">
                <a:solidFill>
                  <a:srgbClr val="FFFFFF"/>
                </a:solidFill>
                <a:latin typeface="Calibri"/>
                <a:ea typeface="Calibri"/>
              </a:rPr>
              <a:t>MÉTODOS</a:t>
            </a:r>
            <a:endParaRPr lang="pt-BR" sz="2400" b="0" strike="noStrike" spc="-1">
              <a:latin typeface="Arial"/>
            </a:endParaRPr>
          </a:p>
        </p:txBody>
      </p:sp>
      <p:sp>
        <p:nvSpPr>
          <p:cNvPr id="55" name="CustomShape 14"/>
          <p:cNvSpPr/>
          <p:nvPr/>
        </p:nvSpPr>
        <p:spPr>
          <a:xfrm>
            <a:off x="6372720" y="2559600"/>
            <a:ext cx="5436000" cy="169131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/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Trata-se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estudo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analítico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observacional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retrospectivo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unicêntrico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.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Foram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inclusos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pacientes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com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câncer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gastroesofágico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metastático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diagnosticado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tratado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no A.C. Camargo 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seguidos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entre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Abril de 2014 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Outubro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2022.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Definiu-se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SLP como o tempo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entre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a data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início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do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tratamento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com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inibidores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checkpoint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imunológico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até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a data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progressão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doença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(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ou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até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a data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óbito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por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qualquer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motivo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) e SG como o tempo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entre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a data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início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do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tratamento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com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imunoterapia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até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a data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óbito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por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qualquer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motivo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.</a:t>
            </a:r>
            <a:endParaRPr lang="pt-BR" sz="1300" b="0" strike="noStrike" spc="-1" dirty="0">
              <a:latin typeface="Arial"/>
            </a:endParaRPr>
          </a:p>
        </p:txBody>
      </p:sp>
      <p:sp>
        <p:nvSpPr>
          <p:cNvPr id="56" name="CustomShape 15"/>
          <p:cNvSpPr/>
          <p:nvPr/>
        </p:nvSpPr>
        <p:spPr>
          <a:xfrm>
            <a:off x="6471720" y="2056320"/>
            <a:ext cx="5265360" cy="48348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16"/>
          <p:cNvSpPr/>
          <p:nvPr/>
        </p:nvSpPr>
        <p:spPr>
          <a:xfrm>
            <a:off x="6446880" y="2078640"/>
            <a:ext cx="5436000" cy="456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400" b="1" strike="noStrike" spc="-1">
                <a:solidFill>
                  <a:srgbClr val="FFFFFF"/>
                </a:solidFill>
                <a:latin typeface="Calibri"/>
                <a:ea typeface="Calibri"/>
              </a:rPr>
              <a:t>MÉTODOS</a:t>
            </a:r>
            <a:endParaRPr lang="pt-BR" sz="2400" b="0" strike="noStrike" spc="-1">
              <a:latin typeface="Arial"/>
            </a:endParaRPr>
          </a:p>
        </p:txBody>
      </p:sp>
      <p:sp>
        <p:nvSpPr>
          <p:cNvPr id="58" name="CustomShape 17"/>
          <p:cNvSpPr/>
          <p:nvPr/>
        </p:nvSpPr>
        <p:spPr>
          <a:xfrm>
            <a:off x="6446880" y="4680000"/>
            <a:ext cx="5436000" cy="456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400" b="1" strike="noStrike" spc="-1">
                <a:solidFill>
                  <a:srgbClr val="FFFFFF"/>
                </a:solidFill>
                <a:latin typeface="Calibri"/>
                <a:ea typeface="Calibri"/>
              </a:rPr>
              <a:t>MÉTODOS</a:t>
            </a:r>
            <a:endParaRPr lang="pt-BR" sz="2400" b="0" strike="noStrike" spc="-1">
              <a:latin typeface="Arial"/>
            </a:endParaRPr>
          </a:p>
        </p:txBody>
      </p:sp>
      <p:sp>
        <p:nvSpPr>
          <p:cNvPr id="59" name="CustomShape 18"/>
          <p:cNvSpPr/>
          <p:nvPr/>
        </p:nvSpPr>
        <p:spPr>
          <a:xfrm>
            <a:off x="6385140" y="5024843"/>
            <a:ext cx="5436000" cy="509224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Dos 47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pacientes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inclusos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na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analise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final,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obtiveram-se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os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seguintes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resultados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: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idade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mediana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62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anos</a:t>
            </a:r>
            <a:r>
              <a:rPr lang="en-US" sz="1300" spc="-1" dirty="0">
                <a:solidFill>
                  <a:srgbClr val="000000"/>
                </a:solidFill>
                <a:latin typeface="Calibri"/>
                <a:ea typeface="Calibri"/>
              </a:rPr>
              <a:t> (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faixa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variação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32 a 92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anos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)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quando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do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início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imunoterapia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; 68%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eram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do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sexo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masculino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; ECOG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geral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≥1 em 77%; tumor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primário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em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tubo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gástrico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em 66%. </a:t>
            </a:r>
            <a:endParaRPr lang="pt-BR" sz="13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Uso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isolado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nivolumabe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ocorreu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em 8,5%,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enquanto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53%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recebeu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apenas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pembrolizumabe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. 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combinação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QT com nivolumabe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foi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o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tratamento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para 38% deles; Do total, 51%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recebeu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tratamento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em 1a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linha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; 20% em 2ª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linha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 os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demais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entre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3a e 5a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linhas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; 75% da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população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apresentava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acometimento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metastático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2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ou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mais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sítios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na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ocasião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do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início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imunoterapia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sendo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os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principais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órgãos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disseminação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secundária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em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ordem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prevalência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: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peritônio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(34%),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linfonodos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(25%),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fígado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(15%),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ossos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(13%) 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pulmão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(11%). </a:t>
            </a:r>
            <a:endParaRPr lang="pt-BR" sz="13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Para todos os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pacientes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foi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confirmado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o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diagnóstico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adenocarcinoma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histologicamente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com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distribuição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equilibrada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entre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os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subtipos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intestinal 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difuso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spc="-1" dirty="0">
                <a:solidFill>
                  <a:srgbClr val="000000"/>
                </a:solidFill>
                <a:latin typeface="Calibri"/>
                <a:ea typeface="Calibri"/>
              </a:rPr>
              <a:t>(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46,8%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pra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cada), e 42,6% dos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tumores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 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apresentavam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células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em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anel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sinete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na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lâmina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. Em 10% dos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tumores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se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observou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marcador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positivo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para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instabilidade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microssatélites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apenas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10,6% dos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pacientes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eram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HER-2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positivos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.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Quanto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expressão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PD-L1 CPS,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foi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classificada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como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positiva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se ≥ 1, o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que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ocorreu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em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quase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77% dos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pacientes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.</a:t>
            </a:r>
            <a:endParaRPr lang="pt-BR" sz="13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Na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população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geral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mediana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follow-up dos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pacientes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enquanto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em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uso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imunoterapia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foi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24,73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meses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(IC 95%: 19,5 - 29,8) e a SG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mediana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20,6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meses</a:t>
            </a:r>
            <a:r>
              <a:rPr lang="en-US" sz="1300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(IC 95%: 12,3 – 28,9). As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demais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análises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foram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realizadas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considerando-se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apenas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os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resultados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indivíduos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submetidos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imunoterapia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isolada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(N = 29, 4 nivolumabe, 25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pembrolizumabe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),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cuja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SG e SLP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medianas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foram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respectivamente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de 10,7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meses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(IC 95%: 2,7 - 18,7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meses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) e 2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meses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(IC 95%: 0,9 - 3,2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meses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).  </a:t>
            </a:r>
            <a:endParaRPr lang="pt-BR" sz="1300" b="0" strike="noStrike" spc="-1" dirty="0">
              <a:latin typeface="Arial"/>
            </a:endParaRPr>
          </a:p>
        </p:txBody>
      </p:sp>
      <p:sp>
        <p:nvSpPr>
          <p:cNvPr id="60" name="CustomShape 19"/>
          <p:cNvSpPr/>
          <p:nvPr/>
        </p:nvSpPr>
        <p:spPr>
          <a:xfrm>
            <a:off x="6492600" y="4396140"/>
            <a:ext cx="5265360" cy="48348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 dirty="0"/>
          </a:p>
        </p:txBody>
      </p:sp>
      <p:sp>
        <p:nvSpPr>
          <p:cNvPr id="61" name="CustomShape 20"/>
          <p:cNvSpPr/>
          <p:nvPr/>
        </p:nvSpPr>
        <p:spPr>
          <a:xfrm>
            <a:off x="6467760" y="4418460"/>
            <a:ext cx="5436000" cy="456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400" b="1" strike="noStrike" spc="-1">
                <a:solidFill>
                  <a:srgbClr val="FFFFFF"/>
                </a:solidFill>
                <a:latin typeface="Calibri"/>
                <a:ea typeface="Calibri"/>
              </a:rPr>
              <a:t>RESULTADOS</a:t>
            </a:r>
            <a:endParaRPr lang="pt-BR" sz="2400" b="0" strike="noStrike" spc="-1">
              <a:latin typeface="Arial"/>
            </a:endParaRPr>
          </a:p>
        </p:txBody>
      </p:sp>
      <p:sp>
        <p:nvSpPr>
          <p:cNvPr id="62" name="CustomShape 21"/>
          <p:cNvSpPr/>
          <p:nvPr/>
        </p:nvSpPr>
        <p:spPr>
          <a:xfrm>
            <a:off x="12240000" y="1988280"/>
            <a:ext cx="5436000" cy="529230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/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Nesse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grupo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fim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do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período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uso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imunoterapia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59%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apresentou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progressão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doença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17%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foi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óbito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17%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parou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o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tratamento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por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toxicidade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só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7%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ainda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seguiam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spc="-1" dirty="0">
                <a:solidFill>
                  <a:srgbClr val="000000"/>
                </a:solidFill>
                <a:latin typeface="Calibri"/>
                <a:ea typeface="Calibri"/>
              </a:rPr>
              <a:t>com </a:t>
            </a:r>
            <a:r>
              <a:rPr lang="en-US" sz="1300" spc="-1" dirty="0" err="1">
                <a:solidFill>
                  <a:srgbClr val="000000"/>
                </a:solidFill>
                <a:latin typeface="Calibri"/>
                <a:ea typeface="Calibri"/>
              </a:rPr>
              <a:t>ele</a:t>
            </a:r>
            <a:r>
              <a:rPr lang="en-US" sz="1300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final do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seguimento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.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Comparados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os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resultados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da SLP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mediana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obtivemos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: para CPS ≥10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ou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&lt;10,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nessa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ordem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0,7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meses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 6,4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meses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[HR: 0,29 (p = 0.02)];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Conforme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status de Mismatch Repair (MMR), 5,8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meses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para 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população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estável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(MSS) e valor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não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atingido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para 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instável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(MSI-H) [HR: 0,20; (p = 0.08)];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acordo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com o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subtipo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histológico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3,4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meses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para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subtipo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intestinal </a:t>
            </a:r>
            <a:r>
              <a:rPr lang="en-US" sz="1300" spc="-1" dirty="0">
                <a:solidFill>
                  <a:srgbClr val="000000"/>
                </a:solidFill>
                <a:latin typeface="Calibri"/>
                <a:ea typeface="Calibri"/>
              </a:rPr>
              <a:t>vs. 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1,4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meses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para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subtipo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difuso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(p = 0.042).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Ainda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para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difuso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em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relação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à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população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geral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notou-se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idade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mediana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diagnóstico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mais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precoce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(59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anos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),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predominância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do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sexo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feminino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(55%), mais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tumores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localizados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em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região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gástrica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(82%) 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porcentagens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maiores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pra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recidiva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peritoneal (50%) 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metástase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linfonodal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(55%)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nesse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subgrupo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em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comparação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intestinal (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respectivamente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45% e 50%); 86%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apresentavam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células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em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anel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sinete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9%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desses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tumores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eram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instáveis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 5% HER-2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positivos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.</a:t>
            </a:r>
            <a:endParaRPr lang="pt-BR" sz="1300" b="0" strike="noStrike" spc="-1" dirty="0">
              <a:latin typeface="Arial"/>
            </a:endParaRPr>
          </a:p>
          <a:p>
            <a:pPr algn="just"/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Em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relação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a </a:t>
            </a:r>
            <a:r>
              <a:rPr lang="en-US" sz="1300" spc="-1" dirty="0">
                <a:solidFill>
                  <a:srgbClr val="000000"/>
                </a:solidFill>
                <a:latin typeface="Calibri"/>
                <a:ea typeface="Calibri"/>
              </a:rPr>
              <a:t>EADs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foram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feitas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análises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separadas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para </a:t>
            </a:r>
            <a:r>
              <a:rPr lang="en-US" sz="1300" spc="-1" dirty="0" err="1">
                <a:solidFill>
                  <a:srgbClr val="000000"/>
                </a:solidFill>
                <a:latin typeface="Calibri"/>
                <a:ea typeface="Calibri"/>
              </a:rPr>
              <a:t>aqueles</a:t>
            </a:r>
            <a:r>
              <a:rPr lang="en-US" sz="1300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spc="-1" dirty="0" err="1">
                <a:solidFill>
                  <a:srgbClr val="000000"/>
                </a:solidFill>
                <a:latin typeface="Calibri"/>
                <a:ea typeface="Calibri"/>
              </a:rPr>
              <a:t>submetidos</a:t>
            </a:r>
            <a:r>
              <a:rPr lang="en-US" sz="1300" spc="-1" dirty="0">
                <a:solidFill>
                  <a:srgbClr val="000000"/>
                </a:solidFill>
                <a:latin typeface="Calibri"/>
                <a:ea typeface="Calibri"/>
              </a:rPr>
              <a:t> a </a:t>
            </a:r>
            <a:r>
              <a:rPr lang="en-US" sz="1300" spc="-1" dirty="0" err="1">
                <a:solidFill>
                  <a:srgbClr val="000000"/>
                </a:solidFill>
                <a:latin typeface="Calibri"/>
                <a:ea typeface="Calibri"/>
              </a:rPr>
              <a:t>i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munoterapia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isoladamente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aqueles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spc="-1" dirty="0">
                <a:solidFill>
                  <a:srgbClr val="000000"/>
                </a:solidFill>
                <a:latin typeface="Calibri"/>
                <a:ea typeface="Calibri"/>
              </a:rPr>
              <a:t>sob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combinação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imunoterapia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com QT: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fadiga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foi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o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sintoma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preponderante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spc="-1" dirty="0">
                <a:solidFill>
                  <a:srgbClr val="000000"/>
                </a:solidFill>
                <a:latin typeface="Calibri"/>
                <a:ea typeface="Calibri"/>
              </a:rPr>
              <a:t>em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ambos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com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incidência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17 e 15%,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nessa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ordem</a:t>
            </a:r>
            <a:r>
              <a:rPr lang="en-US" sz="1300" spc="-1" dirty="0">
                <a:solidFill>
                  <a:srgbClr val="000000"/>
                </a:solidFill>
                <a:latin typeface="Calibri"/>
                <a:ea typeface="Calibri"/>
              </a:rPr>
              <a:t>.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Neuropatia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náuseas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diarreia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toxicidade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endócrina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foram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alterações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significativamente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mais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comuns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na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combinação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.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Êmese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(9%) 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mielotoxicidade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(9%)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foram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referidos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apenas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para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combinação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.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Pneumonite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foi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o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único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sintoma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mais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recorrente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spc="-1" dirty="0">
                <a:solidFill>
                  <a:srgbClr val="000000"/>
                </a:solidFill>
                <a:latin typeface="Calibri"/>
                <a:ea typeface="Calibri"/>
              </a:rPr>
              <a:t>n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o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grupo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imunoterapia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isolada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(9% vs. 2%). No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geral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apesar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toxicidade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no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grupo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combinação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ter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sido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mais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comum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(72% vs. 28%), 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quantidade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EADs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grau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3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foi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a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mesma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spc="-1" dirty="0" err="1">
                <a:solidFill>
                  <a:srgbClr val="000000"/>
                </a:solidFill>
                <a:latin typeface="Calibri"/>
                <a:ea typeface="Calibri"/>
              </a:rPr>
              <a:t>n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duas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modalidades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terapêutica</a:t>
            </a:r>
            <a:r>
              <a:rPr lang="en-US" sz="1300" spc="-1" dirty="0" err="1">
                <a:solidFill>
                  <a:srgbClr val="000000"/>
                </a:solidFill>
                <a:latin typeface="Calibri"/>
                <a:ea typeface="Calibri"/>
              </a:rPr>
              <a:t>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.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Apenas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no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grupo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terapia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combinada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houve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EADs </a:t>
            </a:r>
            <a:r>
              <a:rPr lang="en-US" sz="13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grau</a:t>
            </a:r>
            <a:r>
              <a:rPr lang="en-US" sz="1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4 (5%).</a:t>
            </a:r>
            <a:endParaRPr lang="pt-BR" sz="1300" b="0" strike="noStrike" spc="-1" dirty="0">
              <a:latin typeface="Arial"/>
            </a:endParaRPr>
          </a:p>
        </p:txBody>
      </p:sp>
      <p:sp>
        <p:nvSpPr>
          <p:cNvPr id="63" name="CustomShape 22"/>
          <p:cNvSpPr/>
          <p:nvPr/>
        </p:nvSpPr>
        <p:spPr>
          <a:xfrm>
            <a:off x="12339000" y="7471440"/>
            <a:ext cx="5265360" cy="48348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4" name="CustomShape 23"/>
          <p:cNvSpPr/>
          <p:nvPr/>
        </p:nvSpPr>
        <p:spPr>
          <a:xfrm>
            <a:off x="12314160" y="7493760"/>
            <a:ext cx="5436000" cy="456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400" b="1" strike="noStrike" spc="-1" dirty="0">
                <a:solidFill>
                  <a:srgbClr val="FFFFFF"/>
                </a:solidFill>
                <a:latin typeface="Calibri"/>
                <a:ea typeface="Calibri"/>
              </a:rPr>
              <a:t>CONCLUSÃO</a:t>
            </a:r>
            <a:endParaRPr lang="pt-BR" sz="2400" b="0" strike="noStrike" spc="-1" dirty="0">
              <a:latin typeface="Arial"/>
            </a:endParaRPr>
          </a:p>
        </p:txBody>
      </p:sp>
      <p:sp>
        <p:nvSpPr>
          <p:cNvPr id="65" name="CustomShape 24"/>
          <p:cNvSpPr/>
          <p:nvPr/>
        </p:nvSpPr>
        <p:spPr>
          <a:xfrm>
            <a:off x="12240000" y="8016840"/>
            <a:ext cx="5436000" cy="193753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/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Nossa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análise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vai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ao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encontro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dos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resultados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obtidos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em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ensaios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maiores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de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fase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II e III,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pra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câncer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gastroesofágico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metastático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dadas as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devidas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proporções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.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Houve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mudanças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estatisticamente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significativas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na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resposta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à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imunoterapia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 na SLP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conforme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valor de CPS PDL-1,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diferentemente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do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que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foi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visto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para o status de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microssatélites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. No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entanto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existe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uma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tendência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para SLP mais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prolongada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no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subgrupo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alta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instabilidade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microssatélites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.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Talvez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não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confirmada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pelo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tamanho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diminuto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da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amostra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.</a:t>
            </a:r>
            <a:endParaRPr lang="pt-BR" sz="1200" b="0" strike="noStrike" spc="-1" dirty="0">
              <a:latin typeface="Arial"/>
            </a:endParaRPr>
          </a:p>
          <a:p>
            <a:pPr algn="just"/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Outros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fatores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moleculares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ainda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pouco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explorados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parecem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influenciar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na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resposta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à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imunoterapia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e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necessitam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de um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maior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entendimento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do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seu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papel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na magnitude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desse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efeito</a:t>
            </a: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.</a:t>
            </a:r>
            <a:endParaRPr lang="pt-BR" sz="1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</TotalTime>
  <Words>78</Words>
  <Application>Microsoft Office PowerPoint</Application>
  <PresentationFormat>Personalizar</PresentationFormat>
  <Paragraphs>16</Paragraphs>
  <Slides>1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amanda neves Neves Campos</dc:creator>
  <dc:description/>
  <cp:lastModifiedBy>Juliana Rosa Chinelato</cp:lastModifiedBy>
  <cp:revision>60</cp:revision>
  <dcterms:created xsi:type="dcterms:W3CDTF">2018-02-05T15:36:18Z</dcterms:created>
  <dcterms:modified xsi:type="dcterms:W3CDTF">2023-01-19T01:43:48Z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Personalizar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