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288000" cy="1028858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napToGrid="0">
      <p:cViewPr varScale="1">
        <p:scale>
          <a:sx n="60" d="100"/>
          <a:sy n="60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914400" y="552384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934812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47928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2044160" y="240732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91440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647928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2044160" y="5523840"/>
            <a:ext cx="529956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286000" y="2615400"/>
            <a:ext cx="13715280" cy="7964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9348120" y="552384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9348120" y="2407320"/>
            <a:ext cx="803160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914400" y="5523840"/>
            <a:ext cx="16458840" cy="2845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286000" y="2615400"/>
            <a:ext cx="13715280" cy="1717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914400" y="2407320"/>
            <a:ext cx="16458840" cy="5966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2303000" y="4147560"/>
            <a:ext cx="5421240" cy="225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6471720" y="4695480"/>
            <a:ext cx="5265000" cy="4831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40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3"/>
          <p:cNvSpPr/>
          <p:nvPr/>
        </p:nvSpPr>
        <p:spPr>
          <a:xfrm>
            <a:off x="12327840" y="2056320"/>
            <a:ext cx="5265000" cy="4831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40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"/>
          <p:cNvSpPr/>
          <p:nvPr/>
        </p:nvSpPr>
        <p:spPr>
          <a:xfrm>
            <a:off x="6471720" y="2056320"/>
            <a:ext cx="5265000" cy="4831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40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5"/>
          <p:cNvSpPr/>
          <p:nvPr/>
        </p:nvSpPr>
        <p:spPr>
          <a:xfrm>
            <a:off x="689400" y="2056320"/>
            <a:ext cx="5265000" cy="4831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4140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6"/>
          <p:cNvSpPr/>
          <p:nvPr/>
        </p:nvSpPr>
        <p:spPr>
          <a:xfrm>
            <a:off x="0" y="801000"/>
            <a:ext cx="18287280" cy="100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7"/>
          <p:cNvSpPr/>
          <p:nvPr/>
        </p:nvSpPr>
        <p:spPr>
          <a:xfrm>
            <a:off x="179640" y="828360"/>
            <a:ext cx="1613700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>
                <a:solidFill>
                  <a:srgbClr val="FFFFFF"/>
                </a:solidFill>
                <a:latin typeface="Calibri"/>
                <a:ea typeface="Calibri"/>
              </a:rPr>
              <a:t>Lesão renal aguda em pacientes com Covid-19 e câncer em terapia intensiva: estudo clínico e retrospectivo.</a:t>
            </a:r>
            <a:r>
              <a:rPr lang="pt-BR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t-BR" sz="2800" b="0" strike="noStrike" spc="-1"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179640" y="1257120"/>
            <a:ext cx="71499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J.A. Alves; A.R.S. Fernandes; A.P. </a:t>
            </a:r>
            <a:r>
              <a:rPr lang="pt-BR" sz="2400" b="0" strike="noStrike" spc="-1" dirty="0">
                <a:latin typeface="Calibri"/>
                <a:ea typeface="Calibri"/>
              </a:rPr>
              <a:t>Nassar</a:t>
            </a:r>
            <a:r>
              <a:rPr lang="pt-BR" sz="24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; B.J. Pereira.</a:t>
            </a:r>
            <a:endParaRPr lang="pt-BR" sz="2400" b="0" strike="noStrike" spc="-1" dirty="0">
              <a:latin typeface="Arial"/>
            </a:endParaRPr>
          </a:p>
        </p:txBody>
      </p:sp>
      <p:sp>
        <p:nvSpPr>
          <p:cNvPr id="46" name="CustomShape 9"/>
          <p:cNvSpPr/>
          <p:nvPr/>
        </p:nvSpPr>
        <p:spPr>
          <a:xfrm>
            <a:off x="16962120" y="801000"/>
            <a:ext cx="1325160" cy="1004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10"/>
          <p:cNvSpPr/>
          <p:nvPr/>
        </p:nvSpPr>
        <p:spPr>
          <a:xfrm>
            <a:off x="16497360" y="801000"/>
            <a:ext cx="464040" cy="100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11"/>
          <p:cNvSpPr/>
          <p:nvPr/>
        </p:nvSpPr>
        <p:spPr>
          <a:xfrm>
            <a:off x="640080" y="2078640"/>
            <a:ext cx="5435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INTRODUÇÃO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9" name="CustomShape 12"/>
          <p:cNvSpPr/>
          <p:nvPr/>
        </p:nvSpPr>
        <p:spPr>
          <a:xfrm>
            <a:off x="640080" y="2601720"/>
            <a:ext cx="5435640" cy="42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1800" algn="just">
              <a:lnSpc>
                <a:spcPct val="100000"/>
              </a:lnSpc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Pacientes portadores de câncer e em tratamento são um grupo de risco em pacientes com </a:t>
            </a:r>
            <a:r>
              <a:rPr lang="pt-BR" sz="1750" b="0" strike="noStrike" spc="-1" dirty="0">
                <a:latin typeface="Arial"/>
                <a:ea typeface="Calibri"/>
              </a:rPr>
              <a:t>COVID-19 grave consequente à imunossupressão própria do tratamento e a associação com complicações clínicas. </a:t>
            </a:r>
            <a:r>
              <a:rPr lang="pt-BR" sz="1750" b="0" strike="noStrike" spc="-1" dirty="0">
                <a:latin typeface="Arial"/>
                <a:ea typeface="DejaVu Sans"/>
              </a:rPr>
              <a:t> Em março/2020 o primeiro paciente foi internado no Hospital </a:t>
            </a:r>
            <a:r>
              <a:rPr lang="pt-BR" sz="1750" b="0" strike="noStrike" spc="-1" dirty="0" err="1">
                <a:latin typeface="Arial"/>
                <a:ea typeface="DejaVu Sans"/>
              </a:rPr>
              <a:t>A.C.Camargo</a:t>
            </a:r>
            <a:r>
              <a:rPr lang="pt-BR" sz="1750" b="0" strike="noStrike" spc="-1" dirty="0">
                <a:latin typeface="Arial"/>
                <a:ea typeface="DejaVu Sans"/>
              </a:rPr>
              <a:t> </a:t>
            </a:r>
            <a:r>
              <a:rPr lang="pt-BR" sz="1750" b="0" strike="noStrike" spc="-1" dirty="0" err="1">
                <a:latin typeface="Arial"/>
                <a:ea typeface="DejaVu Sans"/>
              </a:rPr>
              <a:t>Cancer</a:t>
            </a:r>
            <a:r>
              <a:rPr lang="pt-BR" sz="1750" b="0" strike="noStrike" spc="-1" dirty="0">
                <a:latin typeface="Arial"/>
                <a:ea typeface="DejaVu Sans"/>
              </a:rPr>
              <a:t> Center</a:t>
            </a:r>
            <a:r>
              <a:rPr lang="pt-BR" sz="1750" b="0" i="1" strike="noStrike" spc="-1" dirty="0">
                <a:latin typeface="Arial"/>
                <a:ea typeface="DejaVu Sans"/>
              </a:rPr>
              <a:t>.  </a:t>
            </a:r>
            <a:r>
              <a:rPr lang="pt-BR" sz="1750" b="0" strike="noStrike" spc="-1" dirty="0">
                <a:latin typeface="Arial"/>
                <a:ea typeface="DejaVu Sans"/>
              </a:rPr>
              <a:t>A presença de  complicações, como a lesão renal aguda (LRA) esta associada</a:t>
            </a:r>
            <a:r>
              <a:rPr lang="pt-BR" sz="1750" b="0" i="1" strike="noStrike" spc="-1" dirty="0">
                <a:latin typeface="Arial"/>
                <a:ea typeface="DejaVu Sans"/>
              </a:rPr>
              <a:t> </a:t>
            </a:r>
            <a:r>
              <a:rPr lang="pt-BR" sz="1750" b="0" strike="noStrike" spc="-1" dirty="0">
                <a:latin typeface="Arial"/>
                <a:ea typeface="DejaVu Sans"/>
              </a:rPr>
              <a:t>à alta mortalidade em pacientes com câncer e estima-se que sua evolução nos pacientes em tratamento pode ser ainda mais grave.</a:t>
            </a:r>
            <a:endParaRPr lang="pt-BR" sz="1750" b="0" strike="noStrike" spc="-1" dirty="0">
              <a:latin typeface="Arial"/>
            </a:endParaRPr>
          </a:p>
          <a:p>
            <a:pPr marL="1800" algn="just">
              <a:lnSpc>
                <a:spcPct val="100000"/>
              </a:lnSpc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Diante disso é necessário compreender sua incidência, fatores de risco  evolutivos a fim de traçar estratégias de prevenção e medidas de suporte direcionadas a esses pacientes.</a:t>
            </a: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t-BR" sz="1750" b="0" strike="noStrike" spc="-1" dirty="0">
              <a:latin typeface="Arial"/>
            </a:endParaRPr>
          </a:p>
        </p:txBody>
      </p:sp>
      <p:sp>
        <p:nvSpPr>
          <p:cNvPr id="50" name="CustomShape 13"/>
          <p:cNvSpPr/>
          <p:nvPr/>
        </p:nvSpPr>
        <p:spPr>
          <a:xfrm>
            <a:off x="6446880" y="2078640"/>
            <a:ext cx="5435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OBJETIVO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1" name="CustomShape 14"/>
          <p:cNvSpPr/>
          <p:nvPr/>
        </p:nvSpPr>
        <p:spPr>
          <a:xfrm>
            <a:off x="6372720" y="2601720"/>
            <a:ext cx="5435640" cy="201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Descrever as características clínicas e fatores de risco da lesão renal aguda em pacientes com COVID-19. </a:t>
            </a:r>
            <a:endParaRPr lang="pt-BR" sz="1750" b="0" strike="noStrike" spc="-1" dirty="0"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Avaliar a incidência de lesão renal aguda na infecção pelo SARS-CoV2.</a:t>
            </a:r>
            <a:endParaRPr lang="pt-BR" sz="1750" b="0" strike="noStrike" spc="-1" dirty="0"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Analisar a ocorrência de alterações urinárias como proteinúria e hematúria.</a:t>
            </a:r>
            <a:endParaRPr lang="pt-BR" sz="1750" b="0" strike="noStrike" spc="-1" dirty="0">
              <a:latin typeface="Arial"/>
            </a:endParaRPr>
          </a:p>
        </p:txBody>
      </p:sp>
      <p:sp>
        <p:nvSpPr>
          <p:cNvPr id="52" name="CustomShape 15"/>
          <p:cNvSpPr/>
          <p:nvPr/>
        </p:nvSpPr>
        <p:spPr>
          <a:xfrm>
            <a:off x="6446880" y="4721040"/>
            <a:ext cx="5435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MÉTODOS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3" name="CustomShape 16"/>
          <p:cNvSpPr/>
          <p:nvPr/>
        </p:nvSpPr>
        <p:spPr>
          <a:xfrm>
            <a:off x="6372720" y="5244120"/>
            <a:ext cx="5435640" cy="44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Estudo clínico, observacional, retrospectivo com a coleta de dados dos prontuários eletrônicos de pacientes internados com infecção confirmada pelo SARS- CoV2. Foram coletados dados demográficos e clínicos como: sexo, idade, tempo de diálise, doença renal de base, morbidades associadas (diabetes mellitus,  hipertensão arterial, cirrose hepática, câncer) dos prontuários eletrônicos. Os dados laboratoriais incluídos foram: ureia, creatinina sérica, gasometria venosa, urina 1 e  entre outros. Os desfechos considerados foram: sobrevida, alta em diálise ou disfunção renal. A análise estatística será realizada no SPSS versão 20.0 e os resultados serão descritos em média, desvio padrão e porcentagens, sendo considerado significativo se </a:t>
            </a:r>
            <a:r>
              <a:rPr lang="pt-BR" sz="175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p</a:t>
            </a:r>
            <a:r>
              <a:rPr lang="pt-BR" sz="175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&lt;0,05. </a:t>
            </a:r>
            <a:endParaRPr lang="pt-BR" sz="1750" b="0" strike="noStrike" spc="-1" dirty="0">
              <a:latin typeface="Arial"/>
            </a:endParaRPr>
          </a:p>
        </p:txBody>
      </p:sp>
      <p:sp>
        <p:nvSpPr>
          <p:cNvPr id="54" name="CustomShape 17"/>
          <p:cNvSpPr/>
          <p:nvPr/>
        </p:nvSpPr>
        <p:spPr>
          <a:xfrm>
            <a:off x="12303000" y="2078640"/>
            <a:ext cx="54356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400" b="1" strike="noStrike" spc="-1">
                <a:solidFill>
                  <a:srgbClr val="FFFFFF"/>
                </a:solidFill>
                <a:latin typeface="Calibri"/>
                <a:ea typeface="Calibri"/>
              </a:rPr>
              <a:t>RESULTADOS E CONCLUSÃO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55" name="CustomShape 18"/>
          <p:cNvSpPr/>
          <p:nvPr/>
        </p:nvSpPr>
        <p:spPr>
          <a:xfrm>
            <a:off x="12229200" y="2601720"/>
            <a:ext cx="5435640" cy="57462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1750" b="0" strike="noStrike" spc="-1" dirty="0">
                <a:solidFill>
                  <a:srgbClr val="000000"/>
                </a:solidFill>
                <a:ea typeface="Calibri"/>
              </a:rPr>
              <a:t>Dos 615 pacientes com infecção pelo SARS-CoV2 no período </a:t>
            </a:r>
            <a:r>
              <a:rPr lang="pt-BR" sz="1750" b="0" strike="noStrike" spc="-1" dirty="0">
                <a:ea typeface="Calibri"/>
              </a:rPr>
              <a:t>de 01/03/2020 a 31/07/2021, 162 foram internados na UTI por alguma complicação clínica. </a:t>
            </a:r>
            <a:endParaRPr lang="pt-BR" sz="1750" b="0" strike="noStrike" spc="-1" dirty="0"/>
          </a:p>
          <a:p>
            <a:pPr algn="just">
              <a:lnSpc>
                <a:spcPct val="100000"/>
              </a:lnSpc>
            </a:pPr>
            <a:r>
              <a:rPr lang="pt-BR" sz="1750" b="0" strike="noStrike" spc="-1" dirty="0">
                <a:ea typeface="Calibri"/>
              </a:rPr>
              <a:t>Dessa amostra apresentaram tumor solido 78,3%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=90), Hematológico 26,1%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=30) e metástase 28,7%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 33). O tipo de tratamento foram quimioterapia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=83, 79,8%), Cirurgia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=63,60,6%), radioterapia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=35, 33,7%), e imunoterapia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=3, 2,9%). As principais comorbidades verificadas em 67 pacientes foram hipertensão arterial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=43, 64,2%) e diabetes mellitus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=28, 42,4%). A média de idade de 121 pacientes  foi  65</a:t>
            </a:r>
            <a:r>
              <a:rPr lang="pt-BR" sz="1750" spc="-1" dirty="0">
                <a:ea typeface="Calibri"/>
              </a:rPr>
              <a:t> </a:t>
            </a:r>
            <a:r>
              <a:rPr lang="pt-BR" sz="1750" b="0" strike="noStrike" spc="-1" dirty="0">
                <a:ea typeface="Calibri"/>
              </a:rPr>
              <a:t>anos. Os sintomas</a:t>
            </a:r>
            <a:r>
              <a:rPr lang="pt-BR" sz="1750" b="1" strike="noStrike" spc="-1" dirty="0">
                <a:ea typeface="Calibri"/>
              </a:rPr>
              <a:t> </a:t>
            </a:r>
            <a:r>
              <a:rPr lang="pt-BR" sz="1750" b="0" strike="noStrike" spc="-1" dirty="0">
                <a:ea typeface="Calibri"/>
              </a:rPr>
              <a:t>mais relatados pelos pacientes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=88) em relação ao Covid-19 foram: tosse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=56, 65,1%), dispneia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=54, 62,8%), febre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=52, 59,1%) e mialgia (</a:t>
            </a:r>
            <a:r>
              <a:rPr lang="pt-BR" sz="1750" b="0" strike="noStrike" spc="-1" dirty="0" err="1">
                <a:ea typeface="Calibri"/>
              </a:rPr>
              <a:t>n</a:t>
            </a:r>
            <a:r>
              <a:rPr lang="pt-BR" sz="1750" b="0" strike="noStrike" spc="-1" dirty="0">
                <a:ea typeface="Calibri"/>
              </a:rPr>
              <a:t>=10, 13,3%). </a:t>
            </a:r>
            <a:endParaRPr lang="pt-BR" sz="1750" b="0" strike="noStrike" spc="-1" dirty="0"/>
          </a:p>
          <a:p>
            <a:pPr algn="just">
              <a:lnSpc>
                <a:spcPct val="100000"/>
              </a:lnSpc>
            </a:pPr>
            <a:r>
              <a:rPr lang="pt-BR" sz="1750" b="0" strike="noStrike" spc="-1" dirty="0">
                <a:ea typeface="DejaVu Sans"/>
              </a:rPr>
              <a:t>Até o momento podemos concluir que  </a:t>
            </a:r>
            <a:r>
              <a:rPr lang="pt-BR" sz="1750" b="0" strike="noStrike" spc="-1" dirty="0">
                <a:ea typeface="Calibri"/>
              </a:rPr>
              <a:t>os pacientes</a:t>
            </a:r>
            <a:r>
              <a:rPr lang="pt-BR" sz="1750" b="0" i="1" strike="sngStrike" spc="-1" dirty="0">
                <a:ea typeface="Calibri"/>
              </a:rPr>
              <a:t> </a:t>
            </a:r>
            <a:r>
              <a:rPr lang="pt-BR" sz="1750" b="0" strike="noStrike" spc="-1" dirty="0">
                <a:ea typeface="Calibri"/>
              </a:rPr>
              <a:t>possuíam uma ou mais comorbidades, especialmente hipertensão e diabetes. A maioria apresentavam algum tumor sólido e era uma população mais idosa.</a:t>
            </a:r>
            <a:endParaRPr lang="pt-BR" sz="1750" b="0" strike="noStrike" spc="-1" dirty="0"/>
          </a:p>
        </p:txBody>
      </p:sp>
      <p:sp>
        <p:nvSpPr>
          <p:cNvPr id="56" name="CustomShape 19"/>
          <p:cNvSpPr/>
          <p:nvPr/>
        </p:nvSpPr>
        <p:spPr>
          <a:xfrm>
            <a:off x="12381120" y="8479080"/>
            <a:ext cx="5265000" cy="1483560"/>
          </a:xfrm>
          <a:prstGeom prst="roundRect">
            <a:avLst>
              <a:gd name="adj" fmla="val 0"/>
            </a:avLst>
          </a:prstGeom>
          <a:noFill/>
          <a:ln w="4140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0"/>
          <p:cNvSpPr/>
          <p:nvPr/>
        </p:nvSpPr>
        <p:spPr>
          <a:xfrm>
            <a:off x="12327840" y="8424720"/>
            <a:ext cx="5337000" cy="15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latin typeface="Calibri"/>
                <a:ea typeface="Calibri"/>
              </a:rPr>
              <a:t>Referências:</a:t>
            </a:r>
            <a:endParaRPr lang="pt-BR" sz="1400" b="0" strike="noStrike" spc="-1"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1400" b="0" i="1" strike="noStrike" spc="-1">
                <a:solidFill>
                  <a:srgbClr val="000000"/>
                </a:solidFill>
                <a:latin typeface="Arial"/>
                <a:ea typeface="Times New Roman"/>
              </a:rPr>
              <a:t>Yves, Buisson. </a:t>
            </a:r>
            <a:r>
              <a:rPr lang="pt-BR" sz="1400" b="1" i="1" strike="noStrike" spc="-1">
                <a:solidFill>
                  <a:srgbClr val="000000"/>
                </a:solidFill>
                <a:latin typeface="Arial"/>
                <a:ea typeface="Times New Roman"/>
              </a:rPr>
              <a:t>Covid-19, an unfinished story.</a:t>
            </a:r>
            <a:r>
              <a:rPr lang="pt-BR" sz="1400" b="0" i="1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pt-BR" sz="1400" b="0" i="1" u="sng" strike="noStrike" spc="-1">
                <a:solidFill>
                  <a:srgbClr val="0563C1"/>
                </a:solidFill>
                <a:uFillTx/>
                <a:latin typeface="Arial"/>
                <a:ea typeface="Times New Roman"/>
                <a:hlinkClick r:id="rId2"/>
              </a:rPr>
              <a:t>La Presse Médicale</a:t>
            </a:r>
            <a:r>
              <a:rPr lang="pt-BR" sz="1400" b="0" i="1" strike="noStrike" spc="-1">
                <a:solidFill>
                  <a:srgbClr val="000000"/>
                </a:solidFill>
                <a:latin typeface="Arial"/>
                <a:ea typeface="Times New Roman"/>
              </a:rPr>
              <a:t> Volume 51, Issue 3, September 2022.</a:t>
            </a:r>
            <a:endParaRPr lang="pt-BR" sz="1400" b="0" strike="noStrike" spc="-1"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333333"/>
              </a:buClr>
              <a:buFont typeface="Arial"/>
              <a:buChar char="•"/>
            </a:pPr>
            <a:r>
              <a:rPr lang="pt-BR" sz="1400" b="0" i="1" strike="noStrike" spc="-1">
                <a:solidFill>
                  <a:srgbClr val="333333"/>
                </a:solidFill>
                <a:latin typeface="Arial"/>
                <a:ea typeface="DejaVu Sans"/>
              </a:rPr>
              <a:t>Schaubroeck, H., Vandenberghe, W., Boer, W. et al. </a:t>
            </a:r>
            <a:r>
              <a:rPr lang="pt-BR" sz="1400" b="1" i="1" strike="noStrike" spc="-1">
                <a:solidFill>
                  <a:srgbClr val="333333"/>
                </a:solidFill>
                <a:latin typeface="Arial"/>
                <a:ea typeface="DejaVu Sans"/>
              </a:rPr>
              <a:t>Acute kidney injury in critical COVID-19: a multicenter cohort analysis in seven large hospitals in Belgium</a:t>
            </a:r>
            <a:r>
              <a:rPr lang="pt-BR" sz="1400" b="0" i="1" strike="noStrike" spc="-1">
                <a:solidFill>
                  <a:srgbClr val="333333"/>
                </a:solidFill>
                <a:latin typeface="Arial"/>
                <a:ea typeface="DejaVu Sans"/>
              </a:rPr>
              <a:t>. Crit Care </a:t>
            </a:r>
            <a:r>
              <a:rPr lang="pt-BR" sz="1400" b="1" i="1" strike="noStrike" spc="-1">
                <a:solidFill>
                  <a:srgbClr val="333333"/>
                </a:solidFill>
                <a:latin typeface="Arial"/>
                <a:ea typeface="DejaVu Sans"/>
              </a:rPr>
              <a:t>26</a:t>
            </a:r>
            <a:r>
              <a:rPr lang="pt-BR" sz="1400" b="0" i="1" strike="noStrike" spc="-1">
                <a:solidFill>
                  <a:srgbClr val="333333"/>
                </a:solidFill>
                <a:latin typeface="Arial"/>
                <a:ea typeface="DejaVu Sans"/>
              </a:rPr>
              <a:t>, 225 (2022).</a:t>
            </a:r>
            <a:endParaRPr lang="pt-BR" sz="1400" b="0" strike="noStrike" spc="-1">
              <a:latin typeface="Arial"/>
            </a:endParaRPr>
          </a:p>
        </p:txBody>
      </p:sp>
      <p:sp>
        <p:nvSpPr>
          <p:cNvPr id="58" name="CustomShape 21"/>
          <p:cNvSpPr/>
          <p:nvPr/>
        </p:nvSpPr>
        <p:spPr>
          <a:xfrm>
            <a:off x="15227280" y="112320"/>
            <a:ext cx="3003840" cy="608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700" b="1" strike="noStrike" spc="-1">
                <a:solidFill>
                  <a:srgbClr val="FFFFFF"/>
                </a:solidFill>
                <a:latin typeface="Calibri"/>
                <a:ea typeface="DejaVu Sans"/>
              </a:rPr>
              <a:t>Encontro de Ciência e Inovação 2023</a:t>
            </a:r>
            <a:endParaRPr lang="pt-BR" sz="1700" b="0" strike="noStrike" spc="-1">
              <a:latin typeface="Arial"/>
            </a:endParaRPr>
          </a:p>
        </p:txBody>
      </p:sp>
      <p:pic>
        <p:nvPicPr>
          <p:cNvPr id="59" name="Imagem 36"/>
          <p:cNvPicPr/>
          <p:nvPr/>
        </p:nvPicPr>
        <p:blipFill>
          <a:blip r:embed="rId3"/>
          <a:stretch/>
        </p:blipFill>
        <p:spPr>
          <a:xfrm>
            <a:off x="0" y="72360"/>
            <a:ext cx="5415480" cy="640800"/>
          </a:xfrm>
          <a:prstGeom prst="rect">
            <a:avLst/>
          </a:prstGeom>
          <a:ln>
            <a:noFill/>
          </a:ln>
        </p:spPr>
      </p:pic>
      <p:pic>
        <p:nvPicPr>
          <p:cNvPr id="60" name="Imagem 59"/>
          <p:cNvPicPr/>
          <p:nvPr/>
        </p:nvPicPr>
        <p:blipFill>
          <a:blip r:embed="rId4"/>
          <a:stretch/>
        </p:blipFill>
        <p:spPr>
          <a:xfrm>
            <a:off x="689400" y="7196746"/>
            <a:ext cx="5163840" cy="3015373"/>
          </a:xfrm>
          <a:prstGeom prst="rect">
            <a:avLst/>
          </a:prstGeom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C730D89-40CA-B5D3-3EC3-9A6342CD1334}"/>
              </a:ext>
            </a:extLst>
          </p:cNvPr>
          <p:cNvSpPr txBox="1"/>
          <p:nvPr/>
        </p:nvSpPr>
        <p:spPr>
          <a:xfrm>
            <a:off x="3357899" y="9422049"/>
            <a:ext cx="26022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00" b="0" i="0" u="none" strike="noStrike" dirty="0">
                <a:effectLst/>
              </a:rPr>
              <a:t> </a:t>
            </a:r>
            <a:r>
              <a:rPr lang="pt-BR" sz="800" b="0" i="0" u="none" strike="noStrike" dirty="0" err="1">
                <a:effectLst/>
              </a:rPr>
              <a:t>Percly</a:t>
            </a:r>
            <a:r>
              <a:rPr lang="pt-BR" sz="800" dirty="0"/>
              <a:t>, </a:t>
            </a:r>
            <a:r>
              <a:rPr lang="pt-BR" sz="800" b="0" i="0" u="none" strike="noStrike" dirty="0" err="1">
                <a:effectLst/>
              </a:rPr>
              <a:t>Inah</a:t>
            </a:r>
            <a:r>
              <a:rPr lang="pt-BR" sz="800" b="0" i="0" u="none" strike="noStrike" dirty="0">
                <a:effectLst/>
              </a:rPr>
              <a:t> e et al. </a:t>
            </a:r>
            <a:r>
              <a:rPr lang="pt-BR" sz="800" b="1" i="0" dirty="0">
                <a:effectLst/>
              </a:rPr>
              <a:t>A review </a:t>
            </a:r>
            <a:r>
              <a:rPr lang="pt-BR" sz="800" b="1" i="0" dirty="0" err="1">
                <a:effectLst/>
              </a:rPr>
              <a:t>of</a:t>
            </a:r>
            <a:r>
              <a:rPr lang="pt-BR" sz="800" b="1" i="0" dirty="0">
                <a:effectLst/>
              </a:rPr>
              <a:t> Covid-19 </a:t>
            </a:r>
            <a:r>
              <a:rPr lang="pt-BR" sz="800" b="1" i="0" dirty="0" err="1">
                <a:effectLst/>
              </a:rPr>
              <a:t>and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acute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kidney</a:t>
            </a:r>
            <a:endParaRPr lang="pt-BR" sz="800" b="1" i="0" dirty="0">
              <a:effectLst/>
            </a:endParaRPr>
          </a:p>
          <a:p>
            <a:pPr algn="just"/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injury</a:t>
            </a:r>
            <a:r>
              <a:rPr lang="pt-BR" sz="800" b="1" i="0" dirty="0">
                <a:effectLst/>
              </a:rPr>
              <a:t>: </a:t>
            </a:r>
            <a:r>
              <a:rPr lang="pt-BR" sz="800" b="1" i="0" dirty="0" err="1">
                <a:effectLst/>
              </a:rPr>
              <a:t>from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pathophysiology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to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clinical</a:t>
            </a:r>
            <a:r>
              <a:rPr lang="pt-BR" sz="800" b="1" i="0" dirty="0">
                <a:effectLst/>
              </a:rPr>
              <a:t> </a:t>
            </a:r>
            <a:r>
              <a:rPr lang="pt-BR" sz="800" b="1" i="0" dirty="0" err="1">
                <a:effectLst/>
              </a:rPr>
              <a:t>results</a:t>
            </a:r>
            <a:endParaRPr lang="pt-BR" sz="800" b="1" i="0" dirty="0">
              <a:effectLst/>
            </a:endParaRPr>
          </a:p>
          <a:p>
            <a:pPr algn="just"/>
            <a:r>
              <a:rPr lang="pt-BR" sz="800" dirty="0">
                <a:effectLst/>
              </a:rPr>
              <a:t>2021;43(4):551-571 Braz. J. </a:t>
            </a:r>
            <a:r>
              <a:rPr lang="pt-BR" sz="800" dirty="0" err="1">
                <a:effectLst/>
              </a:rPr>
              <a:t>Nephrol</a:t>
            </a:r>
            <a:r>
              <a:rPr lang="pt-BR" sz="800" dirty="0">
                <a:effectLst/>
              </a:rPr>
              <a:t>. (J. Bras. </a:t>
            </a:r>
            <a:r>
              <a:rPr lang="pt-BR" sz="800" dirty="0" err="1">
                <a:effectLst/>
              </a:rPr>
              <a:t>Nefrol</a:t>
            </a:r>
            <a:r>
              <a:rPr lang="pt-BR" sz="800" dirty="0">
                <a:effectLst/>
              </a:rPr>
              <a:t>.). </a:t>
            </a:r>
            <a:endParaRPr lang="pt-BR" sz="800" dirty="0"/>
          </a:p>
          <a:p>
            <a:r>
              <a:rPr lang="pt-BR" sz="1000" b="0" i="0" dirty="0">
                <a:effectLst/>
                <a:latin typeface="Arial" panose="020B0604020202020204" pitchFamily="34" charset="0"/>
              </a:rPr>
              <a:t> </a:t>
            </a:r>
            <a:endParaRPr lang="pt-BR" sz="1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F435A1-C065-0D0A-A582-88A2DEFCDDE7}"/>
              </a:ext>
            </a:extLst>
          </p:cNvPr>
          <p:cNvSpPr txBox="1"/>
          <p:nvPr/>
        </p:nvSpPr>
        <p:spPr>
          <a:xfrm>
            <a:off x="640080" y="6611971"/>
            <a:ext cx="5437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>
                <a:effectLst/>
              </a:rPr>
              <a:t>Figura 1. </a:t>
            </a:r>
            <a:r>
              <a:rPr lang="pt-BR" sz="1600" b="0" dirty="0">
                <a:effectLst/>
              </a:rPr>
              <a:t>Fisiopatologia da </a:t>
            </a:r>
            <a:r>
              <a:rPr lang="pt-BR" sz="1600" b="0" dirty="0" err="1">
                <a:effectLst/>
              </a:rPr>
              <a:t>lesão</a:t>
            </a:r>
            <a:r>
              <a:rPr lang="pt-BR" sz="1600" b="0" dirty="0">
                <a:effectLst/>
              </a:rPr>
              <a:t> renal aguda na </a:t>
            </a:r>
            <a:r>
              <a:rPr lang="pt-BR" sz="1600" b="0" dirty="0" err="1">
                <a:effectLst/>
              </a:rPr>
              <a:t>infecção</a:t>
            </a:r>
            <a:endParaRPr lang="pt-BR" sz="1600" b="0" dirty="0">
              <a:effectLst/>
            </a:endParaRPr>
          </a:p>
          <a:p>
            <a:r>
              <a:rPr lang="pt-BR" sz="1600" b="0" dirty="0">
                <a:effectLst/>
              </a:rPr>
              <a:t> por SARS-CoV-2. </a:t>
            </a:r>
            <a:endParaRPr lang="pt-B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667</Words>
  <Application>Microsoft Macintosh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amanda neves Neves Campos</dc:creator>
  <dc:description/>
  <cp:lastModifiedBy>mikaelli aranha</cp:lastModifiedBy>
  <cp:revision>63</cp:revision>
  <dcterms:created xsi:type="dcterms:W3CDTF">2018-02-05T15:36:18Z</dcterms:created>
  <dcterms:modified xsi:type="dcterms:W3CDTF">2023-01-18T23:30:50Z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