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5994"/>
  </p:normalViewPr>
  <p:slideViewPr>
    <p:cSldViewPr snapToGrid="0" snapToObjects="1">
      <p:cViewPr varScale="1">
        <p:scale>
          <a:sx n="54" d="100"/>
          <a:sy n="54" d="100"/>
        </p:scale>
        <p:origin x="754" y="8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285598" y="6707748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PT" sz="15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Houve uma notável redução do número de exames citopatológicos durante o período de </a:t>
            </a:r>
            <a:r>
              <a:rPr lang="pt-PT" sz="1500" b="0" i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lockdown</a:t>
            </a:r>
            <a:r>
              <a:rPr lang="pt-PT" sz="15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pelo COVID-19 em 2020, em comparação aos outros anos, sendo mais sensível no grupo de exames cérvico-vaginais. Porém, não foi evidenciada diferença significativa na proporção de casos malignos e benignos entre os períodos e topografias avaliados nesta instituição.</a:t>
            </a:r>
            <a:endParaRPr lang="pt-BR" sz="1500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729989" y="697024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548134" y="20399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729370" y="545556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582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Análise do impacto da pandemia de COVID-19 na prática </a:t>
            </a:r>
            <a:r>
              <a:rPr lang="pt-BR" sz="2800" b="1" i="0" dirty="0" err="1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citopatológica</a:t>
            </a:r>
            <a:r>
              <a:rPr lang="pt-BR" sz="28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 no A.C. Camargo </a:t>
            </a:r>
            <a:r>
              <a:rPr lang="pt-BR" sz="2800" b="1" i="0" dirty="0" err="1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Cancer</a:t>
            </a:r>
            <a:r>
              <a:rPr lang="pt-BR" sz="28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 Center </a:t>
            </a:r>
            <a:endParaRPr lang="pt-BR" sz="2800" b="1" dirty="0">
              <a:solidFill>
                <a:schemeClr val="bg1"/>
              </a:solidFill>
              <a:ea typeface="Calibri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687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J. M. Furlaneto Júnior; P. J. S. dos Santos; C. C. Oliveira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infecção pelo novo Coronavírus (COVID-19), que ganhou o </a:t>
            </a:r>
            <a:r>
              <a:rPr lang="pt-PT" sz="15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status </a:t>
            </a:r>
            <a:r>
              <a:rPr lang="pt-PT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 pandemia em 2020, causou impactos econômicos, sociais e na saúde. Com o foco voltado ao atendimento de urgência para pacientes infectados pelo COVID-19, foi relatada queda na realização de exames de rastreio para pacientes oncológicos durante a pandemia. A citologia tireoidiana por meio de punção aspirativa com agulha fina (PAAF) e a citologia oncótica cérvico-vaginal são exames diagnósticos e de rastreio de pacientes com neoplasia e as repercussões da pandemia do COVID-19 na rotina desses testes precisam ser avaliadas, visando identificar demandas reprimidas nos serviços, com consequente planejamento das estratégias de saúde pública.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580233" y="547088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22770" y="5955720"/>
            <a:ext cx="543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Comparar quantitativamente o número de pacientes e procedimentos no serviço de </a:t>
            </a:r>
            <a:r>
              <a:rPr lang="pt-BR" sz="1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citopatologia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do A.C. Camargo </a:t>
            </a:r>
            <a:r>
              <a:rPr lang="pt-BR" sz="1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Cancer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Center nos períodos </a:t>
            </a:r>
            <a:r>
              <a:rPr lang="pt-BR" sz="1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pré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 </a:t>
            </a:r>
            <a:r>
              <a:rPr lang="pt-BR" sz="15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pós</a:t>
            </a:r>
            <a:r>
              <a:rPr lang="pt-BR" sz="15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-lockdown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descrevendo perfil dos pacientes e seus respectivos diagnósticos.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04337" y="697024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89500" y="7538864"/>
            <a:ext cx="543618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Estudo retrospectivo e transversal constituído pela revisão dos laudos de citopatologia realizados no A.C. Camargo Cancer Center durante os três primeiros meses após a oficialização da pandemia em 2020 (Grupo 1 - </a:t>
            </a:r>
            <a:r>
              <a:rPr lang="pt-PT" sz="15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lockdown</a:t>
            </a:r>
            <a:r>
              <a:rPr lang="pt-PT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e durante o mesmo intervalo de tempo no ano de 2019 (Grupo 2 - pré-</a:t>
            </a:r>
            <a:r>
              <a:rPr lang="pt-PT" sz="15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lockdown</a:t>
            </a:r>
            <a:r>
              <a:rPr lang="pt-PT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e também em 2021 (Grupo 3 - pós-</a:t>
            </a:r>
            <a:r>
              <a:rPr lang="pt-PT" sz="15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lockdown</a:t>
            </a:r>
            <a:r>
              <a:rPr lang="pt-PT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Foram selecionados os pacientes submetidos a PAAF de tireoide e exames cérvico-vaginais, sendo que os laudos citopatológicos dessas topografias obedecem às classificações de Bethesda</a:t>
            </a:r>
            <a:r>
              <a:rPr lang="en-US" sz="1500" b="0" i="0" dirty="0">
                <a:solidFill>
                  <a:srgbClr val="000000"/>
                </a:solidFill>
                <a:effectLst/>
                <a:latin typeface="Calibri" charset="0"/>
                <a:cs typeface="Calibri" charset="0"/>
              </a:rPr>
              <a:t>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425906" y="2055041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490660" y="2523808"/>
            <a:ext cx="5436187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Foram analisados 4452 laudos citopatológicos, sendo 681 exames de PAAF de tireoide e 3771 de exames cérvico-vaginais. Os exames cérvico-vaginais foram proporcionalmente maiores em 2019 (n=1912, 50,7%; IC95% 49,1 – 52,3) quando comparados aos demais períodos temporais e, no ano de 2021, o número de testes (n=1379, 36,6%; IC95% 35,0 – 38,1) foi proporcionalmente maior àquele de 2020 (n=480, 12,7%; IC95% 11,7 – 13,8) (p&lt;0,0001). Com relação aos exames tireoidianos, embora os testes em 2019 (n=293, 43%; IC95% 39,4 – 46,8) superem significativamente aqueles realizados em 2020 (n=74, 10,9%; IC95% 8,8 – 13,4) (p&lt;0,0001), foi proporcionalmente semelhante aos realizados em 2021 (n=314, 46,1%; IC95% 42,4 – 49,9). 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proporção de casos malignos e benignos não sofreu alterações estatisticamente significativas em ambas as topografias ao longo da série histórica. No Grupo 1, 89,2% (223/250) dos casos válidos de citologia </a:t>
            </a:r>
            <a:r>
              <a:rPr lang="pt-BR" sz="1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tireoideana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foram benignos e 10,8% (23/250) de casos malignos, e proporções similares foram encontradas nos Grupos 2 e 3, sendo 91,9% (57/62) de casos benignos contra 8,1% (5/62) de casos malignos no primeiro e 88,7% (244/275) de casos benignos e 11,3% (31/275) de casos malignos no último (p=0,8525). Os exames </a:t>
            </a:r>
            <a:r>
              <a:rPr lang="pt-BR" sz="1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cérvico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-vaginais seguiram a mesma tendência considerando o período estudado, sendo encontrado, dentre os casos válidos, 93,4% (1677/1795) de casos benignos no Grupo 1 contra 6,6% (118/1795) de casos malignos; no Grupo 2, tal proporção foi de 91,4% (405 /443) e 8,6% (38/443) e, no Grupo 3, de 92,8% (1179/1270) e 7,2% (91/1270), respectivamente, (p=0,4760).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pt-BR" sz="1500" dirty="0">
              <a:latin typeface="Times New Roman" panose="02020603050405020304" pitchFamily="18" charset="0"/>
              <a:ea typeface="Calibri" charset="0"/>
              <a:cs typeface="Times New Roman" panose="02020603050405020304" pitchFamily="18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6557390" y="8591709"/>
            <a:ext cx="11089672" cy="146669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6693358" y="8678822"/>
            <a:ext cx="109051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 fontAlgn="base"/>
            <a:r>
              <a:rPr lang="en-US" sz="1000" b="1" dirty="0" err="1">
                <a:latin typeface="Times New Roman" panose="02020603050405020304" pitchFamily="18" charset="0"/>
                <a:ea typeface="Calibri" charset="0"/>
                <a:cs typeface="Times New Roman" panose="02020603050405020304" pitchFamily="18" charset="0"/>
              </a:rPr>
              <a:t>Referências</a:t>
            </a:r>
            <a:r>
              <a:rPr lang="en-US" sz="1000" b="1" dirty="0">
                <a:latin typeface="Times New Roman" panose="02020603050405020304" pitchFamily="18" charset="0"/>
                <a:ea typeface="Calibri" charset="0"/>
                <a:cs typeface="Times New Roman" panose="02020603050405020304" pitchFamily="18" charset="0"/>
              </a:rPr>
              <a:t>:  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Ali S, Cibas E. The Bethesda system for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thyroid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cytopathology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Vol. 11. 2010.   </a:t>
            </a:r>
          </a:p>
          <a:p>
            <a:pPr algn="just" rtl="0" fontAlgn="base"/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Nayar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R, Wilbur D. The Bethesda system for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cervical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cytology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explanatory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notes. 2015.     </a:t>
            </a:r>
          </a:p>
          <a:p>
            <a:pPr algn="just" rtl="0" fontAlgn="base"/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Vigliar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Cepurnaite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Alcaraz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-Mateos E, Ali SZ,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Baloch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ZW,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Bellevicine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C, et al. Global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pandemic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cytopathology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laboratories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23 countries.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CancerCytopathol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2020;128(12):885–94.   </a:t>
            </a:r>
          </a:p>
          <a:p>
            <a:pPr algn="just" rtl="0" fontAlgn="base"/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Vigliar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Cepurnaite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Iaccarino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Pisapia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P, de Luca C,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Malapelle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U, et al.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Cytopathology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COVID-19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postlockdown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Italian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Cancer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Cytopathol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2021;129(7):548–54.   </a:t>
            </a:r>
          </a:p>
          <a:p>
            <a:pPr algn="just" fontAlgn="base"/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Vigliar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Pisapia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delloIacovo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Alcaraz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-Mateos E,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Alì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G, Ali SZ, et al. COVID-19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pandemic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cytopathology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post-lockdown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multicenter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Cancer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Cytopathol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2022;130(5):344–51. </a:t>
            </a:r>
            <a:r>
              <a:rPr lang="pt-BR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  </a:t>
            </a:r>
          </a:p>
          <a:p>
            <a:pPr algn="just" rtl="0" fontAlgn="base"/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Zhu N, Zhang D, Wang W, Li X, Yang B, Song J, et al. A Novel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Coronavirus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Pneumonia in China, 2019. New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England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sz="1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Medicine. 2020;382(8):727–33. ​  </a:t>
            </a:r>
          </a:p>
          <a:p>
            <a:endParaRPr lang="pt-BR" sz="1000" dirty="0">
              <a:latin typeface="Times New Roman" panose="02020603050405020304" pitchFamily="18" charset="0"/>
              <a:ea typeface="Calibri" charset="0"/>
              <a:cs typeface="Times New Roman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F3BEA058-9503-C2F4-A509-B236E3369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36926"/>
              </p:ext>
            </p:extLst>
          </p:nvPr>
        </p:nvGraphicFramePr>
        <p:xfrm>
          <a:off x="12577822" y="2055041"/>
          <a:ext cx="4747260" cy="5029200"/>
        </p:xfrm>
        <a:graphic>
          <a:graphicData uri="http://schemas.openxmlformats.org/drawingml/2006/table">
            <a:tbl>
              <a:tblPr/>
              <a:tblGrid>
                <a:gridCol w="1104900">
                  <a:extLst>
                    <a:ext uri="{9D8B030D-6E8A-4147-A177-3AD203B41FA5}">
                      <a16:colId xmlns:a16="http://schemas.microsoft.com/office/drawing/2014/main" val="767951289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51920527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3202599440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3650721933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40683849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l" rtl="0" fontAlgn="base"/>
                      <a:r>
                        <a:rPr lang="pt-BR" sz="1100" b="1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Topografia e </a:t>
                      </a:r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  <a:p>
                      <a:pPr algn="l" rtl="0" fontAlgn="base"/>
                      <a:r>
                        <a:rPr lang="pt-BR" sz="1100" b="1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Categoria diagnóstica</a:t>
                      </a:r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78A7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ase"/>
                      <a:r>
                        <a:rPr lang="pt-BR" sz="11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Ano</a:t>
                      </a:r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1" i="0">
                          <a:effectLst/>
                          <a:latin typeface="Times New Roman" panose="02020603050405020304" pitchFamily="18" charset="0"/>
                        </a:rPr>
                        <a:t>p-valor*</a:t>
                      </a:r>
                      <a:r>
                        <a:rPr lang="pt-BR" sz="1100" b="0" i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6150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1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1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 dirty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pt-BR" dirty="0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 dirty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893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pt-BR" sz="11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Tireoide</a:t>
                      </a:r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 dirty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78A7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 dirty="0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 dirty="0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516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"/>
                      <a:endParaRPr lang="pt-BR" dirty="0">
                        <a:effectLst/>
                      </a:endParaRPr>
                    </a:p>
                    <a:p>
                      <a:pPr algn="l" rtl="0" fontAlgn="base"/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Malignos </a:t>
                      </a:r>
                      <a:endParaRPr lang="pt-BR" b="0" i="0" dirty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 dirty="0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27; 10,8% </a:t>
                      </a:r>
                      <a:endParaRPr lang="pt-BR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5; 8,1%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31; 11,3%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fontAlgn="ctr"/>
                      <a:endParaRPr lang="pt-BR" dirty="0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0,8525 </a:t>
                      </a:r>
                      <a:endParaRPr lang="pt-BR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5062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"/>
                      <a:endParaRPr lang="pt-BR">
                        <a:effectLst/>
                      </a:endParaRPr>
                    </a:p>
                    <a:p>
                      <a:pPr algn="l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Benignos </a:t>
                      </a:r>
                      <a:endParaRPr lang="pt-BR" b="0" i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223; 89,2%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57; 91,9%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244; 88,7%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4615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pt-BR" sz="1100" b="1" i="0" dirty="0" err="1">
                          <a:effectLst/>
                          <a:latin typeface="Times New Roman" panose="02020603050405020304" pitchFamily="18" charset="0"/>
                        </a:rPr>
                        <a:t>Cérvico</a:t>
                      </a:r>
                      <a:r>
                        <a:rPr lang="pt-BR" sz="1100" b="1" i="0" dirty="0">
                          <a:effectLst/>
                          <a:latin typeface="Times New Roman" panose="02020603050405020304" pitchFamily="18" charset="0"/>
                        </a:rPr>
                        <a:t>-vaginal</a:t>
                      </a:r>
                      <a:r>
                        <a:rPr lang="pt-BR" sz="11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 dirty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t-BR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l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33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"/>
                      <a:endParaRPr lang="pt-BR" dirty="0">
                        <a:effectLst/>
                      </a:endParaRPr>
                    </a:p>
                    <a:p>
                      <a:pPr algn="l" rtl="0" fontAlgn="base"/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Malignos </a:t>
                      </a:r>
                      <a:endParaRPr lang="pt-BR" b="0" i="0" dirty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118; 6,6%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38; 8,6%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91; 7,2%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0,4760 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533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"/>
                      <a:endParaRPr lang="pt-BR">
                        <a:effectLst/>
                      </a:endParaRPr>
                    </a:p>
                    <a:p>
                      <a:pPr algn="l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Benignos </a:t>
                      </a:r>
                      <a:endParaRPr lang="pt-BR" b="0" i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1677; 93,4%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405; 91,4% </a:t>
                      </a:r>
                      <a:endParaRPr lang="pt-BR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pt-BR" dirty="0">
                        <a:effectLst/>
                      </a:endParaRPr>
                    </a:p>
                    <a:p>
                      <a:pPr algn="ctr" rtl="0" fontAlgn="base"/>
                      <a:r>
                        <a:rPr lang="pt-BR" sz="11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1179; 92,8% </a:t>
                      </a:r>
                      <a:endParaRPr lang="pt-BR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218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1008</Words>
  <Application>Microsoft Office PowerPoint</Application>
  <PresentationFormat>Personalizar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Matheus Perini Furlaneto</cp:lastModifiedBy>
  <cp:revision>58</cp:revision>
  <dcterms:created xsi:type="dcterms:W3CDTF">2018-02-05T15:36:18Z</dcterms:created>
  <dcterms:modified xsi:type="dcterms:W3CDTF">2023-01-09T17:41:37Z</dcterms:modified>
</cp:coreProperties>
</file>