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73" d="100"/>
          <a:sy n="73" d="100"/>
        </p:scale>
        <p:origin x="594" y="5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193869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193384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355507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1937189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192563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56020" y="685390"/>
            <a:ext cx="16037023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50000"/>
              </a:lnSpc>
            </a:pPr>
            <a:r>
              <a:rPr lang="pt-BR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r>
              <a:rPr lang="pt-BR" sz="2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Fatores de risco para recidiva em paciente portadores de câncer de pulmão não pequenas células estágios I, II e III submetidos a tratamento cirúrgico: Estamos selecionando adequadamente os nossos pacientes?</a:t>
            </a:r>
            <a:endParaRPr lang="pt-BR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12367989" y="1446856"/>
            <a:ext cx="489220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J.H.A. Ribeiro; J. </a:t>
            </a:r>
            <a:r>
              <a:rPr lang="en-US" sz="1700" dirty="0" err="1">
                <a:latin typeface="Calibri" charset="0"/>
                <a:ea typeface="Calibri" charset="0"/>
                <a:cs typeface="Calibri" charset="0"/>
              </a:rPr>
              <a:t>Nicioli</a:t>
            </a:r>
            <a:r>
              <a:rPr lang="en-US" sz="1700" dirty="0">
                <a:latin typeface="Calibri" charset="0"/>
                <a:ea typeface="Calibri" charset="0"/>
                <a:cs typeface="Calibri" charset="0"/>
              </a:rPr>
              <a:t>; I.B. Fonseca; J.L. Gross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1934776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câncer de pulmão é uma das principais causas de mortalidade em todo o mundo. No Brasil, o Instituto Nacional do Câncer (INCA) estima o diagnóstico de cerca de 30.200 casos novos para cada ano do triênio 2020-2022. Mesmo naqueles pacientes com câncer em estágios iniciais e submetidos a tratamento cirúrgico com </a:t>
            </a:r>
            <a:r>
              <a:rPr lang="pt-BR" sz="17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finalidade curativa, 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comportamento biológico agressivo da doença fica claro através da presença de recidivas, algumas delas de maneira precoce. </a:t>
            </a:r>
            <a:endParaRPr lang="pt-BR" sz="1700" dirty="0">
              <a:latin typeface="Calibri" panose="020F0502020204030204" pitchFamily="34" charset="0"/>
              <a:ea typeface="Calibri" charset="0"/>
              <a:cs typeface="Calibri" panose="020F05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437913"/>
            <a:ext cx="54361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Identificar os fatores de risco relacionados à recidiva e recidiva precoce dos cânceres de pulmão não pequenas células submetidos ao tratamento cirúrgico. </a:t>
            </a:r>
            <a:endParaRPr lang="pt-BR" sz="1700" dirty="0">
              <a:latin typeface="Calibri" panose="020F0502020204030204" pitchFamily="34" charset="0"/>
              <a:ea typeface="Calibri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3540538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85850" y="4072140"/>
            <a:ext cx="54361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Estudo retrospectivo, tipo Coorte, de pacientes com câncer de pulmão, estágios clínicos I, II e III submetidos à ressecção cirúrgica completa no A.C.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Camargo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Cancer Center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cujos dados estão armazenados no Registro Paulista de Câncer de Pulmão. A população foi dividida em grupos: sem recidiva / com recidiva /com recidiva precoce (menos de um ano). Os grupos foram comparados com a finalidade de se identificar fatores de riscos independentes tanto para a recidiva precoce como para a recidiva de maneira geral.</a:t>
            </a:r>
            <a:endParaRPr lang="pt-BR" sz="1700" dirty="0">
              <a:latin typeface="Calibri" panose="020F0502020204030204" pitchFamily="34" charset="0"/>
              <a:ea typeface="Calibri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194783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424265"/>
            <a:ext cx="5436187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Entre os meses de janeiro de 2016 e dezembro de 2020, 236 pacientes foram submetidos a tratamento cirúrgico de câncer de pulmão. A população era composta predominantemente por mulheres (52,1%), tabagistas atuais ou prévios (69,5%). Adenocarcinoma era o tipo histológico mais frequente (75%). O período de seguimento mediano foi de 26,18 meses. Quarenta e nove (20,8%) pacientes apresentaram recidiva, dos quais 24 (10,2%) foram precoces. Em análise multivariada, lateralidade esquerda (OR 2,36 IC95% 1,16-4,80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0.017), cT2 (OR 2,65 IC95% 1,15-6,10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0,022), cT3 (OR 6,54 IC95% 2,28-18,76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&lt;0,001) e cT4 (OR 6,2 IC95% 1,39-27,68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0,017), quando comparados aos pacientes com tumores cT1, foram considerados fatores independentes para recidiva. Estágio clínico II teve associação com maior recidiva precoce (OR 20,7 IC95% 1,18-361,53 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0,038). A sobrevida global estimada para a população foi 66% aos 60 meses, tendendo a ser menor naqueles que apresentaram recidiva precoce quando comparados com os pacientes que apresentaram recidiva após 12 meses (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 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0,079</a:t>
            </a:r>
            <a:r>
              <a:rPr lang="pt-BR" sz="17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pt-BR" sz="17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Assim, o presente estudo mostrou que o estadiamento clínico dos pacientes portadores de câncer de pulmão não pequenas células é fundamental para seleção adequada da modalidade de tratamento. 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758753"/>
            <a:ext cx="5265862" cy="1442185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59430" y="8758754"/>
            <a:ext cx="49754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 </a:t>
            </a:r>
          </a:p>
          <a:p>
            <a:pPr marL="285750" indent="-285750" algn="just">
              <a:buFontTx/>
              <a:buChar char="-"/>
            </a:pP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Lee SH,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Jo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EJ,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Eom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JS et al.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Predictors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Recurrence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after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Curative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Resection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in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Patients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with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Early-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Stage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Non-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Small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Cell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Lung Cancer.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Tuberc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Respir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2015;78:341-348.</a:t>
            </a:r>
          </a:p>
          <a:p>
            <a:pPr marL="285750" indent="-285750" algn="just">
              <a:buFontTx/>
              <a:buChar char="-"/>
            </a:pP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Wang Y, Zheng D, Zheng J et al.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Predictors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recurrence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and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survival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pathological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T1N0M0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invasive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adenocarcinoma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following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lobectomy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Journal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of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Cancer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Research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and Clinical </a:t>
            </a:r>
            <a:r>
              <a:rPr lang="pt-BR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Oncology</a:t>
            </a:r>
            <a:r>
              <a:rPr lang="pt-BR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(2018) 144:1015–1023</a:t>
            </a:r>
            <a:endParaRPr lang="pt-BR" sz="120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2E150D0-6C87-550E-70E5-5297CF3C3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866462"/>
              </p:ext>
            </p:extLst>
          </p:nvPr>
        </p:nvGraphicFramePr>
        <p:xfrm>
          <a:off x="689498" y="8070042"/>
          <a:ext cx="5265863" cy="12801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41905">
                  <a:extLst>
                    <a:ext uri="{9D8B030D-6E8A-4147-A177-3AD203B41FA5}">
                      <a16:colId xmlns:a16="http://schemas.microsoft.com/office/drawing/2014/main" val="2933206944"/>
                    </a:ext>
                  </a:extLst>
                </a:gridCol>
                <a:gridCol w="1222117">
                  <a:extLst>
                    <a:ext uri="{9D8B030D-6E8A-4147-A177-3AD203B41FA5}">
                      <a16:colId xmlns:a16="http://schemas.microsoft.com/office/drawing/2014/main" val="2550745890"/>
                    </a:ext>
                  </a:extLst>
                </a:gridCol>
                <a:gridCol w="1257983">
                  <a:extLst>
                    <a:ext uri="{9D8B030D-6E8A-4147-A177-3AD203B41FA5}">
                      <a16:colId xmlns:a16="http://schemas.microsoft.com/office/drawing/2014/main" val="2221724258"/>
                    </a:ext>
                  </a:extLst>
                </a:gridCol>
                <a:gridCol w="1043858">
                  <a:extLst>
                    <a:ext uri="{9D8B030D-6E8A-4147-A177-3AD203B41FA5}">
                      <a16:colId xmlns:a16="http://schemas.microsoft.com/office/drawing/2014/main" val="3874428796"/>
                    </a:ext>
                  </a:extLst>
                </a:gridCol>
              </a:tblGrid>
              <a:tr h="91826">
                <a:tc>
                  <a:txBody>
                    <a:bodyPr/>
                    <a:lstStyle/>
                    <a:p>
                      <a:pPr indent="-1270" algn="just"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</a:rPr>
                        <a:t>Fator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 err="1">
                          <a:effectLst/>
                        </a:rPr>
                        <a:t>Odds</a:t>
                      </a:r>
                      <a:r>
                        <a:rPr lang="pt-BR" sz="1400" dirty="0">
                          <a:effectLst/>
                        </a:rPr>
                        <a:t> </a:t>
                      </a:r>
                      <a:r>
                        <a:rPr lang="pt-BR" sz="1400" dirty="0" err="1">
                          <a:effectLst/>
                        </a:rPr>
                        <a:t>ratio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IC 95%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p valor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7234285"/>
                  </a:ext>
                </a:extLst>
              </a:tr>
              <a:tr h="91826">
                <a:tc>
                  <a:txBody>
                    <a:bodyPr/>
                    <a:lstStyle/>
                    <a:p>
                      <a:pPr indent="-1270" algn="just"/>
                      <a:r>
                        <a:rPr lang="pt-BR" sz="1400">
                          <a:effectLst/>
                        </a:rPr>
                        <a:t>Sexo masculino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8,210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0,914 – 73,720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0,060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6231958"/>
                  </a:ext>
                </a:extLst>
              </a:tr>
              <a:tr h="91826">
                <a:tc>
                  <a:txBody>
                    <a:bodyPr/>
                    <a:lstStyle/>
                    <a:p>
                      <a:pPr indent="-1270" algn="just"/>
                      <a:r>
                        <a:rPr lang="pt-BR" sz="1400">
                          <a:effectLst/>
                        </a:rPr>
                        <a:t>cTNM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2027585"/>
                  </a:ext>
                </a:extLst>
              </a:tr>
              <a:tr h="91826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     I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Referência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293169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     II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20,708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1,186 – 361,53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</a:rPr>
                        <a:t>0,038</a:t>
                      </a:r>
                      <a:endParaRPr lang="pt-B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3972610"/>
                  </a:ext>
                </a:extLst>
              </a:tr>
              <a:tr h="161027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     III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12,947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0,837 – 200,24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</a:rPr>
                        <a:t>0,067</a:t>
                      </a: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0495831"/>
                  </a:ext>
                </a:extLst>
              </a:tr>
            </a:tbl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5A7506A1-0932-AC71-E76D-5AADF0EB9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501" y="7494791"/>
            <a:ext cx="5265862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Tabela 2. Análise multivariada dos fatores associados à recidiva precoce.</a:t>
            </a:r>
            <a:endParaRPr kumimoji="0" lang="pt-BR" altLang="pt-B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BEAFC059-FEDC-C2B3-DAF3-91F6F9267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03580"/>
              </p:ext>
            </p:extLst>
          </p:nvPr>
        </p:nvGraphicFramePr>
        <p:xfrm>
          <a:off x="676529" y="5624748"/>
          <a:ext cx="5265867" cy="14935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41906">
                  <a:extLst>
                    <a:ext uri="{9D8B030D-6E8A-4147-A177-3AD203B41FA5}">
                      <a16:colId xmlns:a16="http://schemas.microsoft.com/office/drawing/2014/main" val="2042934503"/>
                    </a:ext>
                  </a:extLst>
                </a:gridCol>
                <a:gridCol w="1222118">
                  <a:extLst>
                    <a:ext uri="{9D8B030D-6E8A-4147-A177-3AD203B41FA5}">
                      <a16:colId xmlns:a16="http://schemas.microsoft.com/office/drawing/2014/main" val="1346861101"/>
                    </a:ext>
                  </a:extLst>
                </a:gridCol>
                <a:gridCol w="1257984">
                  <a:extLst>
                    <a:ext uri="{9D8B030D-6E8A-4147-A177-3AD203B41FA5}">
                      <a16:colId xmlns:a16="http://schemas.microsoft.com/office/drawing/2014/main" val="710241055"/>
                    </a:ext>
                  </a:extLst>
                </a:gridCol>
                <a:gridCol w="1043859">
                  <a:extLst>
                    <a:ext uri="{9D8B030D-6E8A-4147-A177-3AD203B41FA5}">
                      <a16:colId xmlns:a16="http://schemas.microsoft.com/office/drawing/2014/main" val="1795165364"/>
                    </a:ext>
                  </a:extLst>
                </a:gridCol>
              </a:tblGrid>
              <a:tr h="185134">
                <a:tc>
                  <a:txBody>
                    <a:bodyPr/>
                    <a:lstStyle/>
                    <a:p>
                      <a:pPr indent="-1270" algn="just"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Fator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Odds ratio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IC 95%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 valor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413576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indent="-1270" algn="just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Lado esquerdo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2,653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1,168 – 4,807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0,017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813344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indent="-1270" algn="just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415117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cT1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Referência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986193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cT2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2,653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1,152 – 6,106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0,022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3544222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cT3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6,547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2,285 – 18,762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 0,001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509074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cT4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6,206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1,391 – 27,686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pt-BR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0,017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1300603"/>
                  </a:ext>
                </a:extLst>
              </a:tr>
            </a:tbl>
          </a:graphicData>
        </a:graphic>
      </p:graphicFrame>
      <p:sp>
        <p:nvSpPr>
          <p:cNvPr id="17" name="Rectangle 9">
            <a:extLst>
              <a:ext uri="{FF2B5EF4-FFF2-40B4-BE49-F238E27FC236}">
                <a16:creationId xmlns:a16="http://schemas.microsoft.com/office/drawing/2014/main" id="{BE0CAAD7-687F-F8BA-5314-1327E97E3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58" y="5369256"/>
            <a:ext cx="15330755" cy="363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E8A07108-1C18-2323-700E-83919B820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562" y="5314824"/>
            <a:ext cx="52528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kumimoji="0" lang="pt-BR" altLang="pt-B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abela 1. Análise multivariada dos fatores associados à recidiva.</a:t>
            </a:r>
            <a:endParaRPr kumimoji="0" lang="pt-BR" altLang="pt-BR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183DEE5E-E78C-2F7A-D06E-23F79787B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658" y="5375606"/>
            <a:ext cx="15330755" cy="363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24" name="image4.png">
            <a:extLst>
              <a:ext uri="{FF2B5EF4-FFF2-40B4-BE49-F238E27FC236}">
                <a16:creationId xmlns:a16="http://schemas.microsoft.com/office/drawing/2014/main" id="{939A54BB-A728-49FF-D5A6-F4AB179134E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471625" y="6834524"/>
            <a:ext cx="5411477" cy="3171190"/>
          </a:xfrm>
          <a:prstGeom prst="rect">
            <a:avLst/>
          </a:prstGeom>
        </p:spPr>
      </p:pic>
      <p:sp>
        <p:nvSpPr>
          <p:cNvPr id="38" name="CaixaDeTexto 37">
            <a:extLst>
              <a:ext uri="{FF2B5EF4-FFF2-40B4-BE49-F238E27FC236}">
                <a16:creationId xmlns:a16="http://schemas.microsoft.com/office/drawing/2014/main" id="{717CC1CC-AE3A-EF8B-F87F-04DCB354B1EE}"/>
              </a:ext>
            </a:extLst>
          </p:cNvPr>
          <p:cNvSpPr txBox="1"/>
          <p:nvPr/>
        </p:nvSpPr>
        <p:spPr>
          <a:xfrm>
            <a:off x="6470047" y="6577150"/>
            <a:ext cx="5265862" cy="462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270" algn="just">
              <a:lnSpc>
                <a:spcPct val="200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Gráfico 1.  Sobrevida da população analisada. São Paulo, 2022.</a:t>
            </a:r>
            <a:endParaRPr lang="pt-BR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681</Words>
  <Application>Microsoft Office PowerPoint</Application>
  <PresentationFormat>Personalizar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José Henrique Agner Ribeiro</cp:lastModifiedBy>
  <cp:revision>63</cp:revision>
  <dcterms:created xsi:type="dcterms:W3CDTF">2018-02-05T15:36:18Z</dcterms:created>
  <dcterms:modified xsi:type="dcterms:W3CDTF">2023-01-17T23:37:16Z</dcterms:modified>
</cp:coreProperties>
</file>