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87000"/>
  <p:notesSz cx="18288000" cy="10287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529514" y="2056264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5185216" y="483870"/>
                </a:moveTo>
                <a:lnTo>
                  <a:pt x="80646" y="483870"/>
                </a:lnTo>
                <a:lnTo>
                  <a:pt x="49255" y="477533"/>
                </a:lnTo>
                <a:lnTo>
                  <a:pt x="23620" y="460250"/>
                </a:lnTo>
                <a:lnTo>
                  <a:pt x="6337" y="434615"/>
                </a:lnTo>
                <a:lnTo>
                  <a:pt x="0" y="403224"/>
                </a:lnTo>
                <a:lnTo>
                  <a:pt x="0" y="80646"/>
                </a:lnTo>
                <a:lnTo>
                  <a:pt x="6337" y="49255"/>
                </a:lnTo>
                <a:lnTo>
                  <a:pt x="23620" y="23620"/>
                </a:lnTo>
                <a:lnTo>
                  <a:pt x="49255" y="6337"/>
                </a:lnTo>
                <a:lnTo>
                  <a:pt x="80646" y="0"/>
                </a:lnTo>
                <a:lnTo>
                  <a:pt x="5185216" y="0"/>
                </a:lnTo>
                <a:lnTo>
                  <a:pt x="5229958" y="13549"/>
                </a:lnTo>
                <a:lnTo>
                  <a:pt x="5259724" y="49784"/>
                </a:lnTo>
                <a:lnTo>
                  <a:pt x="5265862" y="80646"/>
                </a:lnTo>
                <a:lnTo>
                  <a:pt x="5265862" y="403224"/>
                </a:lnTo>
                <a:lnTo>
                  <a:pt x="5259525" y="434615"/>
                </a:lnTo>
                <a:lnTo>
                  <a:pt x="5242242" y="460250"/>
                </a:lnTo>
                <a:lnTo>
                  <a:pt x="5216607" y="477533"/>
                </a:lnTo>
                <a:lnTo>
                  <a:pt x="5185216" y="48387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6529514" y="2056264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0" y="80646"/>
                </a:moveTo>
                <a:lnTo>
                  <a:pt x="6337" y="49255"/>
                </a:lnTo>
                <a:lnTo>
                  <a:pt x="23620" y="23620"/>
                </a:lnTo>
                <a:lnTo>
                  <a:pt x="49255" y="6337"/>
                </a:lnTo>
                <a:lnTo>
                  <a:pt x="80646" y="0"/>
                </a:lnTo>
                <a:lnTo>
                  <a:pt x="5185216" y="0"/>
                </a:lnTo>
                <a:lnTo>
                  <a:pt x="5229958" y="13549"/>
                </a:lnTo>
                <a:lnTo>
                  <a:pt x="5259724" y="49784"/>
                </a:lnTo>
                <a:lnTo>
                  <a:pt x="5265862" y="80646"/>
                </a:lnTo>
                <a:lnTo>
                  <a:pt x="5265862" y="403224"/>
                </a:lnTo>
                <a:lnTo>
                  <a:pt x="5259525" y="434615"/>
                </a:lnTo>
                <a:lnTo>
                  <a:pt x="5242242" y="460250"/>
                </a:lnTo>
                <a:lnTo>
                  <a:pt x="5216607" y="477533"/>
                </a:lnTo>
                <a:lnTo>
                  <a:pt x="5185216" y="483870"/>
                </a:lnTo>
                <a:lnTo>
                  <a:pt x="80646" y="483870"/>
                </a:lnTo>
                <a:lnTo>
                  <a:pt x="49255" y="477533"/>
                </a:lnTo>
                <a:lnTo>
                  <a:pt x="23620" y="460250"/>
                </a:lnTo>
                <a:lnTo>
                  <a:pt x="6337" y="434615"/>
                </a:lnTo>
                <a:lnTo>
                  <a:pt x="0" y="403224"/>
                </a:lnTo>
                <a:lnTo>
                  <a:pt x="0" y="80646"/>
                </a:lnTo>
                <a:close/>
              </a:path>
            </a:pathLst>
          </a:custGeom>
          <a:ln w="41274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6572025" y="5938901"/>
            <a:ext cx="5189855" cy="483870"/>
          </a:xfrm>
          <a:custGeom>
            <a:avLst/>
            <a:gdLst/>
            <a:ahLst/>
            <a:cxnLst/>
            <a:rect l="l" t="t" r="r" b="b"/>
            <a:pathLst>
              <a:path w="5189855" h="483870">
                <a:moveTo>
                  <a:pt x="5109022" y="483870"/>
                </a:moveTo>
                <a:lnTo>
                  <a:pt x="80646" y="483870"/>
                </a:lnTo>
                <a:lnTo>
                  <a:pt x="49255" y="477533"/>
                </a:lnTo>
                <a:lnTo>
                  <a:pt x="23620" y="460250"/>
                </a:lnTo>
                <a:lnTo>
                  <a:pt x="6337" y="434615"/>
                </a:lnTo>
                <a:lnTo>
                  <a:pt x="0" y="403224"/>
                </a:lnTo>
                <a:lnTo>
                  <a:pt x="0" y="80646"/>
                </a:lnTo>
                <a:lnTo>
                  <a:pt x="6337" y="49255"/>
                </a:lnTo>
                <a:lnTo>
                  <a:pt x="23620" y="23620"/>
                </a:lnTo>
                <a:lnTo>
                  <a:pt x="49255" y="6337"/>
                </a:lnTo>
                <a:lnTo>
                  <a:pt x="80646" y="0"/>
                </a:lnTo>
                <a:lnTo>
                  <a:pt x="5109022" y="0"/>
                </a:lnTo>
                <a:lnTo>
                  <a:pt x="5153765" y="13549"/>
                </a:lnTo>
                <a:lnTo>
                  <a:pt x="5183530" y="49784"/>
                </a:lnTo>
                <a:lnTo>
                  <a:pt x="5189669" y="80646"/>
                </a:lnTo>
                <a:lnTo>
                  <a:pt x="5189669" y="403224"/>
                </a:lnTo>
                <a:lnTo>
                  <a:pt x="5183331" y="434615"/>
                </a:lnTo>
                <a:lnTo>
                  <a:pt x="5166048" y="460250"/>
                </a:lnTo>
                <a:lnTo>
                  <a:pt x="5140413" y="477533"/>
                </a:lnTo>
                <a:lnTo>
                  <a:pt x="5109022" y="48387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6572025" y="5938901"/>
            <a:ext cx="5189855" cy="483870"/>
          </a:xfrm>
          <a:custGeom>
            <a:avLst/>
            <a:gdLst/>
            <a:ahLst/>
            <a:cxnLst/>
            <a:rect l="l" t="t" r="r" b="b"/>
            <a:pathLst>
              <a:path w="5189855" h="483870">
                <a:moveTo>
                  <a:pt x="0" y="80646"/>
                </a:moveTo>
                <a:lnTo>
                  <a:pt x="6337" y="49255"/>
                </a:lnTo>
                <a:lnTo>
                  <a:pt x="23620" y="23620"/>
                </a:lnTo>
                <a:lnTo>
                  <a:pt x="49255" y="6337"/>
                </a:lnTo>
                <a:lnTo>
                  <a:pt x="80646" y="0"/>
                </a:lnTo>
                <a:lnTo>
                  <a:pt x="5109022" y="0"/>
                </a:lnTo>
                <a:lnTo>
                  <a:pt x="5153765" y="13549"/>
                </a:lnTo>
                <a:lnTo>
                  <a:pt x="5183530" y="49784"/>
                </a:lnTo>
                <a:lnTo>
                  <a:pt x="5189669" y="80646"/>
                </a:lnTo>
                <a:lnTo>
                  <a:pt x="5189669" y="403224"/>
                </a:lnTo>
                <a:lnTo>
                  <a:pt x="5183331" y="434615"/>
                </a:lnTo>
                <a:lnTo>
                  <a:pt x="5166048" y="460250"/>
                </a:lnTo>
                <a:lnTo>
                  <a:pt x="5140413" y="477533"/>
                </a:lnTo>
                <a:lnTo>
                  <a:pt x="5109022" y="483870"/>
                </a:lnTo>
                <a:lnTo>
                  <a:pt x="80646" y="483870"/>
                </a:lnTo>
                <a:lnTo>
                  <a:pt x="49255" y="477533"/>
                </a:lnTo>
                <a:lnTo>
                  <a:pt x="23620" y="460250"/>
                </a:lnTo>
                <a:lnTo>
                  <a:pt x="6337" y="434615"/>
                </a:lnTo>
                <a:lnTo>
                  <a:pt x="0" y="403224"/>
                </a:lnTo>
                <a:lnTo>
                  <a:pt x="0" y="80646"/>
                </a:lnTo>
                <a:close/>
              </a:path>
            </a:pathLst>
          </a:custGeom>
          <a:ln w="41274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689500" y="8881729"/>
            <a:ext cx="5266055" cy="484505"/>
          </a:xfrm>
          <a:custGeom>
            <a:avLst/>
            <a:gdLst/>
            <a:ahLst/>
            <a:cxnLst/>
            <a:rect l="l" t="t" r="r" b="b"/>
            <a:pathLst>
              <a:path w="5266055" h="484504">
                <a:moveTo>
                  <a:pt x="5185248" y="483899"/>
                </a:moveTo>
                <a:lnTo>
                  <a:pt x="80651" y="483899"/>
                </a:lnTo>
                <a:lnTo>
                  <a:pt x="49258" y="477561"/>
                </a:lnTo>
                <a:lnTo>
                  <a:pt x="23622" y="460277"/>
                </a:lnTo>
                <a:lnTo>
                  <a:pt x="6337" y="434641"/>
                </a:lnTo>
                <a:lnTo>
                  <a:pt x="0" y="403248"/>
                </a:lnTo>
                <a:lnTo>
                  <a:pt x="0" y="80651"/>
                </a:lnTo>
                <a:lnTo>
                  <a:pt x="6337" y="49258"/>
                </a:lnTo>
                <a:lnTo>
                  <a:pt x="23622" y="23622"/>
                </a:lnTo>
                <a:lnTo>
                  <a:pt x="49258" y="6338"/>
                </a:lnTo>
                <a:lnTo>
                  <a:pt x="80651" y="0"/>
                </a:lnTo>
                <a:lnTo>
                  <a:pt x="5185248" y="0"/>
                </a:lnTo>
                <a:lnTo>
                  <a:pt x="5229994" y="13550"/>
                </a:lnTo>
                <a:lnTo>
                  <a:pt x="5259760" y="49787"/>
                </a:lnTo>
                <a:lnTo>
                  <a:pt x="5265899" y="80651"/>
                </a:lnTo>
                <a:lnTo>
                  <a:pt x="5265899" y="403248"/>
                </a:lnTo>
                <a:lnTo>
                  <a:pt x="5259561" y="434641"/>
                </a:lnTo>
                <a:lnTo>
                  <a:pt x="5242277" y="460277"/>
                </a:lnTo>
                <a:lnTo>
                  <a:pt x="5216641" y="477561"/>
                </a:lnTo>
                <a:lnTo>
                  <a:pt x="5185248" y="483899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689500" y="8881729"/>
            <a:ext cx="5266055" cy="484505"/>
          </a:xfrm>
          <a:custGeom>
            <a:avLst/>
            <a:gdLst/>
            <a:ahLst/>
            <a:cxnLst/>
            <a:rect l="l" t="t" r="r" b="b"/>
            <a:pathLst>
              <a:path w="5266055" h="484504">
                <a:moveTo>
                  <a:pt x="0" y="80651"/>
                </a:moveTo>
                <a:lnTo>
                  <a:pt x="6337" y="49258"/>
                </a:lnTo>
                <a:lnTo>
                  <a:pt x="23622" y="23622"/>
                </a:lnTo>
                <a:lnTo>
                  <a:pt x="49258" y="6338"/>
                </a:lnTo>
                <a:lnTo>
                  <a:pt x="80651" y="0"/>
                </a:lnTo>
                <a:lnTo>
                  <a:pt x="5185248" y="0"/>
                </a:lnTo>
                <a:lnTo>
                  <a:pt x="5229994" y="13550"/>
                </a:lnTo>
                <a:lnTo>
                  <a:pt x="5259760" y="49787"/>
                </a:lnTo>
                <a:lnTo>
                  <a:pt x="5265899" y="80651"/>
                </a:lnTo>
                <a:lnTo>
                  <a:pt x="5265899" y="403248"/>
                </a:lnTo>
                <a:lnTo>
                  <a:pt x="5259561" y="434641"/>
                </a:lnTo>
                <a:lnTo>
                  <a:pt x="5242277" y="460277"/>
                </a:lnTo>
                <a:lnTo>
                  <a:pt x="5216641" y="477561"/>
                </a:lnTo>
                <a:lnTo>
                  <a:pt x="5185248" y="483899"/>
                </a:lnTo>
                <a:lnTo>
                  <a:pt x="80651" y="483899"/>
                </a:lnTo>
                <a:lnTo>
                  <a:pt x="49258" y="477561"/>
                </a:lnTo>
                <a:lnTo>
                  <a:pt x="23622" y="460277"/>
                </a:lnTo>
                <a:lnTo>
                  <a:pt x="6337" y="434641"/>
                </a:lnTo>
                <a:lnTo>
                  <a:pt x="0" y="403248"/>
                </a:lnTo>
                <a:lnTo>
                  <a:pt x="0" y="80651"/>
                </a:lnTo>
                <a:close/>
              </a:path>
            </a:pathLst>
          </a:custGeom>
          <a:ln w="41274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689500" y="2056264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5185215" y="483870"/>
                </a:moveTo>
                <a:lnTo>
                  <a:pt x="80646" y="483870"/>
                </a:lnTo>
                <a:lnTo>
                  <a:pt x="49255" y="477533"/>
                </a:lnTo>
                <a:lnTo>
                  <a:pt x="23620" y="460250"/>
                </a:lnTo>
                <a:lnTo>
                  <a:pt x="6337" y="434615"/>
                </a:lnTo>
                <a:lnTo>
                  <a:pt x="0" y="403224"/>
                </a:lnTo>
                <a:lnTo>
                  <a:pt x="0" y="80646"/>
                </a:lnTo>
                <a:lnTo>
                  <a:pt x="6337" y="49255"/>
                </a:lnTo>
                <a:lnTo>
                  <a:pt x="23620" y="23620"/>
                </a:lnTo>
                <a:lnTo>
                  <a:pt x="49255" y="6337"/>
                </a:lnTo>
                <a:lnTo>
                  <a:pt x="80646" y="0"/>
                </a:lnTo>
                <a:lnTo>
                  <a:pt x="5185215" y="0"/>
                </a:lnTo>
                <a:lnTo>
                  <a:pt x="5229957" y="13549"/>
                </a:lnTo>
                <a:lnTo>
                  <a:pt x="5259723" y="49784"/>
                </a:lnTo>
                <a:lnTo>
                  <a:pt x="5265861" y="80646"/>
                </a:lnTo>
                <a:lnTo>
                  <a:pt x="5265861" y="403224"/>
                </a:lnTo>
                <a:lnTo>
                  <a:pt x="5259524" y="434615"/>
                </a:lnTo>
                <a:lnTo>
                  <a:pt x="5242241" y="460250"/>
                </a:lnTo>
                <a:lnTo>
                  <a:pt x="5216606" y="477533"/>
                </a:lnTo>
                <a:lnTo>
                  <a:pt x="5185215" y="48387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689500" y="2056264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0" y="80646"/>
                </a:moveTo>
                <a:lnTo>
                  <a:pt x="6337" y="49255"/>
                </a:lnTo>
                <a:lnTo>
                  <a:pt x="23620" y="23620"/>
                </a:lnTo>
                <a:lnTo>
                  <a:pt x="49255" y="6337"/>
                </a:lnTo>
                <a:lnTo>
                  <a:pt x="80646" y="0"/>
                </a:lnTo>
                <a:lnTo>
                  <a:pt x="5185215" y="0"/>
                </a:lnTo>
                <a:lnTo>
                  <a:pt x="5229957" y="13549"/>
                </a:lnTo>
                <a:lnTo>
                  <a:pt x="5259723" y="49784"/>
                </a:lnTo>
                <a:lnTo>
                  <a:pt x="5265861" y="80646"/>
                </a:lnTo>
                <a:lnTo>
                  <a:pt x="5265861" y="403224"/>
                </a:lnTo>
                <a:lnTo>
                  <a:pt x="5259524" y="434615"/>
                </a:lnTo>
                <a:lnTo>
                  <a:pt x="5242241" y="460250"/>
                </a:lnTo>
                <a:lnTo>
                  <a:pt x="5216606" y="477533"/>
                </a:lnTo>
                <a:lnTo>
                  <a:pt x="5185215" y="483870"/>
                </a:lnTo>
                <a:lnTo>
                  <a:pt x="80646" y="483870"/>
                </a:lnTo>
                <a:lnTo>
                  <a:pt x="49255" y="477533"/>
                </a:lnTo>
                <a:lnTo>
                  <a:pt x="23620" y="460250"/>
                </a:lnTo>
                <a:lnTo>
                  <a:pt x="6337" y="434615"/>
                </a:lnTo>
                <a:lnTo>
                  <a:pt x="0" y="403224"/>
                </a:lnTo>
                <a:lnTo>
                  <a:pt x="0" y="80646"/>
                </a:lnTo>
                <a:close/>
              </a:path>
            </a:pathLst>
          </a:custGeom>
          <a:ln w="41274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0" y="800990"/>
            <a:ext cx="16497300" cy="1005205"/>
          </a:xfrm>
          <a:custGeom>
            <a:avLst/>
            <a:gdLst/>
            <a:ahLst/>
            <a:cxnLst/>
            <a:rect l="l" t="t" r="r" b="b"/>
            <a:pathLst>
              <a:path w="16497300" h="1005205">
                <a:moveTo>
                  <a:pt x="0" y="1004950"/>
                </a:moveTo>
                <a:lnTo>
                  <a:pt x="16497299" y="1004950"/>
                </a:lnTo>
                <a:lnTo>
                  <a:pt x="16497299" y="0"/>
                </a:lnTo>
                <a:lnTo>
                  <a:pt x="0" y="0"/>
                </a:lnTo>
                <a:lnTo>
                  <a:pt x="0" y="100495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16962118" y="800990"/>
            <a:ext cx="1325880" cy="1005205"/>
          </a:xfrm>
          <a:custGeom>
            <a:avLst/>
            <a:gdLst/>
            <a:ahLst/>
            <a:cxnLst/>
            <a:rect l="l" t="t" r="r" b="b"/>
            <a:pathLst>
              <a:path w="1325880" h="1005205">
                <a:moveTo>
                  <a:pt x="1325881" y="1004950"/>
                </a:moveTo>
                <a:lnTo>
                  <a:pt x="0" y="1004950"/>
                </a:lnTo>
                <a:lnTo>
                  <a:pt x="0" y="0"/>
                </a:lnTo>
                <a:lnTo>
                  <a:pt x="1325881" y="0"/>
                </a:lnTo>
                <a:lnTo>
                  <a:pt x="1325881" y="1004950"/>
                </a:lnTo>
                <a:close/>
              </a:path>
            </a:pathLst>
          </a:custGeom>
          <a:solidFill>
            <a:srgbClr val="37572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16497300" y="800990"/>
            <a:ext cx="464820" cy="1005205"/>
          </a:xfrm>
          <a:custGeom>
            <a:avLst/>
            <a:gdLst/>
            <a:ahLst/>
            <a:cxnLst/>
            <a:rect l="l" t="t" r="r" b="b"/>
            <a:pathLst>
              <a:path w="464819" h="1005205">
                <a:moveTo>
                  <a:pt x="464819" y="1004950"/>
                </a:moveTo>
                <a:lnTo>
                  <a:pt x="0" y="1004950"/>
                </a:lnTo>
                <a:lnTo>
                  <a:pt x="0" y="0"/>
                </a:lnTo>
                <a:lnTo>
                  <a:pt x="464819" y="0"/>
                </a:lnTo>
                <a:lnTo>
                  <a:pt x="464819" y="100495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411480"/>
            <a:ext cx="16459200" cy="1645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1198" y="2091676"/>
            <a:ext cx="5283835" cy="36150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8890">
              <a:lnSpc>
                <a:spcPct val="100000"/>
              </a:lnSpc>
              <a:spcBef>
                <a:spcPts val="100"/>
              </a:spcBef>
            </a:pP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INTRODUÇÃO</a:t>
            </a:r>
            <a:endParaRPr sz="2400">
              <a:latin typeface="Calibri"/>
              <a:cs typeface="Calibri"/>
            </a:endParaRPr>
          </a:p>
          <a:p>
            <a:pPr algn="just" marL="12700" marR="5080" indent="457200">
              <a:lnSpc>
                <a:spcPct val="114999"/>
              </a:lnSpc>
              <a:spcBef>
                <a:spcPts val="1090"/>
              </a:spcBef>
            </a:pPr>
            <a:r>
              <a:rPr dirty="0" sz="1100">
                <a:latin typeface="Calibri"/>
                <a:cs typeface="Calibri"/>
              </a:rPr>
              <a:t>O</a:t>
            </a:r>
            <a:r>
              <a:rPr dirty="0" sz="1100" spc="5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câncer</a:t>
            </a:r>
            <a:r>
              <a:rPr dirty="0" sz="1100" spc="6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6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pulmão</a:t>
            </a:r>
            <a:r>
              <a:rPr dirty="0" sz="1100" spc="6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é</a:t>
            </a:r>
            <a:r>
              <a:rPr dirty="0" sz="1100" spc="6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um</a:t>
            </a:r>
            <a:r>
              <a:rPr dirty="0" sz="1100" spc="6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dos</a:t>
            </a:r>
            <a:r>
              <a:rPr dirty="0" sz="1100" spc="6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tumores</a:t>
            </a:r>
            <a:r>
              <a:rPr dirty="0" sz="1100" spc="6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malignos</a:t>
            </a:r>
            <a:r>
              <a:rPr dirty="0" sz="1100" spc="6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mais</a:t>
            </a:r>
            <a:r>
              <a:rPr dirty="0" sz="1100" spc="6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comuns</a:t>
            </a:r>
            <a:r>
              <a:rPr dirty="0" sz="1100" spc="6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</a:t>
            </a:r>
            <a:r>
              <a:rPr dirty="0" sz="1100" spc="6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é</a:t>
            </a:r>
            <a:r>
              <a:rPr dirty="0" sz="1100" spc="6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</a:t>
            </a:r>
            <a:r>
              <a:rPr dirty="0" sz="1100" spc="6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principal</a:t>
            </a:r>
            <a:r>
              <a:rPr dirty="0" sz="1100" spc="6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causa </a:t>
            </a:r>
            <a:r>
              <a:rPr dirty="0" sz="1100" spc="-24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 </a:t>
            </a:r>
            <a:r>
              <a:rPr dirty="0" sz="1100" spc="-10">
                <a:latin typeface="Calibri"/>
                <a:cs typeface="Calibri"/>
              </a:rPr>
              <a:t>morte relacionada </a:t>
            </a:r>
            <a:r>
              <a:rPr dirty="0" sz="1100">
                <a:latin typeface="Calibri"/>
                <a:cs typeface="Calibri"/>
              </a:rPr>
              <a:t>a </a:t>
            </a:r>
            <a:r>
              <a:rPr dirty="0" sz="1100" spc="-5">
                <a:latin typeface="Calibri"/>
                <a:cs typeface="Calibri"/>
              </a:rPr>
              <a:t>câncer em </a:t>
            </a:r>
            <a:r>
              <a:rPr dirty="0" sz="1100" spc="-10">
                <a:latin typeface="Calibri"/>
                <a:cs typeface="Calibri"/>
              </a:rPr>
              <a:t>todo </a:t>
            </a:r>
            <a:r>
              <a:rPr dirty="0" sz="1100">
                <a:latin typeface="Calibri"/>
                <a:cs typeface="Calibri"/>
              </a:rPr>
              <a:t>o </a:t>
            </a:r>
            <a:r>
              <a:rPr dirty="0" sz="1100" spc="-5">
                <a:latin typeface="Calibri"/>
                <a:cs typeface="Calibri"/>
              </a:rPr>
              <a:t>mundo. </a:t>
            </a:r>
            <a:r>
              <a:rPr dirty="0" sz="1100">
                <a:latin typeface="Calibri"/>
                <a:cs typeface="Calibri"/>
              </a:rPr>
              <a:t>A </a:t>
            </a:r>
            <a:r>
              <a:rPr dirty="0" sz="1100" spc="-10">
                <a:latin typeface="Calibri"/>
                <a:cs typeface="Calibri"/>
              </a:rPr>
              <a:t>Organização </a:t>
            </a:r>
            <a:r>
              <a:rPr dirty="0" sz="1100" spc="-5">
                <a:latin typeface="Calibri"/>
                <a:cs typeface="Calibri"/>
              </a:rPr>
              <a:t>Mundial da Saúde (OMS)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divide </a:t>
            </a:r>
            <a:r>
              <a:rPr dirty="0" sz="1100">
                <a:latin typeface="Calibri"/>
                <a:cs typeface="Calibri"/>
              </a:rPr>
              <a:t>o </a:t>
            </a:r>
            <a:r>
              <a:rPr dirty="0" sz="1100" spc="-5">
                <a:latin typeface="Calibri"/>
                <a:cs typeface="Calibri"/>
              </a:rPr>
              <a:t>câncer de pulmão em duas grandes </a:t>
            </a:r>
            <a:r>
              <a:rPr dirty="0" sz="1100" spc="-10">
                <a:latin typeface="Calibri"/>
                <a:cs typeface="Calibri"/>
              </a:rPr>
              <a:t>categorias: </a:t>
            </a:r>
            <a:r>
              <a:rPr dirty="0" sz="1100" spc="-5">
                <a:latin typeface="Calibri"/>
                <a:cs typeface="Calibri"/>
              </a:rPr>
              <a:t>câncer de pulmão de células não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pequenas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(CPCNP), que </a:t>
            </a:r>
            <a:r>
              <a:rPr dirty="0" sz="1100" spc="-10">
                <a:latin typeface="Calibri"/>
                <a:cs typeface="Calibri"/>
              </a:rPr>
              <a:t>representa </a:t>
            </a:r>
            <a:r>
              <a:rPr dirty="0" sz="1100" spc="-5">
                <a:latin typeface="Calibri"/>
                <a:cs typeface="Calibri"/>
              </a:rPr>
              <a:t>mais de 85% de </a:t>
            </a:r>
            <a:r>
              <a:rPr dirty="0" sz="1100" spc="-10">
                <a:latin typeface="Calibri"/>
                <a:cs typeface="Calibri"/>
              </a:rPr>
              <a:t>todos </a:t>
            </a:r>
            <a:r>
              <a:rPr dirty="0" sz="1100" spc="-5">
                <a:latin typeface="Calibri"/>
                <a:cs typeface="Calibri"/>
              </a:rPr>
              <a:t>os casos, </a:t>
            </a:r>
            <a:r>
              <a:rPr dirty="0" sz="1100">
                <a:latin typeface="Calibri"/>
                <a:cs typeface="Calibri"/>
              </a:rPr>
              <a:t>e </a:t>
            </a:r>
            <a:r>
              <a:rPr dirty="0" sz="1100" spc="-5">
                <a:latin typeface="Calibri"/>
                <a:cs typeface="Calibri"/>
              </a:rPr>
              <a:t>câncer de pulmão de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pequenas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células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(CPPC).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Entre</a:t>
            </a:r>
            <a:r>
              <a:rPr dirty="0" sz="1100" spc="-5">
                <a:latin typeface="Calibri"/>
                <a:cs typeface="Calibri"/>
              </a:rPr>
              <a:t> os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30">
                <a:latin typeface="Calibri"/>
                <a:cs typeface="Calibri"/>
              </a:rPr>
              <a:t>CPCNP,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adenocarcinoma</a:t>
            </a:r>
            <a:r>
              <a:rPr dirty="0" sz="1100">
                <a:latin typeface="Calibri"/>
                <a:cs typeface="Calibri"/>
              </a:rPr>
              <a:t> é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</a:t>
            </a:r>
            <a:r>
              <a:rPr dirty="0" sz="1100" spc="24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principal</a:t>
            </a:r>
            <a:r>
              <a:rPr dirty="0" sz="1100" spc="24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subtipo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histológico,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representando</a:t>
            </a:r>
            <a:r>
              <a:rPr dirty="0" sz="1100" spc="-5">
                <a:latin typeface="Calibri"/>
                <a:cs typeface="Calibri"/>
              </a:rPr>
              <a:t> quase metade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 </a:t>
            </a:r>
            <a:r>
              <a:rPr dirty="0" sz="1100" spc="-10">
                <a:latin typeface="Calibri"/>
                <a:cs typeface="Calibri"/>
              </a:rPr>
              <a:t>todos</a:t>
            </a:r>
            <a:r>
              <a:rPr dirty="0" sz="1100" spc="-5">
                <a:latin typeface="Calibri"/>
                <a:cs typeface="Calibri"/>
              </a:rPr>
              <a:t> os casos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 câncer de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pulmão.</a:t>
            </a:r>
            <a:endParaRPr sz="1100">
              <a:latin typeface="Calibri"/>
              <a:cs typeface="Calibri"/>
            </a:endParaRPr>
          </a:p>
          <a:p>
            <a:pPr algn="just" marL="12700" marR="10160" indent="457200">
              <a:lnSpc>
                <a:spcPct val="114999"/>
              </a:lnSpc>
            </a:pPr>
            <a:r>
              <a:rPr dirty="0" sz="1100">
                <a:latin typeface="Calibri"/>
                <a:cs typeface="Calibri"/>
              </a:rPr>
              <a:t>A</a:t>
            </a:r>
            <a:r>
              <a:rPr dirty="0" sz="1100" spc="3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identificação</a:t>
            </a:r>
            <a:r>
              <a:rPr dirty="0" sz="1100" spc="4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dos</a:t>
            </a:r>
            <a:r>
              <a:rPr dirty="0" sz="1100" spc="4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subtipos</a:t>
            </a:r>
            <a:r>
              <a:rPr dirty="0" sz="1100" spc="3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moleculares</a:t>
            </a:r>
            <a:r>
              <a:rPr dirty="0" sz="1100" spc="4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4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tumores</a:t>
            </a:r>
            <a:r>
              <a:rPr dirty="0" sz="1100" spc="4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usando</a:t>
            </a:r>
            <a:r>
              <a:rPr dirty="0" sz="1100" spc="3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testes</a:t>
            </a:r>
            <a:r>
              <a:rPr dirty="0" sz="1100" spc="4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para</a:t>
            </a:r>
            <a:r>
              <a:rPr dirty="0" sz="1100" spc="4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determinar 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 </a:t>
            </a:r>
            <a:r>
              <a:rPr dirty="0" sz="1100" spc="-5">
                <a:latin typeface="Calibri"/>
                <a:cs typeface="Calibri"/>
              </a:rPr>
              <a:t>perfil de </a:t>
            </a:r>
            <a:r>
              <a:rPr dirty="0" sz="1100" spc="-10">
                <a:latin typeface="Calibri"/>
                <a:cs typeface="Calibri"/>
              </a:rPr>
              <a:t>mutações </a:t>
            </a:r>
            <a:r>
              <a:rPr dirty="0" sz="1100" spc="-5">
                <a:latin typeface="Calibri"/>
                <a:cs typeface="Calibri"/>
              </a:rPr>
              <a:t>somáticas </a:t>
            </a:r>
            <a:r>
              <a:rPr dirty="0" sz="1100" spc="-10">
                <a:latin typeface="Calibri"/>
                <a:cs typeface="Calibri"/>
              </a:rPr>
              <a:t>permite </a:t>
            </a:r>
            <a:r>
              <a:rPr dirty="0" sz="1100" spc="-5">
                <a:latin typeface="Calibri"/>
                <a:cs typeface="Calibri"/>
              </a:rPr>
              <a:t>um melhor </a:t>
            </a:r>
            <a:r>
              <a:rPr dirty="0" sz="1100" spc="-10">
                <a:latin typeface="Calibri"/>
                <a:cs typeface="Calibri"/>
              </a:rPr>
              <a:t>entendimento </a:t>
            </a:r>
            <a:r>
              <a:rPr dirty="0" sz="1100" spc="-5">
                <a:latin typeface="Calibri"/>
                <a:cs typeface="Calibri"/>
              </a:rPr>
              <a:t>da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biologia do CPCNP </a:t>
            </a:r>
            <a:r>
              <a:rPr dirty="0" sz="1100">
                <a:latin typeface="Calibri"/>
                <a:cs typeface="Calibri"/>
              </a:rPr>
              <a:t>e a 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determinação</a:t>
            </a:r>
            <a:r>
              <a:rPr dirty="0" sz="1100" spc="-5">
                <a:latin typeface="Calibri"/>
                <a:cs typeface="Calibri"/>
              </a:rPr>
              <a:t> do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tratamento</a:t>
            </a:r>
            <a:r>
              <a:rPr dirty="0" sz="1100" spc="-5">
                <a:latin typeface="Calibri"/>
                <a:cs typeface="Calibri"/>
              </a:rPr>
              <a:t> específico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do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paciente.</a:t>
            </a:r>
            <a:r>
              <a:rPr dirty="0" sz="1100" spc="-5">
                <a:latin typeface="Calibri"/>
                <a:cs typeface="Calibri"/>
              </a:rPr>
              <a:t> No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caso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do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câncer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pulmão,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 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identificação </a:t>
            </a:r>
            <a:r>
              <a:rPr dirty="0" sz="1100" spc="-5">
                <a:latin typeface="Calibri"/>
                <a:cs typeface="Calibri"/>
              </a:rPr>
              <a:t>de </a:t>
            </a:r>
            <a:r>
              <a:rPr dirty="0" sz="1100" spc="-10">
                <a:latin typeface="Calibri"/>
                <a:cs typeface="Calibri"/>
              </a:rPr>
              <a:t>mutações </a:t>
            </a:r>
            <a:r>
              <a:rPr dirty="0" sz="1100" spc="-5">
                <a:latin typeface="Calibri"/>
                <a:cs typeface="Calibri"/>
              </a:rPr>
              <a:t>no gene do </a:t>
            </a:r>
            <a:r>
              <a:rPr dirty="0" sz="1100" spc="-10">
                <a:latin typeface="Calibri"/>
                <a:cs typeface="Calibri"/>
              </a:rPr>
              <a:t>receptor </a:t>
            </a:r>
            <a:r>
              <a:rPr dirty="0" sz="1100" spc="-5">
                <a:latin typeface="Calibri"/>
                <a:cs typeface="Calibri"/>
              </a:rPr>
              <a:t>do </a:t>
            </a:r>
            <a:r>
              <a:rPr dirty="0" sz="1100" spc="-15">
                <a:latin typeface="Calibri"/>
                <a:cs typeface="Calibri"/>
              </a:rPr>
              <a:t>fator </a:t>
            </a:r>
            <a:r>
              <a:rPr dirty="0" sz="1100" spc="-5">
                <a:latin typeface="Calibri"/>
                <a:cs typeface="Calibri"/>
              </a:rPr>
              <a:t>de </a:t>
            </a:r>
            <a:r>
              <a:rPr dirty="0" sz="1100" spc="-10">
                <a:latin typeface="Calibri"/>
                <a:cs typeface="Calibri"/>
              </a:rPr>
              <a:t>crescimento </a:t>
            </a:r>
            <a:r>
              <a:rPr dirty="0" sz="1100" spc="-5">
                <a:latin typeface="Calibri"/>
                <a:cs typeface="Calibri"/>
              </a:rPr>
              <a:t>epidérmico (</a:t>
            </a:r>
            <a:r>
              <a:rPr dirty="0" sz="1100" spc="-5" i="1">
                <a:latin typeface="Calibri"/>
                <a:cs typeface="Calibri"/>
              </a:rPr>
              <a:t>EGFR</a:t>
            </a:r>
            <a:r>
              <a:rPr dirty="0" sz="1100" spc="-5">
                <a:latin typeface="Calibri"/>
                <a:cs typeface="Calibri"/>
              </a:rPr>
              <a:t>)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tornou-se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fundamental</a:t>
            </a:r>
            <a:r>
              <a:rPr dirty="0" sz="1100" spc="-5">
                <a:latin typeface="Calibri"/>
                <a:cs typeface="Calibri"/>
              </a:rPr>
              <a:t> no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planejamento</a:t>
            </a:r>
            <a:r>
              <a:rPr dirty="0" sz="1100" spc="-5">
                <a:latin typeface="Calibri"/>
                <a:cs typeface="Calibri"/>
              </a:rPr>
              <a:t> do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tratamento</a:t>
            </a:r>
            <a:r>
              <a:rPr dirty="0" sz="1100" spc="-5">
                <a:latin typeface="Calibri"/>
                <a:cs typeface="Calibri"/>
              </a:rPr>
              <a:t> da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doença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avançada.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Estudos 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recentes demonstraram </a:t>
            </a:r>
            <a:r>
              <a:rPr dirty="0" sz="1100" spc="-5">
                <a:latin typeface="Calibri"/>
                <a:cs typeface="Calibri"/>
              </a:rPr>
              <a:t>que </a:t>
            </a:r>
            <a:r>
              <a:rPr dirty="0" sz="1100" spc="-10">
                <a:latin typeface="Calibri"/>
                <a:cs typeface="Calibri"/>
              </a:rPr>
              <a:t>pacientes </a:t>
            </a:r>
            <a:r>
              <a:rPr dirty="0" sz="1100" spc="-5">
                <a:latin typeface="Calibri"/>
                <a:cs typeface="Calibri"/>
              </a:rPr>
              <a:t>com </a:t>
            </a:r>
            <a:r>
              <a:rPr dirty="0" sz="1100" spc="-10">
                <a:latin typeface="Calibri"/>
                <a:cs typeface="Calibri"/>
              </a:rPr>
              <a:t>metástases cerebrais </a:t>
            </a:r>
            <a:r>
              <a:rPr dirty="0" sz="1100" spc="-5">
                <a:latin typeface="Calibri"/>
                <a:cs typeface="Calibri"/>
              </a:rPr>
              <a:t>de câncer de pulmão </a:t>
            </a:r>
            <a:r>
              <a:rPr dirty="0" sz="1100" spc="-10">
                <a:latin typeface="Calibri"/>
                <a:cs typeface="Calibri"/>
              </a:rPr>
              <a:t>com 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mutações</a:t>
            </a:r>
            <a:r>
              <a:rPr dirty="0" sz="1100" spc="-5">
                <a:latin typeface="Calibri"/>
                <a:cs typeface="Calibri"/>
              </a:rPr>
              <a:t> de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 i="1">
                <a:latin typeface="Calibri"/>
                <a:cs typeface="Calibri"/>
              </a:rPr>
              <a:t>EGFR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apresentam</a:t>
            </a:r>
            <a:r>
              <a:rPr dirty="0" sz="1100" spc="-5">
                <a:latin typeface="Calibri"/>
                <a:cs typeface="Calibri"/>
              </a:rPr>
              <a:t> melhor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sobrevida</a:t>
            </a:r>
            <a:r>
              <a:rPr dirty="0" sz="1100" spc="-5">
                <a:latin typeface="Calibri"/>
                <a:cs typeface="Calibri"/>
              </a:rPr>
              <a:t> em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relação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aos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pacientes</a:t>
            </a:r>
            <a:r>
              <a:rPr dirty="0" sz="1100" spc="-5">
                <a:latin typeface="Calibri"/>
                <a:cs typeface="Calibri"/>
              </a:rPr>
              <a:t> sem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tais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mutações,</a:t>
            </a:r>
            <a:r>
              <a:rPr dirty="0" sz="1100" spc="-5">
                <a:latin typeface="Calibri"/>
                <a:cs typeface="Calibri"/>
              </a:rPr>
              <a:t> devido</a:t>
            </a:r>
            <a:r>
              <a:rPr dirty="0" sz="1100">
                <a:latin typeface="Calibri"/>
                <a:cs typeface="Calibri"/>
              </a:rPr>
              <a:t> a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taxas</a:t>
            </a:r>
            <a:r>
              <a:rPr dirty="0" sz="1100" spc="-5">
                <a:latin typeface="Calibri"/>
                <a:cs typeface="Calibri"/>
              </a:rPr>
              <a:t> de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resposta</a:t>
            </a:r>
            <a:r>
              <a:rPr dirty="0" sz="1100" spc="-5">
                <a:latin typeface="Calibri"/>
                <a:cs typeface="Calibri"/>
              </a:rPr>
              <a:t> mais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altas</a:t>
            </a:r>
            <a:r>
              <a:rPr dirty="0" sz="1100">
                <a:latin typeface="Calibri"/>
                <a:cs typeface="Calibri"/>
              </a:rPr>
              <a:t> à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radioterapia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terapias</a:t>
            </a:r>
            <a:r>
              <a:rPr dirty="0" sz="1100" spc="-5">
                <a:latin typeface="Calibri"/>
                <a:cs typeface="Calibri"/>
              </a:rPr>
              <a:t> específicas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(terapias-alvo).</a:t>
            </a:r>
            <a:endParaRPr sz="1100">
              <a:latin typeface="Calibri"/>
              <a:cs typeface="Calibri"/>
            </a:endParaRPr>
          </a:p>
          <a:p>
            <a:pPr algn="just" marL="469900">
              <a:lnSpc>
                <a:spcPct val="100000"/>
              </a:lnSpc>
              <a:spcBef>
                <a:spcPts val="200"/>
              </a:spcBef>
            </a:pPr>
            <a:r>
              <a:rPr dirty="0" sz="1100">
                <a:latin typeface="Calibri"/>
                <a:cs typeface="Calibri"/>
              </a:rPr>
              <a:t>A</a:t>
            </a:r>
            <a:r>
              <a:rPr dirty="0" sz="1100" spc="3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biópsia</a:t>
            </a:r>
            <a:r>
              <a:rPr dirty="0" sz="1100" spc="32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do</a:t>
            </a:r>
            <a:r>
              <a:rPr dirty="0" sz="1100" spc="3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tumor</a:t>
            </a:r>
            <a:r>
              <a:rPr dirty="0" sz="1100" spc="3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é</a:t>
            </a:r>
            <a:r>
              <a:rPr dirty="0" sz="1100" spc="3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</a:t>
            </a:r>
            <a:r>
              <a:rPr dirty="0" sz="1100" spc="3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meio</a:t>
            </a:r>
            <a:r>
              <a:rPr dirty="0" sz="1100" spc="32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mais</a:t>
            </a:r>
            <a:r>
              <a:rPr dirty="0" sz="1100" spc="32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amplamente</a:t>
            </a:r>
            <a:r>
              <a:rPr dirty="0" sz="1100" spc="3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utilizado</a:t>
            </a:r>
            <a:r>
              <a:rPr dirty="0" sz="1100" spc="33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para</a:t>
            </a:r>
            <a:r>
              <a:rPr dirty="0" sz="1100" spc="33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obter</a:t>
            </a:r>
            <a:r>
              <a:rPr dirty="0" sz="1100" spc="32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material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1198" y="5680931"/>
            <a:ext cx="5285740" cy="31102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23495">
              <a:lnSpc>
                <a:spcPct val="114999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biológico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para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identificação</a:t>
            </a:r>
            <a:r>
              <a:rPr dirty="0" sz="1100" spc="-5">
                <a:latin typeface="Calibri"/>
                <a:cs typeface="Calibri"/>
              </a:rPr>
              <a:t> de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mutações</a:t>
            </a:r>
            <a:r>
              <a:rPr dirty="0" sz="1100" spc="-5">
                <a:latin typeface="Calibri"/>
                <a:cs typeface="Calibri"/>
              </a:rPr>
              <a:t> do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gene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 i="1">
                <a:latin typeface="Calibri"/>
                <a:cs typeface="Calibri"/>
              </a:rPr>
              <a:t>EGFR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em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30">
                <a:latin typeface="Calibri"/>
                <a:cs typeface="Calibri"/>
              </a:rPr>
              <a:t>CPCNP,</a:t>
            </a:r>
            <a:r>
              <a:rPr dirty="0" sz="1100" spc="19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porém</a:t>
            </a:r>
            <a:r>
              <a:rPr dirty="0" sz="1100" spc="229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esse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procedimento</a:t>
            </a:r>
            <a:r>
              <a:rPr dirty="0" sz="1100" spc="-5">
                <a:latin typeface="Calibri"/>
                <a:cs typeface="Calibri"/>
              </a:rPr>
              <a:t> não</a:t>
            </a:r>
            <a:r>
              <a:rPr dirty="0" sz="1100">
                <a:latin typeface="Calibri"/>
                <a:cs typeface="Calibri"/>
              </a:rPr>
              <a:t> é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isento</a:t>
            </a:r>
            <a:r>
              <a:rPr dirty="0" sz="1100" spc="-5">
                <a:latin typeface="Calibri"/>
                <a:cs typeface="Calibri"/>
              </a:rPr>
              <a:t> de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riscos,</a:t>
            </a:r>
            <a:r>
              <a:rPr dirty="0" sz="1100">
                <a:latin typeface="Calibri"/>
                <a:cs typeface="Calibri"/>
              </a:rPr>
              <a:t> além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disso,</a:t>
            </a:r>
            <a:r>
              <a:rPr dirty="0" sz="1100" spc="-5">
                <a:latin typeface="Calibri"/>
                <a:cs typeface="Calibri"/>
              </a:rPr>
              <a:t> por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5">
                <a:latin typeface="Calibri"/>
                <a:cs typeface="Calibri"/>
              </a:rPr>
              <a:t>vezes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é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difícil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obter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amostras</a:t>
            </a:r>
            <a:r>
              <a:rPr dirty="0" sz="1100" spc="-5">
                <a:latin typeface="Calibri"/>
                <a:cs typeface="Calibri"/>
              </a:rPr>
              <a:t> de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topografias </a:t>
            </a:r>
            <a:r>
              <a:rPr dirty="0" sz="1100" spc="-5">
                <a:latin typeface="Calibri"/>
                <a:cs typeface="Calibri"/>
              </a:rPr>
              <a:t>pouco acessíveis </a:t>
            </a:r>
            <a:r>
              <a:rPr dirty="0" sz="1100" spc="-10">
                <a:latin typeface="Calibri"/>
                <a:cs typeface="Calibri"/>
              </a:rPr>
              <a:t>(cérebro, </a:t>
            </a:r>
            <a:r>
              <a:rPr dirty="0" sz="1100" spc="-5">
                <a:latin typeface="Calibri"/>
                <a:cs typeface="Calibri"/>
              </a:rPr>
              <a:t>por </a:t>
            </a:r>
            <a:r>
              <a:rPr dirty="0" sz="1100" spc="-10">
                <a:latin typeface="Calibri"/>
                <a:cs typeface="Calibri"/>
              </a:rPr>
              <a:t>exemplo). Logo, alternativas </a:t>
            </a:r>
            <a:r>
              <a:rPr dirty="0" sz="1100" spc="-5">
                <a:latin typeface="Calibri"/>
                <a:cs typeface="Calibri"/>
              </a:rPr>
              <a:t>automatizadas, não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invasivas </a:t>
            </a:r>
            <a:r>
              <a:rPr dirty="0" sz="1100">
                <a:latin typeface="Calibri"/>
                <a:cs typeface="Calibri"/>
              </a:rPr>
              <a:t>e</a:t>
            </a:r>
            <a:r>
              <a:rPr dirty="0" sz="1100" spc="-5">
                <a:latin typeface="Calibri"/>
                <a:cs typeface="Calibri"/>
              </a:rPr>
              <a:t> de </a:t>
            </a:r>
            <a:r>
              <a:rPr dirty="0" sz="1100" spc="-10">
                <a:latin typeface="Calibri"/>
                <a:cs typeface="Calibri"/>
              </a:rPr>
              <a:t>baixo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custo</a:t>
            </a:r>
            <a:r>
              <a:rPr dirty="0" sz="1100" spc="-5">
                <a:latin typeface="Calibri"/>
                <a:cs typeface="Calibri"/>
              </a:rPr>
              <a:t> são desejadas.</a:t>
            </a:r>
            <a:endParaRPr sz="1100">
              <a:latin typeface="Calibri"/>
              <a:cs typeface="Calibri"/>
            </a:endParaRPr>
          </a:p>
          <a:p>
            <a:pPr algn="just" marL="12700" marR="8890" indent="457200">
              <a:lnSpc>
                <a:spcPct val="114999"/>
              </a:lnSpc>
            </a:pPr>
            <a:r>
              <a:rPr dirty="0" sz="1100">
                <a:latin typeface="Calibri"/>
                <a:cs typeface="Calibri"/>
              </a:rPr>
              <a:t>O </a:t>
            </a:r>
            <a:r>
              <a:rPr dirty="0" sz="1100" spc="-10">
                <a:latin typeface="Calibri"/>
                <a:cs typeface="Calibri"/>
              </a:rPr>
              <a:t>crescente número </a:t>
            </a:r>
            <a:r>
              <a:rPr dirty="0" sz="1100" spc="-5">
                <a:latin typeface="Calibri"/>
                <a:cs typeface="Calibri"/>
              </a:rPr>
              <a:t>de </a:t>
            </a:r>
            <a:r>
              <a:rPr dirty="0" sz="1100" spc="-10">
                <a:latin typeface="Calibri"/>
                <a:cs typeface="Calibri"/>
              </a:rPr>
              <a:t>informações produzidas </a:t>
            </a:r>
            <a:r>
              <a:rPr dirty="0" sz="1100" spc="-5">
                <a:latin typeface="Calibri"/>
                <a:cs typeface="Calibri"/>
              </a:rPr>
              <a:t>pelas imagens digitais </a:t>
            </a:r>
            <a:r>
              <a:rPr dirty="0" sz="1100" spc="-10">
                <a:latin typeface="Calibri"/>
                <a:cs typeface="Calibri"/>
              </a:rPr>
              <a:t>gerou </a:t>
            </a:r>
            <a:r>
              <a:rPr dirty="0" sz="1100" spc="-5">
                <a:latin typeface="Calibri"/>
                <a:cs typeface="Calibri"/>
              </a:rPr>
              <a:t>uma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necessidade da </a:t>
            </a:r>
            <a:r>
              <a:rPr dirty="0" sz="1100" spc="-10">
                <a:latin typeface="Calibri"/>
                <a:cs typeface="Calibri"/>
              </a:rPr>
              <a:t>incorporação </a:t>
            </a:r>
            <a:r>
              <a:rPr dirty="0" sz="1100" spc="-5">
                <a:latin typeface="Calibri"/>
                <a:cs typeface="Calibri"/>
              </a:rPr>
              <a:t>de </a:t>
            </a:r>
            <a:r>
              <a:rPr dirty="0" sz="1100" spc="-10">
                <a:latin typeface="Calibri"/>
                <a:cs typeface="Calibri"/>
              </a:rPr>
              <a:t>métodos </a:t>
            </a:r>
            <a:r>
              <a:rPr dirty="0" sz="1100" spc="-5">
                <a:latin typeface="Calibri"/>
                <a:cs typeface="Calibri"/>
              </a:rPr>
              <a:t>computacionais que possam </a:t>
            </a:r>
            <a:r>
              <a:rPr dirty="0" sz="1100">
                <a:latin typeface="Calibri"/>
                <a:cs typeface="Calibri"/>
              </a:rPr>
              <a:t>auxiliar o </a:t>
            </a:r>
            <a:r>
              <a:rPr dirty="0" sz="1100" spc="-5">
                <a:latin typeface="Calibri"/>
                <a:cs typeface="Calibri"/>
              </a:rPr>
              <a:t>médico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radiologista</a:t>
            </a:r>
            <a:r>
              <a:rPr dirty="0" sz="1100">
                <a:latin typeface="Calibri"/>
                <a:cs typeface="Calibri"/>
              </a:rPr>
              <a:t> a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extrair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máximo</a:t>
            </a:r>
            <a:r>
              <a:rPr dirty="0" sz="1100" spc="-5">
                <a:latin typeface="Calibri"/>
                <a:cs typeface="Calibri"/>
              </a:rPr>
              <a:t> de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dados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disponíveis</a:t>
            </a:r>
            <a:r>
              <a:rPr dirty="0" sz="1100" spc="-5">
                <a:latin typeface="Calibri"/>
                <a:cs typeface="Calibri"/>
              </a:rPr>
              <a:t> do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exame.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Deste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modo,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surgiu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 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radiômica, que </a:t>
            </a:r>
            <a:r>
              <a:rPr dirty="0" sz="1100" spc="-10">
                <a:latin typeface="Calibri"/>
                <a:cs typeface="Calibri"/>
              </a:rPr>
              <a:t>consiste </a:t>
            </a:r>
            <a:r>
              <a:rPr dirty="0" sz="1100" spc="-5">
                <a:latin typeface="Calibri"/>
                <a:cs typeface="Calibri"/>
              </a:rPr>
              <a:t>na </a:t>
            </a:r>
            <a:r>
              <a:rPr dirty="0" sz="1100" spc="-10">
                <a:latin typeface="Calibri"/>
                <a:cs typeface="Calibri"/>
              </a:rPr>
              <a:t>conversão </a:t>
            </a:r>
            <a:r>
              <a:rPr dirty="0" sz="1100" spc="-5">
                <a:latin typeface="Calibri"/>
                <a:cs typeface="Calibri"/>
              </a:rPr>
              <a:t>de imagens em dados </a:t>
            </a:r>
            <a:r>
              <a:rPr dirty="0" sz="1100" spc="-10">
                <a:latin typeface="Calibri"/>
                <a:cs typeface="Calibri"/>
              </a:rPr>
              <a:t>quantitativos mensuráveis. Estes </a:t>
            </a:r>
            <a:r>
              <a:rPr dirty="0" sz="1100" spc="-5">
                <a:latin typeface="Calibri"/>
                <a:cs typeface="Calibri"/>
              </a:rPr>
              <a:t> dados são avaliados por </a:t>
            </a:r>
            <a:r>
              <a:rPr dirty="0" sz="1100" spc="-10">
                <a:latin typeface="Calibri"/>
                <a:cs typeface="Calibri"/>
              </a:rPr>
              <a:t>tecnologias </a:t>
            </a:r>
            <a:r>
              <a:rPr dirty="0" sz="1100" spc="-5">
                <a:latin typeface="Calibri"/>
                <a:cs typeface="Calibri"/>
              </a:rPr>
              <a:t>que </a:t>
            </a:r>
            <a:r>
              <a:rPr dirty="0" sz="1100" spc="-10">
                <a:latin typeface="Calibri"/>
                <a:cs typeface="Calibri"/>
              </a:rPr>
              <a:t>empregam inteligência </a:t>
            </a:r>
            <a:r>
              <a:rPr dirty="0" sz="1100">
                <a:latin typeface="Calibri"/>
                <a:cs typeface="Calibri"/>
              </a:rPr>
              <a:t>artificial (</a:t>
            </a:r>
            <a:r>
              <a:rPr dirty="0" sz="1100" i="1">
                <a:latin typeface="Calibri"/>
                <a:cs typeface="Calibri"/>
              </a:rPr>
              <a:t>machine </a:t>
            </a:r>
            <a:r>
              <a:rPr dirty="0" sz="1100" spc="-5" i="1">
                <a:latin typeface="Calibri"/>
                <a:cs typeface="Calibri"/>
              </a:rPr>
              <a:t>learning </a:t>
            </a:r>
            <a:r>
              <a:rPr dirty="0" sz="1100">
                <a:latin typeface="Calibri"/>
                <a:cs typeface="Calibri"/>
              </a:rPr>
              <a:t>e 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redes </a:t>
            </a:r>
            <a:r>
              <a:rPr dirty="0" sz="1100" spc="-5">
                <a:latin typeface="Calibri"/>
                <a:cs typeface="Calibri"/>
              </a:rPr>
              <a:t>neurais) </a:t>
            </a:r>
            <a:r>
              <a:rPr dirty="0" sz="1100" spc="-10">
                <a:latin typeface="Calibri"/>
                <a:cs typeface="Calibri"/>
              </a:rPr>
              <a:t>para reconhecer padrões </a:t>
            </a:r>
            <a:r>
              <a:rPr dirty="0" sz="1100">
                <a:latin typeface="Calibri"/>
                <a:cs typeface="Calibri"/>
              </a:rPr>
              <a:t>e </a:t>
            </a:r>
            <a:r>
              <a:rPr dirty="0" sz="1100" spc="-10">
                <a:latin typeface="Calibri"/>
                <a:cs typeface="Calibri"/>
              </a:rPr>
              <a:t>interações </a:t>
            </a:r>
            <a:r>
              <a:rPr dirty="0" sz="1100" spc="-5">
                <a:latin typeface="Calibri"/>
                <a:cs typeface="Calibri"/>
              </a:rPr>
              <a:t>como </a:t>
            </a:r>
            <a:r>
              <a:rPr dirty="0" sz="1100" spc="-10">
                <a:latin typeface="Calibri"/>
                <a:cs typeface="Calibri"/>
              </a:rPr>
              <a:t>variáveis </a:t>
            </a:r>
            <a:r>
              <a:rPr dirty="0" sz="1100" spc="-5">
                <a:latin typeface="Calibri"/>
                <a:cs typeface="Calibri"/>
              </a:rPr>
              <a:t>multidimensionais não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facilmente </a:t>
            </a:r>
            <a:r>
              <a:rPr dirty="0" sz="1100" spc="-10">
                <a:latin typeface="Calibri"/>
                <a:cs typeface="Calibri"/>
              </a:rPr>
              <a:t>observáveis</a:t>
            </a:r>
            <a:r>
              <a:rPr dirty="0" sz="1100" spc="-5">
                <a:latin typeface="Calibri"/>
                <a:cs typeface="Calibri"/>
              </a:rPr>
              <a:t> com </a:t>
            </a:r>
            <a:r>
              <a:rPr dirty="0" sz="1100">
                <a:latin typeface="Calibri"/>
                <a:cs typeface="Calibri"/>
              </a:rPr>
              <a:t>análises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estatísticas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convencionais.</a:t>
            </a:r>
            <a:endParaRPr sz="1100">
              <a:latin typeface="Calibri"/>
              <a:cs typeface="Calibri"/>
            </a:endParaRPr>
          </a:p>
          <a:p>
            <a:pPr algn="just" marL="12700" marR="5080" indent="457200">
              <a:lnSpc>
                <a:spcPct val="114999"/>
              </a:lnSpc>
            </a:pPr>
            <a:r>
              <a:rPr dirty="0" sz="1100" spc="-5">
                <a:latin typeface="Calibri"/>
                <a:cs typeface="Calibri"/>
              </a:rPr>
              <a:t>Esses </a:t>
            </a:r>
            <a:r>
              <a:rPr dirty="0" sz="1100" spc="-10">
                <a:latin typeface="Calibri"/>
                <a:cs typeface="Calibri"/>
              </a:rPr>
              <a:t>recursos </a:t>
            </a:r>
            <a:r>
              <a:rPr dirty="0" sz="1100" spc="-5">
                <a:latin typeface="Calibri"/>
                <a:cs typeface="Calibri"/>
              </a:rPr>
              <a:t>podem ser utilizados em imagens de qualquer área, no </a:t>
            </a:r>
            <a:r>
              <a:rPr dirty="0" sz="1100" spc="-15">
                <a:latin typeface="Calibri"/>
                <a:cs typeface="Calibri"/>
              </a:rPr>
              <a:t>entanto, </a:t>
            </a:r>
            <a:r>
              <a:rPr dirty="0" sz="1100">
                <a:latin typeface="Calibri"/>
                <a:cs typeface="Calibri"/>
              </a:rPr>
              <a:t>é </a:t>
            </a:r>
            <a:r>
              <a:rPr dirty="0" sz="1100" spc="-5">
                <a:latin typeface="Calibri"/>
                <a:cs typeface="Calibri"/>
              </a:rPr>
              <a:t>na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Oncologia que </a:t>
            </a:r>
            <a:r>
              <a:rPr dirty="0" sz="1100" spc="-10">
                <a:latin typeface="Calibri"/>
                <a:cs typeface="Calibri"/>
              </a:rPr>
              <a:t>estes </a:t>
            </a:r>
            <a:r>
              <a:rPr dirty="0" sz="1100" spc="-5">
                <a:latin typeface="Calibri"/>
                <a:cs typeface="Calibri"/>
              </a:rPr>
              <a:t>dados </a:t>
            </a:r>
            <a:r>
              <a:rPr dirty="0" sz="1100" spc="-10">
                <a:latin typeface="Calibri"/>
                <a:cs typeface="Calibri"/>
              </a:rPr>
              <a:t>têm </a:t>
            </a:r>
            <a:r>
              <a:rPr dirty="0" sz="1100" spc="-5">
                <a:latin typeface="Calibri"/>
                <a:cs typeface="Calibri"/>
              </a:rPr>
              <a:t>maior </a:t>
            </a:r>
            <a:r>
              <a:rPr dirty="0" sz="1100" spc="-10">
                <a:latin typeface="Calibri"/>
                <a:cs typeface="Calibri"/>
              </a:rPr>
              <a:t>potencial para </a:t>
            </a:r>
            <a:r>
              <a:rPr dirty="0" sz="1100" spc="-5">
                <a:latin typeface="Calibri"/>
                <a:cs typeface="Calibri"/>
              </a:rPr>
              <a:t>causar </a:t>
            </a:r>
            <a:r>
              <a:rPr dirty="0" sz="1100" spc="-10">
                <a:latin typeface="Calibri"/>
                <a:cs typeface="Calibri"/>
              </a:rPr>
              <a:t>impacto clínico, </a:t>
            </a:r>
            <a:r>
              <a:rPr dirty="0" sz="1100" spc="-5">
                <a:latin typeface="Calibri"/>
                <a:cs typeface="Calibri"/>
              </a:rPr>
              <a:t>possibilitando </a:t>
            </a:r>
            <a:r>
              <a:rPr dirty="0" sz="1100">
                <a:latin typeface="Calibri"/>
                <a:cs typeface="Calibri"/>
              </a:rPr>
              <a:t>a 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identificação </a:t>
            </a:r>
            <a:r>
              <a:rPr dirty="0" sz="1100" spc="-5">
                <a:latin typeface="Calibri"/>
                <a:cs typeface="Calibri"/>
              </a:rPr>
              <a:t>de </a:t>
            </a:r>
            <a:r>
              <a:rPr dirty="0" sz="1100" spc="-10">
                <a:latin typeface="Calibri"/>
                <a:cs typeface="Calibri"/>
              </a:rPr>
              <a:t>fenótipos tumorais </a:t>
            </a:r>
            <a:r>
              <a:rPr dirty="0" sz="1100" spc="-5">
                <a:latin typeface="Calibri"/>
                <a:cs typeface="Calibri"/>
              </a:rPr>
              <a:t>baseados em imagem, que podem </a:t>
            </a:r>
            <a:r>
              <a:rPr dirty="0" sz="1100" spc="-10">
                <a:latin typeface="Calibri"/>
                <a:cs typeface="Calibri"/>
              </a:rPr>
              <a:t>ter relação direta com </a:t>
            </a:r>
            <a:r>
              <a:rPr dirty="0" sz="1100" spc="-5">
                <a:latin typeface="Calibri"/>
                <a:cs typeface="Calibri"/>
              </a:rPr>
              <a:t> agressividade </a:t>
            </a:r>
            <a:r>
              <a:rPr dirty="0" sz="1100" spc="-10">
                <a:latin typeface="Calibri"/>
                <a:cs typeface="Calibri"/>
              </a:rPr>
              <a:t>tumoral, prognóstico </a:t>
            </a:r>
            <a:r>
              <a:rPr dirty="0" sz="1100">
                <a:latin typeface="Calibri"/>
                <a:cs typeface="Calibri"/>
              </a:rPr>
              <a:t>e </a:t>
            </a:r>
            <a:r>
              <a:rPr dirty="0" sz="1100" spc="-10">
                <a:latin typeface="Calibri"/>
                <a:cs typeface="Calibri"/>
              </a:rPr>
              <a:t>até </a:t>
            </a:r>
            <a:r>
              <a:rPr dirty="0" sz="1100" spc="-5">
                <a:latin typeface="Calibri"/>
                <a:cs typeface="Calibri"/>
              </a:rPr>
              <a:t>perfil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genômico, </a:t>
            </a:r>
            <a:r>
              <a:rPr dirty="0" sz="1100" spc="-5">
                <a:latin typeface="Calibri"/>
                <a:cs typeface="Calibri"/>
              </a:rPr>
              <a:t>dando origem </a:t>
            </a:r>
            <a:r>
              <a:rPr dirty="0" sz="1100">
                <a:latin typeface="Calibri"/>
                <a:cs typeface="Calibri"/>
              </a:rPr>
              <a:t>a </a:t>
            </a:r>
            <a:r>
              <a:rPr dirty="0" sz="1100" spc="-5">
                <a:latin typeface="Calibri"/>
                <a:cs typeface="Calibri"/>
              </a:rPr>
              <a:t>uma </a:t>
            </a:r>
            <a:r>
              <a:rPr dirty="0" sz="1100" spc="-10">
                <a:latin typeface="Calibri"/>
                <a:cs typeface="Calibri"/>
              </a:rPr>
              <a:t>nova </a:t>
            </a:r>
            <a:r>
              <a:rPr dirty="0" sz="1100" spc="-5">
                <a:latin typeface="Calibri"/>
                <a:cs typeface="Calibri"/>
              </a:rPr>
              <a:t>área de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pesquisa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denominada radiogenômica.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5456" y="8906037"/>
            <a:ext cx="5268595" cy="8401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54610">
              <a:lnSpc>
                <a:spcPct val="100000"/>
              </a:lnSpc>
              <a:spcBef>
                <a:spcPts val="100"/>
              </a:spcBef>
            </a:pP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OBJETIVO</a:t>
            </a:r>
            <a:endParaRPr sz="24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895"/>
              </a:spcBef>
            </a:pPr>
            <a:r>
              <a:rPr dirty="0" sz="1100" spc="-5">
                <a:latin typeface="Calibri"/>
                <a:cs typeface="Calibri"/>
              </a:rPr>
              <a:t>Analisar</a:t>
            </a:r>
            <a:r>
              <a:rPr dirty="0" sz="1100" spc="1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</a:t>
            </a:r>
            <a:r>
              <a:rPr dirty="0" sz="1100" spc="1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associação</a:t>
            </a:r>
            <a:r>
              <a:rPr dirty="0" sz="1100" spc="13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entre</a:t>
            </a:r>
            <a:r>
              <a:rPr dirty="0" sz="1100" spc="14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padrões</a:t>
            </a:r>
            <a:r>
              <a:rPr dirty="0" sz="1100" spc="1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radiológicos</a:t>
            </a:r>
            <a:r>
              <a:rPr dirty="0" sz="1100" spc="1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13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metástases</a:t>
            </a:r>
            <a:r>
              <a:rPr dirty="0" sz="1100" spc="14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cerebrais</a:t>
            </a:r>
            <a:r>
              <a:rPr dirty="0" sz="1100" spc="1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</a:t>
            </a:r>
            <a:r>
              <a:rPr dirty="0" sz="1100" spc="1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</a:t>
            </a:r>
            <a:r>
              <a:rPr dirty="0" sz="1100" spc="13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presença</a:t>
            </a:r>
            <a:r>
              <a:rPr dirty="0" sz="1100" spc="14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ou </a:t>
            </a:r>
            <a:r>
              <a:rPr dirty="0" sz="1100" spc="-2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ausência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 mutação no gene </a:t>
            </a:r>
            <a:r>
              <a:rPr dirty="0" sz="1100" spc="-10" i="1">
                <a:latin typeface="Calibri"/>
                <a:cs typeface="Calibri"/>
              </a:rPr>
              <a:t>EGFR</a:t>
            </a:r>
            <a:r>
              <a:rPr dirty="0" sz="1100" spc="-5" i="1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em </a:t>
            </a:r>
            <a:r>
              <a:rPr dirty="0" sz="1100" spc="-10">
                <a:latin typeface="Calibri"/>
                <a:cs typeface="Calibri"/>
              </a:rPr>
              <a:t>pacientes</a:t>
            </a:r>
            <a:r>
              <a:rPr dirty="0" sz="1100" spc="-5">
                <a:latin typeface="Calibri"/>
                <a:cs typeface="Calibri"/>
              </a:rPr>
              <a:t> com CPCNP </a:t>
            </a:r>
            <a:r>
              <a:rPr dirty="0" sz="1100" spc="-10">
                <a:latin typeface="Calibri"/>
                <a:cs typeface="Calibri"/>
              </a:rPr>
              <a:t>metastático.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77114" y="2115173"/>
            <a:ext cx="5063490" cy="36429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12192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MÉTODOS</a:t>
            </a:r>
            <a:endParaRPr sz="2400">
              <a:latin typeface="Calibri"/>
              <a:cs typeface="Calibri"/>
            </a:endParaRPr>
          </a:p>
          <a:p>
            <a:pPr algn="just" marL="255270" marR="5715" indent="-243204">
              <a:lnSpc>
                <a:spcPct val="114999"/>
              </a:lnSpc>
              <a:spcBef>
                <a:spcPts val="1315"/>
              </a:spcBef>
              <a:buFont typeface="Arial"/>
              <a:buChar char="●"/>
              <a:tabLst>
                <a:tab pos="255904" algn="l"/>
              </a:tabLst>
            </a:pPr>
            <a:r>
              <a:rPr dirty="0" sz="1100" spc="-10" b="1">
                <a:latin typeface="Calibri"/>
                <a:cs typeface="Calibri"/>
              </a:rPr>
              <a:t>Critérios</a:t>
            </a:r>
            <a:r>
              <a:rPr dirty="0" sz="1100" spc="-5" b="1">
                <a:latin typeface="Calibri"/>
                <a:cs typeface="Calibri"/>
              </a:rPr>
              <a:t> de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inclusão: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Paciente</a:t>
            </a:r>
            <a:r>
              <a:rPr dirty="0" sz="1100" spc="-5">
                <a:latin typeface="Calibri"/>
                <a:cs typeface="Calibri"/>
              </a:rPr>
              <a:t> com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diagnóstico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confirmado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histologicamente</a:t>
            </a:r>
            <a:r>
              <a:rPr dirty="0" sz="1100" spc="-5">
                <a:latin typeface="Calibri"/>
                <a:cs typeface="Calibri"/>
              </a:rPr>
              <a:t> de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CPCNP; com </a:t>
            </a:r>
            <a:r>
              <a:rPr dirty="0" sz="1100" spc="-10">
                <a:latin typeface="Calibri"/>
                <a:cs typeface="Calibri"/>
              </a:rPr>
              <a:t>metástase para </a:t>
            </a:r>
            <a:r>
              <a:rPr dirty="0" sz="1100" spc="-5">
                <a:latin typeface="Calibri"/>
                <a:cs typeface="Calibri"/>
              </a:rPr>
              <a:t>SNC </a:t>
            </a:r>
            <a:r>
              <a:rPr dirty="0" sz="1100">
                <a:latin typeface="Calibri"/>
                <a:cs typeface="Calibri"/>
              </a:rPr>
              <a:t>e </a:t>
            </a:r>
            <a:r>
              <a:rPr dirty="0" sz="1100" spc="-5">
                <a:latin typeface="Calibri"/>
                <a:cs typeface="Calibri"/>
              </a:rPr>
              <a:t>avaliados </a:t>
            </a:r>
            <a:r>
              <a:rPr dirty="0" sz="1100" spc="-10">
                <a:latin typeface="Calibri"/>
                <a:cs typeface="Calibri"/>
              </a:rPr>
              <a:t>para mutações </a:t>
            </a:r>
            <a:r>
              <a:rPr dirty="0" sz="1100" spc="-5">
                <a:latin typeface="Calibri"/>
                <a:cs typeface="Calibri"/>
              </a:rPr>
              <a:t>no gene </a:t>
            </a:r>
            <a:r>
              <a:rPr dirty="0" sz="1100" spc="-10" i="1">
                <a:latin typeface="Calibri"/>
                <a:cs typeface="Calibri"/>
              </a:rPr>
              <a:t>EGFR</a:t>
            </a:r>
            <a:r>
              <a:rPr dirty="0" sz="1100" spc="-10">
                <a:latin typeface="Calibri"/>
                <a:cs typeface="Calibri"/>
              </a:rPr>
              <a:t>, com 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ressonância </a:t>
            </a:r>
            <a:r>
              <a:rPr dirty="0" sz="1100" spc="-5">
                <a:latin typeface="Calibri"/>
                <a:cs typeface="Calibri"/>
              </a:rPr>
              <a:t>de crânio </a:t>
            </a:r>
            <a:r>
              <a:rPr dirty="0" sz="1100" spc="-10">
                <a:latin typeface="Calibri"/>
                <a:cs typeface="Calibri"/>
              </a:rPr>
              <a:t>realizada antes </a:t>
            </a:r>
            <a:r>
              <a:rPr dirty="0" sz="1100" spc="-5">
                <a:latin typeface="Calibri"/>
                <a:cs typeface="Calibri"/>
              </a:rPr>
              <a:t>do uso de TKIs </a:t>
            </a:r>
            <a:r>
              <a:rPr dirty="0" sz="1100">
                <a:latin typeface="Calibri"/>
                <a:cs typeface="Calibri"/>
              </a:rPr>
              <a:t>e </a:t>
            </a:r>
            <a:r>
              <a:rPr dirty="0" sz="1100" spc="-5">
                <a:latin typeface="Calibri"/>
                <a:cs typeface="Calibri"/>
              </a:rPr>
              <a:t>cuja maior lesão seja de no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mínimo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0,9 cm.</a:t>
            </a:r>
            <a:endParaRPr sz="1100">
              <a:latin typeface="Calibri"/>
              <a:cs typeface="Calibri"/>
            </a:endParaRPr>
          </a:p>
          <a:p>
            <a:pPr algn="just" marL="255270" marR="10795" indent="-243204">
              <a:lnSpc>
                <a:spcPct val="114999"/>
              </a:lnSpc>
              <a:buFont typeface="Arial"/>
              <a:buChar char="●"/>
              <a:tabLst>
                <a:tab pos="255904" algn="l"/>
              </a:tabLst>
            </a:pPr>
            <a:r>
              <a:rPr dirty="0" sz="1100" spc="-10" b="1">
                <a:latin typeface="Calibri"/>
                <a:cs typeface="Calibri"/>
              </a:rPr>
              <a:t>Critérios</a:t>
            </a:r>
            <a:r>
              <a:rPr dirty="0" sz="1100" spc="-5" b="1">
                <a:latin typeface="Calibri"/>
                <a:cs typeface="Calibri"/>
              </a:rPr>
              <a:t> de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10" b="1">
                <a:latin typeface="Calibri"/>
                <a:cs typeface="Calibri"/>
              </a:rPr>
              <a:t>exclusão:</a:t>
            </a:r>
            <a:r>
              <a:rPr dirty="0" sz="1100" spc="-5" b="1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Pacientes</a:t>
            </a:r>
            <a:r>
              <a:rPr dirty="0" sz="1100" spc="-5">
                <a:latin typeface="Calibri"/>
                <a:cs typeface="Calibri"/>
              </a:rPr>
              <a:t> cujas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imagens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ressonância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magnética</a:t>
            </a:r>
            <a:r>
              <a:rPr dirty="0" sz="1100" spc="22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não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5">
                <a:latin typeface="Calibri"/>
                <a:cs typeface="Calibri"/>
              </a:rPr>
              <a:t>estavam </a:t>
            </a:r>
            <a:r>
              <a:rPr dirty="0" sz="1100" spc="-10">
                <a:latin typeface="Calibri"/>
                <a:cs typeface="Calibri"/>
              </a:rPr>
              <a:t>disponíveis </a:t>
            </a:r>
            <a:r>
              <a:rPr dirty="0" sz="1100" spc="-5">
                <a:latin typeface="Calibri"/>
                <a:cs typeface="Calibri"/>
              </a:rPr>
              <a:t>em nosso acervo digital ou </a:t>
            </a:r>
            <a:r>
              <a:rPr dirty="0" sz="1100" spc="-15">
                <a:latin typeface="Calibri"/>
                <a:cs typeface="Calibri"/>
              </a:rPr>
              <a:t>estavam </a:t>
            </a:r>
            <a:r>
              <a:rPr dirty="0" sz="1100" spc="-5">
                <a:latin typeface="Calibri"/>
                <a:cs typeface="Calibri"/>
              </a:rPr>
              <a:t>inadequadas </a:t>
            </a:r>
            <a:r>
              <a:rPr dirty="0" sz="1100" spc="-10">
                <a:latin typeface="Calibri"/>
                <a:cs typeface="Calibri"/>
              </a:rPr>
              <a:t>para </a:t>
            </a:r>
            <a:r>
              <a:rPr dirty="0" sz="1100">
                <a:latin typeface="Calibri"/>
                <a:cs typeface="Calibri"/>
              </a:rPr>
              <a:t>análise 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(imagem </a:t>
            </a:r>
            <a:r>
              <a:rPr dirty="0" sz="1100" spc="-10">
                <a:latin typeface="Calibri"/>
                <a:cs typeface="Calibri"/>
              </a:rPr>
              <a:t>incompleta,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espessura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 </a:t>
            </a:r>
            <a:r>
              <a:rPr dirty="0" sz="1100" spc="-10">
                <a:latin typeface="Calibri"/>
                <a:cs typeface="Calibri"/>
              </a:rPr>
              <a:t>corte</a:t>
            </a:r>
            <a:r>
              <a:rPr dirty="0" sz="1100" spc="-5">
                <a:latin typeface="Calibri"/>
                <a:cs typeface="Calibri"/>
              </a:rPr>
              <a:t> elevada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ou </a:t>
            </a:r>
            <a:r>
              <a:rPr dirty="0" sz="1100" spc="-10">
                <a:latin typeface="Calibri"/>
                <a:cs typeface="Calibri"/>
              </a:rPr>
              <a:t>presença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 </a:t>
            </a:r>
            <a:r>
              <a:rPr dirty="0" sz="1100" spc="-10">
                <a:latin typeface="Calibri"/>
                <a:cs typeface="Calibri"/>
              </a:rPr>
              <a:t>artefatos).</a:t>
            </a:r>
            <a:endParaRPr sz="1100">
              <a:latin typeface="Calibri"/>
              <a:cs typeface="Calibri"/>
            </a:endParaRPr>
          </a:p>
          <a:p>
            <a:pPr algn="just" marL="255270" marR="6985" indent="-243204">
              <a:lnSpc>
                <a:spcPct val="114999"/>
              </a:lnSpc>
              <a:buFont typeface="Arial"/>
              <a:buChar char="●"/>
              <a:tabLst>
                <a:tab pos="255904" algn="l"/>
              </a:tabLst>
            </a:pPr>
            <a:r>
              <a:rPr dirty="0" sz="1100" spc="-5" b="1">
                <a:latin typeface="Calibri"/>
                <a:cs typeface="Calibri"/>
              </a:rPr>
              <a:t>Análise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10" b="1">
                <a:latin typeface="Calibri"/>
                <a:cs typeface="Calibri"/>
              </a:rPr>
              <a:t>imagens:</a:t>
            </a:r>
            <a:r>
              <a:rPr dirty="0" sz="1100" spc="-5" b="1">
                <a:latin typeface="Calibri"/>
                <a:cs typeface="Calibri"/>
              </a:rPr>
              <a:t> S</a:t>
            </a:r>
            <a:r>
              <a:rPr dirty="0" sz="1100" spc="-5">
                <a:latin typeface="Calibri"/>
                <a:cs typeface="Calibri"/>
              </a:rPr>
              <a:t>egmentação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semiautomática</a:t>
            </a:r>
            <a:r>
              <a:rPr dirty="0" sz="1100" spc="-5">
                <a:latin typeface="Calibri"/>
                <a:cs typeface="Calibri"/>
              </a:rPr>
              <a:t> tridimensional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das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lesões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do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sistema</a:t>
            </a:r>
            <a:r>
              <a:rPr dirty="0" sz="1100" spc="-5">
                <a:latin typeface="Calibri"/>
                <a:cs typeface="Calibri"/>
              </a:rPr>
              <a:t> nervoso </a:t>
            </a:r>
            <a:r>
              <a:rPr dirty="0" sz="1100" spc="-10">
                <a:latin typeface="Calibri"/>
                <a:cs typeface="Calibri"/>
              </a:rPr>
              <a:t>central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 </a:t>
            </a:r>
            <a:r>
              <a:rPr dirty="0" sz="1100" spc="-5">
                <a:latin typeface="Calibri"/>
                <a:cs typeface="Calibri"/>
              </a:rPr>
              <a:t>partir de imagens de </a:t>
            </a:r>
            <a:r>
              <a:rPr dirty="0" sz="1100" spc="-10">
                <a:latin typeface="Calibri"/>
                <a:cs typeface="Calibri"/>
              </a:rPr>
              <a:t>ressonância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magnética</a:t>
            </a:r>
            <a:r>
              <a:rPr dirty="0" sz="1100" spc="-5">
                <a:latin typeface="Calibri"/>
                <a:cs typeface="Calibri"/>
              </a:rPr>
              <a:t> ponderadas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em T1 </a:t>
            </a:r>
            <a:r>
              <a:rPr dirty="0" sz="1100" spc="-10">
                <a:latin typeface="Calibri"/>
                <a:cs typeface="Calibri"/>
              </a:rPr>
              <a:t>pós-contraste</a:t>
            </a:r>
            <a:r>
              <a:rPr dirty="0" sz="1100" spc="-5">
                <a:latin typeface="Calibri"/>
                <a:cs typeface="Calibri"/>
              </a:rPr>
              <a:t> com aquisição </a:t>
            </a:r>
            <a:r>
              <a:rPr dirty="0" sz="1100" spc="-10">
                <a:latin typeface="Calibri"/>
                <a:cs typeface="Calibri"/>
              </a:rPr>
              <a:t>volumétrica</a:t>
            </a:r>
            <a:r>
              <a:rPr dirty="0" sz="1100" spc="-5">
                <a:latin typeface="Calibri"/>
                <a:cs typeface="Calibri"/>
              </a:rPr>
              <a:t> (VIBE).</a:t>
            </a:r>
            <a:endParaRPr sz="1100">
              <a:latin typeface="Calibri"/>
              <a:cs typeface="Calibri"/>
            </a:endParaRPr>
          </a:p>
          <a:p>
            <a:pPr algn="just" marL="255270" marR="5080" indent="-243204">
              <a:lnSpc>
                <a:spcPct val="114999"/>
              </a:lnSpc>
              <a:buFont typeface="Arial"/>
              <a:buChar char="●"/>
              <a:tabLst>
                <a:tab pos="255904" algn="l"/>
              </a:tabLst>
            </a:pPr>
            <a:r>
              <a:rPr dirty="0" sz="1100" spc="-5" b="1">
                <a:latin typeface="Calibri"/>
                <a:cs typeface="Calibri"/>
              </a:rPr>
              <a:t>Análise de </a:t>
            </a:r>
            <a:r>
              <a:rPr dirty="0" sz="1100" spc="-10" b="1">
                <a:latin typeface="Calibri"/>
                <a:cs typeface="Calibri"/>
              </a:rPr>
              <a:t>radiômica:</a:t>
            </a:r>
            <a:r>
              <a:rPr dirty="0" sz="1100" spc="-5" b="1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foi realizada </a:t>
            </a:r>
            <a:r>
              <a:rPr dirty="0" sz="1100">
                <a:latin typeface="Calibri"/>
                <a:cs typeface="Calibri"/>
              </a:rPr>
              <a:t>a </a:t>
            </a:r>
            <a:r>
              <a:rPr dirty="0" sz="1100" spc="-10">
                <a:latin typeface="Calibri"/>
                <a:cs typeface="Calibri"/>
              </a:rPr>
              <a:t>extração </a:t>
            </a:r>
            <a:r>
              <a:rPr dirty="0" sz="1100">
                <a:latin typeface="Calibri"/>
                <a:cs typeface="Calibri"/>
              </a:rPr>
              <a:t>e </a:t>
            </a:r>
            <a:r>
              <a:rPr dirty="0" sz="1100" spc="-10">
                <a:latin typeface="Calibri"/>
                <a:cs typeface="Calibri"/>
              </a:rPr>
              <a:t>normalização </a:t>
            </a:r>
            <a:r>
              <a:rPr dirty="0" sz="1100" spc="-5">
                <a:latin typeface="Calibri"/>
                <a:cs typeface="Calibri"/>
              </a:rPr>
              <a:t>das </a:t>
            </a:r>
            <a:r>
              <a:rPr dirty="0" sz="1100" spc="-10">
                <a:latin typeface="Calibri"/>
                <a:cs typeface="Calibri"/>
              </a:rPr>
              <a:t>características </a:t>
            </a:r>
            <a:r>
              <a:rPr dirty="0" sz="1100" spc="-5">
                <a:latin typeface="Calibri"/>
                <a:cs typeface="Calibri"/>
              </a:rPr>
              <a:t> radiômicas pelo PyRadiomics.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Em seguida, tais </a:t>
            </a:r>
            <a:r>
              <a:rPr dirty="0" sz="1100" spc="-10">
                <a:latin typeface="Calibri"/>
                <a:cs typeface="Calibri"/>
              </a:rPr>
              <a:t>características </a:t>
            </a:r>
            <a:r>
              <a:rPr dirty="0" sz="1100" spc="-15">
                <a:latin typeface="Calibri"/>
                <a:cs typeface="Calibri"/>
              </a:rPr>
              <a:t>foram </a:t>
            </a:r>
            <a:r>
              <a:rPr dirty="0" sz="1100" spc="-10">
                <a:latin typeface="Calibri"/>
                <a:cs typeface="Calibri"/>
              </a:rPr>
              <a:t>categorizadas </a:t>
            </a:r>
            <a:r>
              <a:rPr dirty="0" sz="1100" spc="-5">
                <a:latin typeface="Calibri"/>
                <a:cs typeface="Calibri"/>
              </a:rPr>
              <a:t> como 78 </a:t>
            </a:r>
            <a:r>
              <a:rPr dirty="0" sz="1100" spc="-10">
                <a:latin typeface="Calibri"/>
                <a:cs typeface="Calibri"/>
              </a:rPr>
              <a:t>recursos </a:t>
            </a:r>
            <a:r>
              <a:rPr dirty="0" sz="1100" spc="-5">
                <a:latin typeface="Calibri"/>
                <a:cs typeface="Calibri"/>
              </a:rPr>
              <a:t>de </a:t>
            </a:r>
            <a:r>
              <a:rPr dirty="0" sz="1100" spc="-10">
                <a:latin typeface="Calibri"/>
                <a:cs typeface="Calibri"/>
              </a:rPr>
              <a:t>textura </a:t>
            </a:r>
            <a:r>
              <a:rPr dirty="0" sz="1100" spc="-5">
                <a:latin typeface="Calibri"/>
                <a:cs typeface="Calibri"/>
              </a:rPr>
              <a:t>multidimensionais </a:t>
            </a:r>
            <a:r>
              <a:rPr dirty="0" sz="1100">
                <a:latin typeface="Calibri"/>
                <a:cs typeface="Calibri"/>
              </a:rPr>
              <a:t>- </a:t>
            </a:r>
            <a:r>
              <a:rPr dirty="0" sz="1100" spc="-15">
                <a:latin typeface="Calibri"/>
                <a:cs typeface="Calibri"/>
              </a:rPr>
              <a:t>Gray </a:t>
            </a:r>
            <a:r>
              <a:rPr dirty="0" sz="1100" spc="-10">
                <a:latin typeface="Calibri"/>
                <a:cs typeface="Calibri"/>
              </a:rPr>
              <a:t>Level. </a:t>
            </a:r>
            <a:r>
              <a:rPr dirty="0" sz="1100" spc="-5">
                <a:latin typeface="Calibri"/>
                <a:cs typeface="Calibri"/>
              </a:rPr>
              <a:t>Ao final, utilizamos </a:t>
            </a:r>
            <a:r>
              <a:rPr dirty="0" sz="1100">
                <a:latin typeface="Calibri"/>
                <a:cs typeface="Calibri"/>
              </a:rPr>
              <a:t>9 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 i="1">
                <a:latin typeface="Calibri"/>
                <a:cs typeface="Calibri"/>
              </a:rPr>
              <a:t>features </a:t>
            </a:r>
            <a:r>
              <a:rPr dirty="0" sz="1100" spc="-10">
                <a:latin typeface="Calibri"/>
                <a:cs typeface="Calibri"/>
              </a:rPr>
              <a:t>para </a:t>
            </a:r>
            <a:r>
              <a:rPr dirty="0" sz="1100" spc="-5">
                <a:latin typeface="Calibri"/>
                <a:cs typeface="Calibri"/>
              </a:rPr>
              <a:t>dois modelos de machine learning conhecidos como árvore de decisão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</a:t>
            </a:r>
            <a:r>
              <a:rPr dirty="0" sz="1100" spc="-5" i="1">
                <a:latin typeface="Calibri"/>
                <a:cs typeface="Calibri"/>
              </a:rPr>
              <a:t>Decision </a:t>
            </a:r>
            <a:r>
              <a:rPr dirty="0" sz="1100" spc="-15" i="1">
                <a:latin typeface="Calibri"/>
                <a:cs typeface="Calibri"/>
              </a:rPr>
              <a:t>Tree</a:t>
            </a:r>
            <a:r>
              <a:rPr dirty="0" sz="1100" spc="-15">
                <a:latin typeface="Calibri"/>
                <a:cs typeface="Calibri"/>
              </a:rPr>
              <a:t>) </a:t>
            </a:r>
            <a:r>
              <a:rPr dirty="0" sz="1100">
                <a:latin typeface="Calibri"/>
                <a:cs typeface="Calibri"/>
              </a:rPr>
              <a:t>e </a:t>
            </a:r>
            <a:r>
              <a:rPr dirty="0" sz="1100" spc="-5" i="1">
                <a:latin typeface="Calibri"/>
                <a:cs typeface="Calibri"/>
              </a:rPr>
              <a:t>Random </a:t>
            </a:r>
            <a:r>
              <a:rPr dirty="0" sz="1100" spc="-10" i="1">
                <a:latin typeface="Calibri"/>
                <a:cs typeface="Calibri"/>
              </a:rPr>
              <a:t>Forest</a:t>
            </a:r>
            <a:r>
              <a:rPr dirty="0" sz="1100" spc="-10">
                <a:latin typeface="Calibri"/>
                <a:cs typeface="Calibri"/>
              </a:rPr>
              <a:t>. </a:t>
            </a:r>
            <a:r>
              <a:rPr dirty="0" sz="1100">
                <a:latin typeface="Calibri"/>
                <a:cs typeface="Calibri"/>
              </a:rPr>
              <a:t>A </a:t>
            </a:r>
            <a:r>
              <a:rPr dirty="0" sz="1100" spc="-10">
                <a:latin typeface="Calibri"/>
                <a:cs typeface="Calibri"/>
              </a:rPr>
              <a:t>performance </a:t>
            </a:r>
            <a:r>
              <a:rPr dirty="0" sz="1100" spc="-5">
                <a:latin typeface="Calibri"/>
                <a:cs typeface="Calibri"/>
              </a:rPr>
              <a:t>de </a:t>
            </a:r>
            <a:r>
              <a:rPr dirty="0" sz="1100">
                <a:latin typeface="Calibri"/>
                <a:cs typeface="Calibri"/>
              </a:rPr>
              <a:t>ambos </a:t>
            </a:r>
            <a:r>
              <a:rPr dirty="0" sz="1100" spc="-5">
                <a:latin typeface="Calibri"/>
                <a:cs typeface="Calibri"/>
              </a:rPr>
              <a:t>os modelos </a:t>
            </a:r>
            <a:r>
              <a:rPr dirty="0" sz="1100" spc="-10">
                <a:latin typeface="Calibri"/>
                <a:cs typeface="Calibri"/>
              </a:rPr>
              <a:t>foi </a:t>
            </a:r>
            <a:r>
              <a:rPr dirty="0" sz="1100" spc="-5">
                <a:latin typeface="Calibri"/>
                <a:cs typeface="Calibri"/>
              </a:rPr>
              <a:t>avaliada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por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meio de uma </a:t>
            </a:r>
            <a:r>
              <a:rPr dirty="0" sz="1100" spc="-10">
                <a:latin typeface="Calibri"/>
                <a:cs typeface="Calibri"/>
              </a:rPr>
              <a:t>matriz</a:t>
            </a:r>
            <a:r>
              <a:rPr dirty="0" sz="1100" spc="-5">
                <a:latin typeface="Calibri"/>
                <a:cs typeface="Calibri"/>
              </a:rPr>
              <a:t> de </a:t>
            </a:r>
            <a:r>
              <a:rPr dirty="0" sz="1100" spc="-10">
                <a:latin typeface="Calibri"/>
                <a:cs typeface="Calibri"/>
              </a:rPr>
              <a:t>confusão.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367157" y="4855201"/>
            <a:ext cx="5278755" cy="19532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715" indent="457200">
              <a:lnSpc>
                <a:spcPct val="114999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A análise </a:t>
            </a:r>
            <a:r>
              <a:rPr dirty="0" sz="1100" spc="-5">
                <a:latin typeface="Calibri"/>
                <a:cs typeface="Calibri"/>
              </a:rPr>
              <a:t>de </a:t>
            </a:r>
            <a:r>
              <a:rPr dirty="0" sz="1100" spc="-10">
                <a:latin typeface="Calibri"/>
                <a:cs typeface="Calibri"/>
              </a:rPr>
              <a:t>parâmetros qualitativos </a:t>
            </a:r>
            <a:r>
              <a:rPr dirty="0" sz="1100" spc="-5">
                <a:latin typeface="Calibri"/>
                <a:cs typeface="Calibri"/>
              </a:rPr>
              <a:t>das imagens de SNC não permitiu de </a:t>
            </a:r>
            <a:r>
              <a:rPr dirty="0" sz="1100" spc="-10">
                <a:latin typeface="Calibri"/>
                <a:cs typeface="Calibri"/>
              </a:rPr>
              <a:t>forma </a:t>
            </a:r>
            <a:r>
              <a:rPr dirty="0" sz="1100" spc="-5">
                <a:latin typeface="Calibri"/>
                <a:cs typeface="Calibri"/>
              </a:rPr>
              <a:t> isolada </a:t>
            </a:r>
            <a:r>
              <a:rPr dirty="0" sz="1100">
                <a:latin typeface="Calibri"/>
                <a:cs typeface="Calibri"/>
              </a:rPr>
              <a:t>a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distinção</a:t>
            </a:r>
            <a:r>
              <a:rPr dirty="0" sz="1100" spc="-5">
                <a:latin typeface="Calibri"/>
                <a:cs typeface="Calibri"/>
              </a:rPr>
              <a:t> dos casos </a:t>
            </a:r>
            <a:r>
              <a:rPr dirty="0" sz="1100">
                <a:latin typeface="Calibri"/>
                <a:cs typeface="Calibri"/>
              </a:rPr>
              <a:t>associados</a:t>
            </a:r>
            <a:r>
              <a:rPr dirty="0" sz="1100" spc="-5">
                <a:latin typeface="Calibri"/>
                <a:cs typeface="Calibri"/>
              </a:rPr>
              <a:t> ou não </a:t>
            </a:r>
            <a:r>
              <a:rPr dirty="0" sz="1100">
                <a:latin typeface="Calibri"/>
                <a:cs typeface="Calibri"/>
              </a:rPr>
              <a:t>à</a:t>
            </a:r>
            <a:r>
              <a:rPr dirty="0" sz="1100" spc="-5">
                <a:latin typeface="Calibri"/>
                <a:cs typeface="Calibri"/>
              </a:rPr>
              <a:t> mutação no gene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 i="1">
                <a:latin typeface="Calibri"/>
                <a:cs typeface="Calibri"/>
              </a:rPr>
              <a:t>EGFR</a:t>
            </a:r>
            <a:r>
              <a:rPr dirty="0" sz="1100" spc="-1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  <a:p>
            <a:pPr algn="just" marL="12700" marR="6350" indent="457200">
              <a:lnSpc>
                <a:spcPct val="114999"/>
              </a:lnSpc>
            </a:pPr>
            <a:r>
              <a:rPr dirty="0" sz="1100" spc="-10">
                <a:latin typeface="Calibri"/>
                <a:cs typeface="Calibri"/>
              </a:rPr>
              <a:t>Adicionalmente,</a:t>
            </a:r>
            <a:r>
              <a:rPr dirty="0" sz="1100" spc="-5">
                <a:latin typeface="Calibri"/>
                <a:cs typeface="Calibri"/>
              </a:rPr>
              <a:t> em </a:t>
            </a:r>
            <a:r>
              <a:rPr dirty="0" sz="1100" spc="-10">
                <a:latin typeface="Calibri"/>
                <a:cs typeface="Calibri"/>
              </a:rPr>
              <a:t>vista </a:t>
            </a:r>
            <a:r>
              <a:rPr dirty="0" sz="1100" spc="-5">
                <a:latin typeface="Calibri"/>
                <a:cs typeface="Calibri"/>
              </a:rPr>
              <a:t>do </a:t>
            </a:r>
            <a:r>
              <a:rPr dirty="0" sz="1100" spc="-10">
                <a:latin typeface="Calibri"/>
                <a:cs typeface="Calibri"/>
              </a:rPr>
              <a:t>número </a:t>
            </a:r>
            <a:r>
              <a:rPr dirty="0" sz="1100" spc="-5">
                <a:latin typeface="Calibri"/>
                <a:cs typeface="Calibri"/>
              </a:rPr>
              <a:t>limitado de </a:t>
            </a:r>
            <a:r>
              <a:rPr dirty="0" sz="1100" spc="-10">
                <a:latin typeface="Calibri"/>
                <a:cs typeface="Calibri"/>
              </a:rPr>
              <a:t>amostras </a:t>
            </a:r>
            <a:r>
              <a:rPr dirty="0" sz="1100">
                <a:latin typeface="Calibri"/>
                <a:cs typeface="Calibri"/>
              </a:rPr>
              <a:t>e </a:t>
            </a:r>
            <a:r>
              <a:rPr dirty="0" sz="1100" spc="-5">
                <a:latin typeface="Calibri"/>
                <a:cs typeface="Calibri"/>
              </a:rPr>
              <a:t>de </a:t>
            </a:r>
            <a:r>
              <a:rPr dirty="0" sz="1100" spc="-10">
                <a:latin typeface="Calibri"/>
                <a:cs typeface="Calibri"/>
              </a:rPr>
              <a:t>termos </a:t>
            </a:r>
            <a:r>
              <a:rPr dirty="0" sz="1100" spc="-5">
                <a:latin typeface="Calibri"/>
                <a:cs typeface="Calibri"/>
              </a:rPr>
              <a:t>utilizado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somente </a:t>
            </a:r>
            <a:r>
              <a:rPr dirty="0" sz="1100">
                <a:latin typeface="Calibri"/>
                <a:cs typeface="Calibri"/>
              </a:rPr>
              <a:t>9 </a:t>
            </a:r>
            <a:r>
              <a:rPr dirty="0" sz="1100" spc="-10" i="1">
                <a:latin typeface="Calibri"/>
                <a:cs typeface="Calibri"/>
              </a:rPr>
              <a:t>features </a:t>
            </a:r>
            <a:r>
              <a:rPr dirty="0" sz="1100" spc="-5">
                <a:latin typeface="Calibri"/>
                <a:cs typeface="Calibri"/>
              </a:rPr>
              <a:t>de </a:t>
            </a:r>
            <a:r>
              <a:rPr dirty="0" sz="1100" spc="-5" i="1">
                <a:latin typeface="Calibri"/>
                <a:cs typeface="Calibri"/>
              </a:rPr>
              <a:t>Gray Level </a:t>
            </a:r>
            <a:r>
              <a:rPr dirty="0" sz="1100" spc="-10">
                <a:latin typeface="Calibri"/>
                <a:cs typeface="Calibri"/>
              </a:rPr>
              <a:t>para </a:t>
            </a:r>
            <a:r>
              <a:rPr dirty="0" sz="1100" spc="-5">
                <a:latin typeface="Calibri"/>
                <a:cs typeface="Calibri"/>
              </a:rPr>
              <a:t>modelos simples de </a:t>
            </a:r>
            <a:r>
              <a:rPr dirty="0" sz="1100" spc="-5" i="1">
                <a:latin typeface="Calibri"/>
                <a:cs typeface="Calibri"/>
              </a:rPr>
              <a:t>Machine Learning</a:t>
            </a:r>
            <a:r>
              <a:rPr dirty="0" sz="1100" spc="-5">
                <a:latin typeface="Calibri"/>
                <a:cs typeface="Calibri"/>
              </a:rPr>
              <a:t>, os modelos </a:t>
            </a:r>
            <a:r>
              <a:rPr dirty="0" sz="1100">
                <a:latin typeface="Calibri"/>
                <a:cs typeface="Calibri"/>
              </a:rPr>
              <a:t> aqui </a:t>
            </a:r>
            <a:r>
              <a:rPr dirty="0" sz="1100" spc="-5">
                <a:latin typeface="Calibri"/>
                <a:cs typeface="Calibri"/>
              </a:rPr>
              <a:t>avaliados não </a:t>
            </a:r>
            <a:r>
              <a:rPr dirty="0" sz="1100" spc="-10">
                <a:latin typeface="Calibri"/>
                <a:cs typeface="Calibri"/>
              </a:rPr>
              <a:t>permitiram distinguir </a:t>
            </a:r>
            <a:r>
              <a:rPr dirty="0" sz="1100" spc="-5">
                <a:latin typeface="Calibri"/>
                <a:cs typeface="Calibri"/>
              </a:rPr>
              <a:t>indivíduos com ou sem mutação do gene </a:t>
            </a:r>
            <a:r>
              <a:rPr dirty="0" sz="1100" spc="-10" i="1">
                <a:latin typeface="Calibri"/>
                <a:cs typeface="Calibri"/>
              </a:rPr>
              <a:t>EGFR </a:t>
            </a:r>
            <a:r>
              <a:rPr dirty="0" sz="1100">
                <a:latin typeface="Calibri"/>
                <a:cs typeface="Calibri"/>
              </a:rPr>
              <a:t>a 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partir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da </a:t>
            </a:r>
            <a:r>
              <a:rPr dirty="0" sz="1100">
                <a:latin typeface="Calibri"/>
                <a:cs typeface="Calibri"/>
              </a:rPr>
              <a:t>análise</a:t>
            </a:r>
            <a:r>
              <a:rPr dirty="0" sz="1100" spc="-5">
                <a:latin typeface="Calibri"/>
                <a:cs typeface="Calibri"/>
              </a:rPr>
              <a:t> das imagens de </a:t>
            </a:r>
            <a:r>
              <a:rPr dirty="0" sz="1100" spc="-10">
                <a:latin typeface="Calibri"/>
                <a:cs typeface="Calibri"/>
              </a:rPr>
              <a:t>metástases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para</a:t>
            </a:r>
            <a:r>
              <a:rPr dirty="0" sz="1100" spc="-5">
                <a:latin typeface="Calibri"/>
                <a:cs typeface="Calibri"/>
              </a:rPr>
              <a:t> SNC.</a:t>
            </a:r>
            <a:endParaRPr sz="1100">
              <a:latin typeface="Calibri"/>
              <a:cs typeface="Calibri"/>
            </a:endParaRPr>
          </a:p>
          <a:p>
            <a:pPr algn="just" marL="12700" marR="5080" indent="457200">
              <a:lnSpc>
                <a:spcPct val="114999"/>
              </a:lnSpc>
            </a:pPr>
            <a:r>
              <a:rPr dirty="0" sz="1100" spc="-5">
                <a:latin typeface="Calibri"/>
                <a:cs typeface="Calibri"/>
              </a:rPr>
              <a:t>Acreditamos que </a:t>
            </a:r>
            <a:r>
              <a:rPr dirty="0" sz="1100">
                <a:latin typeface="Calibri"/>
                <a:cs typeface="Calibri"/>
              </a:rPr>
              <a:t>a </a:t>
            </a:r>
            <a:r>
              <a:rPr dirty="0" sz="1100" spc="-5">
                <a:latin typeface="Calibri"/>
                <a:cs typeface="Calibri"/>
              </a:rPr>
              <a:t>inclusão de maior </a:t>
            </a:r>
            <a:r>
              <a:rPr dirty="0" sz="1100" spc="-10">
                <a:latin typeface="Calibri"/>
                <a:cs typeface="Calibri"/>
              </a:rPr>
              <a:t>número </a:t>
            </a:r>
            <a:r>
              <a:rPr dirty="0" sz="1100" spc="-5">
                <a:latin typeface="Calibri"/>
                <a:cs typeface="Calibri"/>
              </a:rPr>
              <a:t>de </a:t>
            </a:r>
            <a:r>
              <a:rPr dirty="0" sz="1100" spc="-10">
                <a:latin typeface="Calibri"/>
                <a:cs typeface="Calibri"/>
              </a:rPr>
              <a:t>pacientes </a:t>
            </a:r>
            <a:r>
              <a:rPr dirty="0" sz="1100" spc="-5">
                <a:latin typeface="Calibri"/>
                <a:cs typeface="Calibri"/>
              </a:rPr>
              <a:t>esperamos poder </a:t>
            </a:r>
            <a:r>
              <a:rPr dirty="0" sz="1100" spc="-10">
                <a:latin typeface="Calibri"/>
                <a:cs typeface="Calibri"/>
              </a:rPr>
              <a:t>obter </a:t>
            </a:r>
            <a:r>
              <a:rPr dirty="0" sz="1100" spc="-5">
                <a:latin typeface="Calibri"/>
                <a:cs typeface="Calibri"/>
              </a:rPr>
              <a:t> resultados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melhores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desenvolver</a:t>
            </a:r>
            <a:r>
              <a:rPr dirty="0" sz="1100" spc="-5">
                <a:latin typeface="Calibri"/>
                <a:cs typeface="Calibri"/>
              </a:rPr>
              <a:t> um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modelo</a:t>
            </a:r>
            <a:r>
              <a:rPr dirty="0" sz="1100">
                <a:latin typeface="Calibri"/>
                <a:cs typeface="Calibri"/>
              </a:rPr>
              <a:t> adequado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com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capacidade</a:t>
            </a:r>
            <a:r>
              <a:rPr dirty="0" sz="1100" spc="24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generalização. </a:t>
            </a:r>
            <a:r>
              <a:rPr dirty="0" sz="1100" spc="-5">
                <a:latin typeface="Calibri"/>
                <a:cs typeface="Calibri"/>
              </a:rPr>
              <a:t>Além </a:t>
            </a:r>
            <a:r>
              <a:rPr dirty="0" sz="1100" spc="-10">
                <a:latin typeface="Calibri"/>
                <a:cs typeface="Calibri"/>
              </a:rPr>
              <a:t>disso, </a:t>
            </a:r>
            <a:r>
              <a:rPr dirty="0" sz="1100">
                <a:latin typeface="Calibri"/>
                <a:cs typeface="Calibri"/>
              </a:rPr>
              <a:t>a </a:t>
            </a:r>
            <a:r>
              <a:rPr dirty="0" sz="1100" spc="-5">
                <a:latin typeface="Calibri"/>
                <a:cs typeface="Calibri"/>
              </a:rPr>
              <a:t>inclusão de </a:t>
            </a:r>
            <a:r>
              <a:rPr dirty="0" sz="1100" spc="-10">
                <a:latin typeface="Calibri"/>
                <a:cs typeface="Calibri"/>
              </a:rPr>
              <a:t>características qualitativas </a:t>
            </a:r>
            <a:r>
              <a:rPr dirty="0" sz="1100" spc="-5">
                <a:latin typeface="Calibri"/>
                <a:cs typeface="Calibri"/>
              </a:rPr>
              <a:t>da imagem nos modelos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pode </a:t>
            </a:r>
            <a:r>
              <a:rPr dirty="0" sz="1100" spc="-10">
                <a:latin typeface="Calibri"/>
                <a:cs typeface="Calibri"/>
              </a:rPr>
              <a:t>contribuir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para</a:t>
            </a:r>
            <a:r>
              <a:rPr dirty="0" sz="1100">
                <a:latin typeface="Calibri"/>
                <a:cs typeface="Calibri"/>
              </a:rPr>
              <a:t> a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distinção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paciente</a:t>
            </a:r>
            <a:r>
              <a:rPr dirty="0" sz="1100" spc="-5">
                <a:latin typeface="Calibri"/>
                <a:cs typeface="Calibri"/>
              </a:rPr>
              <a:t> com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CPCNP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metastático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 </a:t>
            </a:r>
            <a:r>
              <a:rPr dirty="0" sz="1100" spc="-5">
                <a:latin typeface="Calibri"/>
                <a:cs typeface="Calibri"/>
              </a:rPr>
              <a:t>mutação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10" i="1">
                <a:latin typeface="Calibri"/>
                <a:cs typeface="Calibri"/>
              </a:rPr>
              <a:t>EGFR</a:t>
            </a:r>
            <a:r>
              <a:rPr dirty="0" sz="1100" spc="-1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2314981" y="6929681"/>
            <a:ext cx="5527040" cy="3024505"/>
          </a:xfrm>
          <a:custGeom>
            <a:avLst/>
            <a:gdLst/>
            <a:ahLst/>
            <a:cxnLst/>
            <a:rect l="l" t="t" r="r" b="b"/>
            <a:pathLst>
              <a:path w="5527040" h="3024504">
                <a:moveTo>
                  <a:pt x="0" y="198449"/>
                </a:moveTo>
                <a:lnTo>
                  <a:pt x="5241" y="152946"/>
                </a:lnTo>
                <a:lnTo>
                  <a:pt x="20170" y="111176"/>
                </a:lnTo>
                <a:lnTo>
                  <a:pt x="43597" y="74329"/>
                </a:lnTo>
                <a:lnTo>
                  <a:pt x="74329" y="43597"/>
                </a:lnTo>
                <a:lnTo>
                  <a:pt x="111176" y="20170"/>
                </a:lnTo>
                <a:lnTo>
                  <a:pt x="152946" y="5241"/>
                </a:lnTo>
                <a:lnTo>
                  <a:pt x="198449" y="0"/>
                </a:lnTo>
                <a:lnTo>
                  <a:pt x="5328424" y="0"/>
                </a:lnTo>
                <a:lnTo>
                  <a:pt x="5367320" y="3848"/>
                </a:lnTo>
                <a:lnTo>
                  <a:pt x="5404367" y="15106"/>
                </a:lnTo>
                <a:lnTo>
                  <a:pt x="5438524" y="33341"/>
                </a:lnTo>
                <a:lnTo>
                  <a:pt x="5468749" y="58124"/>
                </a:lnTo>
                <a:lnTo>
                  <a:pt x="5493532" y="88349"/>
                </a:lnTo>
                <a:lnTo>
                  <a:pt x="5511768" y="122505"/>
                </a:lnTo>
                <a:lnTo>
                  <a:pt x="5523025" y="159552"/>
                </a:lnTo>
                <a:lnTo>
                  <a:pt x="5526874" y="198449"/>
                </a:lnTo>
                <a:lnTo>
                  <a:pt x="5526874" y="2825773"/>
                </a:lnTo>
                <a:lnTo>
                  <a:pt x="5521633" y="2871276"/>
                </a:lnTo>
                <a:lnTo>
                  <a:pt x="5506703" y="2913046"/>
                </a:lnTo>
                <a:lnTo>
                  <a:pt x="5483277" y="2949893"/>
                </a:lnTo>
                <a:lnTo>
                  <a:pt x="5452544" y="2980625"/>
                </a:lnTo>
                <a:lnTo>
                  <a:pt x="5415697" y="3004052"/>
                </a:lnTo>
                <a:lnTo>
                  <a:pt x="5373927" y="3018981"/>
                </a:lnTo>
                <a:lnTo>
                  <a:pt x="5328424" y="3024222"/>
                </a:lnTo>
                <a:lnTo>
                  <a:pt x="198449" y="3024222"/>
                </a:lnTo>
                <a:lnTo>
                  <a:pt x="152946" y="3018981"/>
                </a:lnTo>
                <a:lnTo>
                  <a:pt x="111176" y="3004052"/>
                </a:lnTo>
                <a:lnTo>
                  <a:pt x="74329" y="2980625"/>
                </a:lnTo>
                <a:lnTo>
                  <a:pt x="43597" y="2949893"/>
                </a:lnTo>
                <a:lnTo>
                  <a:pt x="20170" y="2913046"/>
                </a:lnTo>
                <a:lnTo>
                  <a:pt x="5241" y="2871276"/>
                </a:lnTo>
                <a:lnTo>
                  <a:pt x="0" y="2825773"/>
                </a:lnTo>
                <a:lnTo>
                  <a:pt x="0" y="198449"/>
                </a:lnTo>
                <a:close/>
              </a:path>
            </a:pathLst>
          </a:custGeom>
          <a:ln w="41274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2530549" y="7045293"/>
            <a:ext cx="5081905" cy="2626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5" b="1">
                <a:latin typeface="Calibri"/>
                <a:cs typeface="Calibri"/>
              </a:rPr>
              <a:t>Referências:</a:t>
            </a:r>
            <a:endParaRPr sz="1400">
              <a:latin typeface="Calibri"/>
              <a:cs typeface="Calibri"/>
            </a:endParaRPr>
          </a:p>
          <a:p>
            <a:pPr marL="12700" marR="387350">
              <a:lnSpc>
                <a:spcPct val="100000"/>
              </a:lnSpc>
              <a:spcBef>
                <a:spcPts val="15"/>
              </a:spcBef>
              <a:buAutoNum type="arabicPlain"/>
              <a:tabLst>
                <a:tab pos="106045" algn="l"/>
              </a:tabLst>
            </a:pPr>
            <a:r>
              <a:rPr dirty="0" sz="1000">
                <a:latin typeface="Calibri"/>
                <a:cs typeface="Calibri"/>
              </a:rPr>
              <a:t>-</a:t>
            </a:r>
            <a:r>
              <a:rPr dirty="0" sz="1000" spc="-5">
                <a:latin typeface="Calibri"/>
                <a:cs typeface="Calibri"/>
              </a:rPr>
              <a:t> Siegel, </a:t>
            </a:r>
            <a:r>
              <a:rPr dirty="0" sz="1000">
                <a:latin typeface="Calibri"/>
                <a:cs typeface="Calibri"/>
              </a:rPr>
              <a:t>RL,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Miller,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KD,</a:t>
            </a:r>
            <a:r>
              <a:rPr dirty="0" sz="1000" spc="-5">
                <a:latin typeface="Calibri"/>
                <a:cs typeface="Calibri"/>
              </a:rPr>
              <a:t> Fuchs, HE, Jemal, </a:t>
            </a:r>
            <a:r>
              <a:rPr dirty="0" sz="1000">
                <a:latin typeface="Calibri"/>
                <a:cs typeface="Calibri"/>
              </a:rPr>
              <a:t>A.</a:t>
            </a:r>
            <a:r>
              <a:rPr dirty="0" sz="1000" spc="-5">
                <a:latin typeface="Calibri"/>
                <a:cs typeface="Calibri"/>
              </a:rPr>
              <a:t> Cancer </a:t>
            </a:r>
            <a:r>
              <a:rPr dirty="0" sz="1000" spc="-10">
                <a:latin typeface="Calibri"/>
                <a:cs typeface="Calibri"/>
              </a:rPr>
              <a:t>statistics,</a:t>
            </a:r>
            <a:r>
              <a:rPr dirty="0" sz="1000" spc="-5">
                <a:latin typeface="Calibri"/>
                <a:cs typeface="Calibri"/>
              </a:rPr>
              <a:t> 2022. CA Cancer </a:t>
            </a:r>
            <a:r>
              <a:rPr dirty="0" sz="1000">
                <a:latin typeface="Calibri"/>
                <a:cs typeface="Calibri"/>
              </a:rPr>
              <a:t>J</a:t>
            </a:r>
            <a:r>
              <a:rPr dirty="0" sz="1000" spc="-5">
                <a:latin typeface="Calibri"/>
                <a:cs typeface="Calibri"/>
              </a:rPr>
              <a:t> Clin. 2022. 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https://doi.org/10.3322/caac.21708</a:t>
            </a:r>
            <a:endParaRPr sz="1000">
              <a:latin typeface="Calibri"/>
              <a:cs typeface="Calibri"/>
            </a:endParaRPr>
          </a:p>
          <a:p>
            <a:pPr marL="107950" indent="-95885">
              <a:lnSpc>
                <a:spcPct val="100000"/>
              </a:lnSpc>
              <a:buAutoNum type="arabicPlain"/>
              <a:tabLst>
                <a:tab pos="108585" algn="l"/>
              </a:tabLst>
            </a:pPr>
            <a:r>
              <a:rPr dirty="0" sz="1000">
                <a:latin typeface="Calibri"/>
                <a:cs typeface="Calibri"/>
              </a:rPr>
              <a:t>-</a:t>
            </a:r>
            <a:r>
              <a:rPr dirty="0" sz="1000" spc="5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Hong</a:t>
            </a:r>
            <a:r>
              <a:rPr dirty="0" sz="1000" spc="2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D,</a:t>
            </a:r>
            <a:r>
              <a:rPr dirty="0" sz="1000" spc="2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Xu</a:t>
            </a:r>
            <a:r>
              <a:rPr dirty="0" sz="1000" spc="2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K,</a:t>
            </a:r>
            <a:r>
              <a:rPr dirty="0" sz="1000" spc="2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Zhang</a:t>
            </a:r>
            <a:r>
              <a:rPr dirty="0" sz="1000" spc="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L,</a:t>
            </a:r>
            <a:r>
              <a:rPr dirty="0" sz="1000" spc="2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Wan</a:t>
            </a:r>
            <a:r>
              <a:rPr dirty="0" sz="1000" spc="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X</a:t>
            </a:r>
            <a:r>
              <a:rPr dirty="0" sz="1000" spc="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and</a:t>
            </a:r>
            <a:r>
              <a:rPr dirty="0" sz="1000" spc="2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Guo</a:t>
            </a:r>
            <a:r>
              <a:rPr dirty="0" sz="1000" spc="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Y</a:t>
            </a:r>
            <a:r>
              <a:rPr dirty="0" sz="1000" spc="2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(2020)</a:t>
            </a:r>
            <a:r>
              <a:rPr dirty="0" sz="1000" spc="2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Radiomics</a:t>
            </a:r>
            <a:r>
              <a:rPr dirty="0" sz="1000" spc="2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Signature</a:t>
            </a:r>
            <a:r>
              <a:rPr dirty="0" sz="1000" spc="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as</a:t>
            </a:r>
            <a:r>
              <a:rPr dirty="0" sz="1000" spc="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2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Predictive</a:t>
            </a:r>
            <a:r>
              <a:rPr dirty="0" sz="1000" spc="2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Factor</a:t>
            </a:r>
            <a:r>
              <a:rPr dirty="0" sz="1000" spc="2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for</a:t>
            </a:r>
            <a:endParaRPr sz="1000">
              <a:latin typeface="Calibri"/>
              <a:cs typeface="Calibri"/>
            </a:endParaRPr>
          </a:p>
          <a:p>
            <a:pPr algn="just" marL="12700" marR="10160">
              <a:lnSpc>
                <a:spcPct val="114999"/>
              </a:lnSpc>
            </a:pPr>
            <a:r>
              <a:rPr dirty="0" sz="1000" spc="-10">
                <a:latin typeface="Calibri"/>
                <a:cs typeface="Calibri"/>
              </a:rPr>
              <a:t>EGFR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Mutations</a:t>
            </a:r>
            <a:r>
              <a:rPr dirty="0" sz="1000" spc="-5">
                <a:latin typeface="Calibri"/>
                <a:cs typeface="Calibri"/>
              </a:rPr>
              <a:t> in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Advanced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Lung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Adenocarcinoma.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Front.</a:t>
            </a:r>
            <a:r>
              <a:rPr dirty="0" sz="1000" spc="-5">
                <a:latin typeface="Calibri"/>
                <a:cs typeface="Calibri"/>
              </a:rPr>
              <a:t> Oncol.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10:28.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doi: 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10.3389/fonc.2020.00028</a:t>
            </a:r>
            <a:endParaRPr sz="1000">
              <a:latin typeface="Calibri"/>
              <a:cs typeface="Calibri"/>
            </a:endParaRPr>
          </a:p>
          <a:p>
            <a:pPr algn="just" marL="12700" marR="5080">
              <a:lnSpc>
                <a:spcPct val="114999"/>
              </a:lnSpc>
              <a:buAutoNum type="arabicPlain" startAt="3"/>
              <a:tabLst>
                <a:tab pos="106045" algn="l"/>
              </a:tabLst>
            </a:pPr>
            <a:r>
              <a:rPr dirty="0" sz="1000">
                <a:latin typeface="Calibri"/>
                <a:cs typeface="Calibri"/>
              </a:rPr>
              <a:t>- </a:t>
            </a:r>
            <a:r>
              <a:rPr dirty="0" sz="1000" spc="-10">
                <a:latin typeface="Calibri"/>
                <a:cs typeface="Calibri"/>
              </a:rPr>
              <a:t>Rossi </a:t>
            </a:r>
            <a:r>
              <a:rPr dirty="0" sz="1000" spc="-5">
                <a:latin typeface="Calibri"/>
                <a:cs typeface="Calibri"/>
              </a:rPr>
              <a:t>G, Barabino E, </a:t>
            </a:r>
            <a:r>
              <a:rPr dirty="0" sz="1000" spc="-10">
                <a:latin typeface="Calibri"/>
                <a:cs typeface="Calibri"/>
              </a:rPr>
              <a:t>Fedeli </a:t>
            </a:r>
            <a:r>
              <a:rPr dirty="0" sz="1000">
                <a:latin typeface="Calibri"/>
                <a:cs typeface="Calibri"/>
              </a:rPr>
              <a:t>A, </a:t>
            </a:r>
            <a:r>
              <a:rPr dirty="0" sz="1000" spc="-10">
                <a:latin typeface="Calibri"/>
                <a:cs typeface="Calibri"/>
              </a:rPr>
              <a:t>Ficarra </a:t>
            </a:r>
            <a:r>
              <a:rPr dirty="0" sz="1000" spc="-5">
                <a:latin typeface="Calibri"/>
                <a:cs typeface="Calibri"/>
              </a:rPr>
              <a:t>G, Coco S, Russo </a:t>
            </a:r>
            <a:r>
              <a:rPr dirty="0" sz="1000">
                <a:latin typeface="Calibri"/>
                <a:cs typeface="Calibri"/>
              </a:rPr>
              <a:t>A, </a:t>
            </a:r>
            <a:r>
              <a:rPr dirty="0" sz="1000" spc="-5">
                <a:latin typeface="Calibri"/>
                <a:cs typeface="Calibri"/>
              </a:rPr>
              <a:t>Adamo </a:t>
            </a:r>
            <a:r>
              <a:rPr dirty="0" sz="1000" spc="-45">
                <a:latin typeface="Calibri"/>
                <a:cs typeface="Calibri"/>
              </a:rPr>
              <a:t>V, </a:t>
            </a:r>
            <a:r>
              <a:rPr dirty="0" sz="1000" spc="-5">
                <a:latin typeface="Calibri"/>
                <a:cs typeface="Calibri"/>
              </a:rPr>
              <a:t>Buemi </a:t>
            </a:r>
            <a:r>
              <a:rPr dirty="0" sz="1000" spc="-50">
                <a:latin typeface="Calibri"/>
                <a:cs typeface="Calibri"/>
              </a:rPr>
              <a:t>F, </a:t>
            </a:r>
            <a:r>
              <a:rPr dirty="0" sz="1000" spc="-5">
                <a:latin typeface="Calibri"/>
                <a:cs typeface="Calibri"/>
              </a:rPr>
              <a:t>Zullo </a:t>
            </a:r>
            <a:r>
              <a:rPr dirty="0" sz="1000">
                <a:latin typeface="Calibri"/>
                <a:cs typeface="Calibri"/>
              </a:rPr>
              <a:t>L, </a:t>
            </a:r>
            <a:r>
              <a:rPr dirty="0" sz="1000" spc="-5">
                <a:latin typeface="Calibri"/>
                <a:cs typeface="Calibri"/>
              </a:rPr>
              <a:t>Dono M, De 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Luca G, Longo </a:t>
            </a:r>
            <a:r>
              <a:rPr dirty="0" sz="1000">
                <a:latin typeface="Calibri"/>
                <a:cs typeface="Calibri"/>
              </a:rPr>
              <a:t>L, </a:t>
            </a:r>
            <a:r>
              <a:rPr dirty="0" sz="1000" spc="-5">
                <a:latin typeface="Calibri"/>
                <a:cs typeface="Calibri"/>
              </a:rPr>
              <a:t>Dal Bello MG, </a:t>
            </a:r>
            <a:r>
              <a:rPr dirty="0" sz="1000" spc="-10">
                <a:latin typeface="Calibri"/>
                <a:cs typeface="Calibri"/>
              </a:rPr>
              <a:t>Tagliamento</a:t>
            </a:r>
            <a:r>
              <a:rPr dirty="0" sz="1000" spc="-5">
                <a:latin typeface="Calibri"/>
                <a:cs typeface="Calibri"/>
              </a:rPr>
              <a:t> M, Alama </a:t>
            </a:r>
            <a:r>
              <a:rPr dirty="0" sz="1000">
                <a:latin typeface="Calibri"/>
                <a:cs typeface="Calibri"/>
              </a:rPr>
              <a:t>A, </a:t>
            </a:r>
            <a:r>
              <a:rPr dirty="0" sz="1000" spc="-5">
                <a:latin typeface="Calibri"/>
                <a:cs typeface="Calibri"/>
              </a:rPr>
              <a:t>Cittadini G, </a:t>
            </a:r>
            <a:r>
              <a:rPr dirty="0" sz="1000" spc="-10">
                <a:latin typeface="Calibri"/>
                <a:cs typeface="Calibri"/>
              </a:rPr>
              <a:t>Pronzato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65">
                <a:latin typeface="Calibri"/>
                <a:cs typeface="Calibri"/>
              </a:rPr>
              <a:t>P,</a:t>
            </a:r>
            <a:r>
              <a:rPr dirty="0" sz="1000" spc="-6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Genova</a:t>
            </a:r>
            <a:r>
              <a:rPr dirty="0" sz="1000" spc="204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C. 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Radiomic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Detection</a:t>
            </a:r>
            <a:r>
              <a:rPr dirty="0" sz="1000" spc="-5">
                <a:latin typeface="Calibri"/>
                <a:cs typeface="Calibri"/>
              </a:rPr>
              <a:t> of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EGFR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Mutations</a:t>
            </a:r>
            <a:r>
              <a:rPr dirty="0" sz="1000" spc="-5">
                <a:latin typeface="Calibri"/>
                <a:cs typeface="Calibri"/>
              </a:rPr>
              <a:t> in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NSCLC.</a:t>
            </a:r>
            <a:r>
              <a:rPr dirty="0" sz="1000" spc="-5">
                <a:latin typeface="Calibri"/>
                <a:cs typeface="Calibri"/>
              </a:rPr>
              <a:t> Cancer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Res.</a:t>
            </a:r>
            <a:r>
              <a:rPr dirty="0" sz="1000" spc="-5">
                <a:latin typeface="Calibri"/>
                <a:cs typeface="Calibri"/>
              </a:rPr>
              <a:t> 2021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Feb</a:t>
            </a:r>
            <a:r>
              <a:rPr dirty="0" sz="1000" spc="-5">
                <a:latin typeface="Calibri"/>
                <a:cs typeface="Calibri"/>
              </a:rPr>
              <a:t> 1;81(3):724-731.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doi: 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10.1158/0008-5472.CAN-20-0999.</a:t>
            </a:r>
            <a:r>
              <a:rPr dirty="0" sz="1000" spc="-5">
                <a:latin typeface="Calibri"/>
                <a:cs typeface="Calibri"/>
              </a:rPr>
              <a:t> Epub 2020 Nov 4.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PMID: 33148663.</a:t>
            </a:r>
            <a:endParaRPr sz="1000">
              <a:latin typeface="Calibri"/>
              <a:cs typeface="Calibri"/>
            </a:endParaRPr>
          </a:p>
          <a:p>
            <a:pPr algn="just" marL="12700" marR="16510">
              <a:lnSpc>
                <a:spcPct val="114999"/>
              </a:lnSpc>
              <a:buAutoNum type="arabicPlain" startAt="3"/>
              <a:tabLst>
                <a:tab pos="111125" algn="l"/>
              </a:tabLst>
            </a:pPr>
            <a:r>
              <a:rPr dirty="0" sz="1000">
                <a:latin typeface="Calibri"/>
                <a:cs typeface="Calibri"/>
              </a:rPr>
              <a:t>- </a:t>
            </a:r>
            <a:r>
              <a:rPr dirty="0" sz="1000" spc="-15">
                <a:latin typeface="Calibri"/>
                <a:cs typeface="Calibri"/>
              </a:rPr>
              <a:t>Yousefi </a:t>
            </a:r>
            <a:r>
              <a:rPr dirty="0" sz="1000" spc="-10">
                <a:latin typeface="Calibri"/>
                <a:cs typeface="Calibri"/>
              </a:rPr>
              <a:t>B, LaRiviere MJ, </a:t>
            </a:r>
            <a:r>
              <a:rPr dirty="0" sz="1000" spc="-5">
                <a:latin typeface="Calibri"/>
                <a:cs typeface="Calibri"/>
              </a:rPr>
              <a:t>Cohen EA, Buckingham TH, </a:t>
            </a:r>
            <a:r>
              <a:rPr dirty="0" sz="1000" spc="-30">
                <a:latin typeface="Calibri"/>
                <a:cs typeface="Calibri"/>
              </a:rPr>
              <a:t>Yee </a:t>
            </a:r>
            <a:r>
              <a:rPr dirty="0" sz="1000" spc="-5">
                <a:latin typeface="Calibri"/>
                <a:cs typeface="Calibri"/>
              </a:rPr>
              <a:t>SS, Black </a:t>
            </a:r>
            <a:r>
              <a:rPr dirty="0" sz="1000" spc="-25">
                <a:latin typeface="Calibri"/>
                <a:cs typeface="Calibri"/>
              </a:rPr>
              <a:t>TA, </a:t>
            </a:r>
            <a:r>
              <a:rPr dirty="0" sz="1000" spc="-5">
                <a:latin typeface="Calibri"/>
                <a:cs typeface="Calibri"/>
              </a:rPr>
              <a:t>Chien </a:t>
            </a:r>
            <a:r>
              <a:rPr dirty="0" sz="1000">
                <a:latin typeface="Calibri"/>
                <a:cs typeface="Calibri"/>
              </a:rPr>
              <a:t>AL, </a:t>
            </a:r>
            <a:r>
              <a:rPr dirty="0" sz="1000" spc="-5">
                <a:latin typeface="Calibri"/>
                <a:cs typeface="Calibri"/>
              </a:rPr>
              <a:t>Noël </a:t>
            </a:r>
            <a:r>
              <a:rPr dirty="0" sz="1000" spc="-65">
                <a:latin typeface="Calibri"/>
                <a:cs typeface="Calibri"/>
              </a:rPr>
              <a:t>P, </a:t>
            </a:r>
            <a:r>
              <a:rPr dirty="0" sz="1000" spc="-5">
                <a:latin typeface="Calibri"/>
                <a:cs typeface="Calibri"/>
              </a:rPr>
              <a:t>Hwang 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40">
                <a:latin typeface="Calibri"/>
                <a:cs typeface="Calibri"/>
              </a:rPr>
              <a:t>WT, </a:t>
            </a:r>
            <a:r>
              <a:rPr dirty="0" sz="1000" spc="-10">
                <a:latin typeface="Calibri"/>
                <a:cs typeface="Calibri"/>
              </a:rPr>
              <a:t>Katz </a:t>
            </a:r>
            <a:r>
              <a:rPr dirty="0" sz="1000" spc="-5">
                <a:latin typeface="Calibri"/>
                <a:cs typeface="Calibri"/>
              </a:rPr>
              <a:t>SI, Aggarwal C, Thompson JC, </a:t>
            </a:r>
            <a:r>
              <a:rPr dirty="0" sz="1000" spc="-10">
                <a:latin typeface="Calibri"/>
                <a:cs typeface="Calibri"/>
              </a:rPr>
              <a:t>Carpenter </a:t>
            </a:r>
            <a:r>
              <a:rPr dirty="0" sz="1000">
                <a:latin typeface="Calibri"/>
                <a:cs typeface="Calibri"/>
              </a:rPr>
              <a:t>EL, </a:t>
            </a:r>
            <a:r>
              <a:rPr dirty="0" sz="1000" spc="-10">
                <a:latin typeface="Calibri"/>
                <a:cs typeface="Calibri"/>
              </a:rPr>
              <a:t>Kontos </a:t>
            </a:r>
            <a:r>
              <a:rPr dirty="0" sz="1000" spc="-15">
                <a:latin typeface="Calibri"/>
                <a:cs typeface="Calibri"/>
              </a:rPr>
              <a:t>D. </a:t>
            </a:r>
            <a:r>
              <a:rPr dirty="0" sz="1000" spc="-5">
                <a:latin typeface="Calibri"/>
                <a:cs typeface="Calibri"/>
              </a:rPr>
              <a:t>Combining radiomic phenotypes of 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non-small cell lung cancer with liquid </a:t>
            </a:r>
            <a:r>
              <a:rPr dirty="0" sz="1000" spc="-10">
                <a:latin typeface="Calibri"/>
                <a:cs typeface="Calibri"/>
              </a:rPr>
              <a:t>biopsy data may improve prediction </a:t>
            </a:r>
            <a:r>
              <a:rPr dirty="0" sz="1000" spc="-5">
                <a:latin typeface="Calibri"/>
                <a:cs typeface="Calibri"/>
              </a:rPr>
              <a:t>of </a:t>
            </a:r>
            <a:r>
              <a:rPr dirty="0" sz="1000" spc="-10">
                <a:latin typeface="Calibri"/>
                <a:cs typeface="Calibri"/>
              </a:rPr>
              <a:t>response </a:t>
            </a:r>
            <a:r>
              <a:rPr dirty="0" sz="1000" spc="-5">
                <a:latin typeface="Calibri"/>
                <a:cs typeface="Calibri"/>
              </a:rPr>
              <a:t>to </a:t>
            </a:r>
            <a:r>
              <a:rPr dirty="0" sz="1000" spc="-10">
                <a:latin typeface="Calibri"/>
                <a:cs typeface="Calibri"/>
              </a:rPr>
              <a:t>EGFR 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inhibitors. </a:t>
            </a:r>
            <a:r>
              <a:rPr dirty="0" sz="1000" spc="-5">
                <a:latin typeface="Calibri"/>
                <a:cs typeface="Calibri"/>
              </a:rPr>
              <a:t>Sci </a:t>
            </a:r>
            <a:r>
              <a:rPr dirty="0" sz="1000" spc="-10">
                <a:latin typeface="Calibri"/>
                <a:cs typeface="Calibri"/>
              </a:rPr>
              <a:t>Rep. </a:t>
            </a:r>
            <a:r>
              <a:rPr dirty="0" sz="1000" spc="-5">
                <a:latin typeface="Calibri"/>
                <a:cs typeface="Calibri"/>
              </a:rPr>
              <a:t>2021 </a:t>
            </a:r>
            <a:r>
              <a:rPr dirty="0" sz="1000" spc="-10">
                <a:latin typeface="Calibri"/>
                <a:cs typeface="Calibri"/>
              </a:rPr>
              <a:t>May </a:t>
            </a:r>
            <a:r>
              <a:rPr dirty="0" sz="1000" spc="-5">
                <a:latin typeface="Calibri"/>
                <a:cs typeface="Calibri"/>
              </a:rPr>
              <a:t>11;11(1):9984. doi: </a:t>
            </a:r>
            <a:r>
              <a:rPr dirty="0" sz="1000" spc="-10">
                <a:latin typeface="Calibri"/>
                <a:cs typeface="Calibri"/>
              </a:rPr>
              <a:t>10.1038/s41598-021-88239-y. </a:t>
            </a:r>
            <a:r>
              <a:rPr dirty="0" sz="1000" spc="-5">
                <a:latin typeface="Calibri"/>
                <a:cs typeface="Calibri"/>
              </a:rPr>
              <a:t>PMID: 33976268; 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PMCID: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PMC8113313.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5227439" y="112498"/>
            <a:ext cx="3004820" cy="577215"/>
          </a:xfrm>
          <a:custGeom>
            <a:avLst/>
            <a:gdLst/>
            <a:ahLst/>
            <a:cxnLst/>
            <a:rect l="l" t="t" r="r" b="b"/>
            <a:pathLst>
              <a:path w="3004819" h="577215">
                <a:moveTo>
                  <a:pt x="3004542" y="577190"/>
                </a:moveTo>
                <a:lnTo>
                  <a:pt x="0" y="577190"/>
                </a:lnTo>
                <a:lnTo>
                  <a:pt x="0" y="0"/>
                </a:lnTo>
                <a:lnTo>
                  <a:pt x="3004542" y="0"/>
                </a:lnTo>
                <a:lnTo>
                  <a:pt x="3004542" y="57719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18140" y="129261"/>
            <a:ext cx="17512665" cy="16751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892780" marR="5080" indent="-1171575">
              <a:lnSpc>
                <a:spcPct val="100000"/>
              </a:lnSpc>
              <a:spcBef>
                <a:spcPts val="100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Encontro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de Ciência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Inovação </a:t>
            </a:r>
            <a:r>
              <a:rPr dirty="0" sz="1700" spc="-3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>
              <a:latin typeface="Calibri"/>
              <a:cs typeface="Calibri"/>
            </a:endParaRPr>
          </a:p>
          <a:p>
            <a:pPr marL="105410" marR="3279775">
              <a:lnSpc>
                <a:spcPct val="100000"/>
              </a:lnSpc>
            </a:pPr>
            <a:r>
              <a:rPr dirty="0" sz="2000" spc="-10" b="1">
                <a:solidFill>
                  <a:srgbClr val="FFFFFF"/>
                </a:solidFill>
                <a:latin typeface="Calibri"/>
                <a:cs typeface="Calibri"/>
              </a:rPr>
              <a:t>ASSOCIAÇÃO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ENTRE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30" b="1">
                <a:solidFill>
                  <a:srgbClr val="FFFFFF"/>
                </a:solidFill>
                <a:latin typeface="Calibri"/>
                <a:cs typeface="Calibri"/>
              </a:rPr>
              <a:t>PADRÕES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10" b="1">
                <a:solidFill>
                  <a:srgbClr val="FFFFFF"/>
                </a:solidFill>
                <a:latin typeface="Calibri"/>
                <a:cs typeface="Calibri"/>
              </a:rPr>
              <a:t>RADIOLÓGICOS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40" b="1">
                <a:solidFill>
                  <a:srgbClr val="FFFFFF"/>
                </a:solidFill>
                <a:latin typeface="Calibri"/>
                <a:cs typeface="Calibri"/>
              </a:rPr>
              <a:t>METÁSTASES</a:t>
            </a:r>
            <a:r>
              <a:rPr dirty="0" sz="20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CEREBRAIS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30" b="1">
                <a:solidFill>
                  <a:srgbClr val="FFFFFF"/>
                </a:solidFill>
                <a:latin typeface="Calibri"/>
                <a:cs typeface="Calibri"/>
              </a:rPr>
              <a:t>AVALIADOS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POR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RADIÔMICA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 E </a:t>
            </a:r>
            <a:r>
              <a:rPr dirty="0" sz="2000" spc="-10" b="1">
                <a:solidFill>
                  <a:srgbClr val="FFFFFF"/>
                </a:solidFill>
                <a:latin typeface="Calibri"/>
                <a:cs typeface="Calibri"/>
              </a:rPr>
              <a:t>PRESENÇA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20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35" b="1">
                <a:solidFill>
                  <a:srgbClr val="FFFFFF"/>
                </a:solidFill>
                <a:latin typeface="Calibri"/>
                <a:cs typeface="Calibri"/>
              </a:rPr>
              <a:t>MUTAÇÃO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NO </a:t>
            </a:r>
            <a:r>
              <a:rPr dirty="0" sz="2000" spc="-4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GENE </a:t>
            </a:r>
            <a:r>
              <a:rPr dirty="0" sz="2000" spc="-15" b="1" i="1">
                <a:solidFill>
                  <a:srgbClr val="FFFFFF"/>
                </a:solidFill>
                <a:latin typeface="Calibri"/>
                <a:cs typeface="Calibri"/>
              </a:rPr>
              <a:t>EGFR</a:t>
            </a:r>
            <a:r>
              <a:rPr dirty="0" sz="2000" spc="-5" b="1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EM CPNPC </a:t>
            </a:r>
            <a:r>
              <a:rPr dirty="0" sz="2000" spc="-50" b="1">
                <a:solidFill>
                  <a:srgbClr val="FFFFFF"/>
                </a:solidFill>
                <a:latin typeface="Calibri"/>
                <a:cs typeface="Calibri"/>
              </a:rPr>
              <a:t>METASTÁTICO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700" spc="-10">
                <a:latin typeface="Calibri"/>
                <a:cs typeface="Calibri"/>
              </a:rPr>
              <a:t>J. </a:t>
            </a:r>
            <a:r>
              <a:rPr dirty="0" sz="1700" spc="-5">
                <a:latin typeface="Calibri"/>
                <a:cs typeface="Calibri"/>
              </a:rPr>
              <a:t>E. </a:t>
            </a:r>
            <a:r>
              <a:rPr dirty="0" sz="1700" spc="-10">
                <a:latin typeface="Calibri"/>
                <a:cs typeface="Calibri"/>
              </a:rPr>
              <a:t>Rosado</a:t>
            </a:r>
            <a:r>
              <a:rPr dirty="0" sz="1400" spc="-10">
                <a:latin typeface="Arial MT"/>
                <a:cs typeface="Arial MT"/>
              </a:rPr>
              <a:t>;</a:t>
            </a:r>
            <a:r>
              <a:rPr dirty="0" sz="1400" spc="-5">
                <a:latin typeface="Arial MT"/>
                <a:cs typeface="Arial MT"/>
              </a:rPr>
              <a:t> </a:t>
            </a:r>
            <a:r>
              <a:rPr dirty="0" sz="1700">
                <a:latin typeface="Calibri"/>
                <a:cs typeface="Calibri"/>
              </a:rPr>
              <a:t>A.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Galloro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Netto;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B.A.</a:t>
            </a:r>
            <a:r>
              <a:rPr dirty="0" sz="1700" spc="-5">
                <a:latin typeface="Calibri"/>
                <a:cs typeface="Calibri"/>
              </a:rPr>
              <a:t> de C. </a:t>
            </a:r>
            <a:r>
              <a:rPr dirty="0" sz="1700" spc="-10">
                <a:latin typeface="Calibri"/>
                <a:cs typeface="Calibri"/>
              </a:rPr>
              <a:t>Aranha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7002" y="169803"/>
            <a:ext cx="5197155" cy="481175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7408680" y="5997810"/>
            <a:ext cx="35032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45" b="1">
                <a:solidFill>
                  <a:srgbClr val="FFFFFF"/>
                </a:solidFill>
                <a:latin typeface="Calibri"/>
                <a:cs typeface="Calibri"/>
              </a:rPr>
              <a:t>RESULTADOS</a:t>
            </a:r>
            <a:r>
              <a:rPr dirty="0" sz="2400" spc="-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spc="-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CONCLUSÃO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13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027465" y="2144765"/>
            <a:ext cx="6071641" cy="1975815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12062391" y="4256606"/>
            <a:ext cx="6148070" cy="5511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4999"/>
              </a:lnSpc>
              <a:spcBef>
                <a:spcPts val="100"/>
              </a:spcBef>
            </a:pPr>
            <a:r>
              <a:rPr dirty="0" sz="1000" spc="-10">
                <a:latin typeface="Calibri"/>
                <a:cs typeface="Calibri"/>
              </a:rPr>
              <a:t>Figura </a:t>
            </a:r>
            <a:r>
              <a:rPr dirty="0" sz="1000">
                <a:latin typeface="Calibri"/>
                <a:cs typeface="Calibri"/>
              </a:rPr>
              <a:t>2 - A. </a:t>
            </a:r>
            <a:r>
              <a:rPr dirty="0" sz="1000" spc="-5">
                <a:latin typeface="Calibri"/>
                <a:cs typeface="Calibri"/>
              </a:rPr>
              <a:t>Curva de aprendizado do modelo </a:t>
            </a:r>
            <a:r>
              <a:rPr dirty="0" sz="1000" spc="-5" i="1">
                <a:latin typeface="Calibri"/>
                <a:cs typeface="Calibri"/>
              </a:rPr>
              <a:t>Random </a:t>
            </a:r>
            <a:r>
              <a:rPr dirty="0" sz="1000" spc="-10" i="1">
                <a:latin typeface="Calibri"/>
                <a:cs typeface="Calibri"/>
              </a:rPr>
              <a:t>Forest </a:t>
            </a:r>
            <a:r>
              <a:rPr dirty="0" sz="1000" spc="-5">
                <a:latin typeface="Calibri"/>
                <a:cs typeface="Calibri"/>
              </a:rPr>
              <a:t>com </a:t>
            </a:r>
            <a:r>
              <a:rPr dirty="0" sz="1000" spc="-10">
                <a:latin typeface="Calibri"/>
                <a:cs typeface="Calibri"/>
              </a:rPr>
              <a:t>score </a:t>
            </a:r>
            <a:r>
              <a:rPr dirty="0" sz="1000">
                <a:latin typeface="Calibri"/>
                <a:cs typeface="Calibri"/>
              </a:rPr>
              <a:t>e </a:t>
            </a:r>
            <a:r>
              <a:rPr dirty="0" sz="1000" spc="-5">
                <a:latin typeface="Calibri"/>
                <a:cs typeface="Calibri"/>
              </a:rPr>
              <a:t>acurácia.;B. Matriz de </a:t>
            </a:r>
            <a:r>
              <a:rPr dirty="0" sz="1000" spc="-10">
                <a:latin typeface="Calibri"/>
                <a:cs typeface="Calibri"/>
              </a:rPr>
              <a:t>confusão </a:t>
            </a:r>
            <a:r>
              <a:rPr dirty="0" sz="1000" spc="-5">
                <a:latin typeface="Calibri"/>
                <a:cs typeface="Calibri"/>
              </a:rPr>
              <a:t>do modelo 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 i="1">
                <a:latin typeface="Calibri"/>
                <a:cs typeface="Calibri"/>
              </a:rPr>
              <a:t>Random </a:t>
            </a:r>
            <a:r>
              <a:rPr dirty="0" sz="1000" spc="-10" i="1">
                <a:latin typeface="Calibri"/>
                <a:cs typeface="Calibri"/>
              </a:rPr>
              <a:t>Forest</a:t>
            </a:r>
            <a:r>
              <a:rPr dirty="0" sz="1000" spc="-10">
                <a:latin typeface="Calibri"/>
                <a:cs typeface="Calibri"/>
              </a:rPr>
              <a:t>. </a:t>
            </a:r>
            <a:r>
              <a:rPr dirty="0" sz="1000" spc="-5">
                <a:latin typeface="Calibri"/>
                <a:cs typeface="Calibri"/>
              </a:rPr>
              <a:t>Dos </a:t>
            </a:r>
            <a:r>
              <a:rPr dirty="0" sz="1000">
                <a:latin typeface="Calibri"/>
                <a:cs typeface="Calibri"/>
              </a:rPr>
              <a:t>6 </a:t>
            </a:r>
            <a:r>
              <a:rPr dirty="0" sz="1000" spc="-10">
                <a:latin typeface="Calibri"/>
                <a:cs typeface="Calibri"/>
              </a:rPr>
              <a:t>pacientes </a:t>
            </a:r>
            <a:r>
              <a:rPr dirty="0" sz="1000" spc="-5">
                <a:latin typeface="Calibri"/>
                <a:cs typeface="Calibri"/>
              </a:rPr>
              <a:t>mutados, nenhum </a:t>
            </a:r>
            <a:r>
              <a:rPr dirty="0" sz="1000" spc="-10">
                <a:latin typeface="Calibri"/>
                <a:cs typeface="Calibri"/>
              </a:rPr>
              <a:t>era </a:t>
            </a:r>
            <a:r>
              <a:rPr dirty="0" sz="1000" spc="-5">
                <a:latin typeface="Calibri"/>
                <a:cs typeface="Calibri"/>
              </a:rPr>
              <a:t>falsamente </a:t>
            </a:r>
            <a:r>
              <a:rPr dirty="0" sz="1000" spc="-10">
                <a:latin typeface="Calibri"/>
                <a:cs typeface="Calibri"/>
              </a:rPr>
              <a:t>mutado, porém, </a:t>
            </a:r>
            <a:r>
              <a:rPr dirty="0" sz="1000" spc="-5">
                <a:latin typeface="Calibri"/>
                <a:cs typeface="Calibri"/>
              </a:rPr>
              <a:t>dos </a:t>
            </a:r>
            <a:r>
              <a:rPr dirty="0" sz="1000">
                <a:latin typeface="Calibri"/>
                <a:cs typeface="Calibri"/>
              </a:rPr>
              <a:t>7 </a:t>
            </a:r>
            <a:r>
              <a:rPr dirty="0" sz="1000" spc="-10">
                <a:latin typeface="Calibri"/>
                <a:cs typeface="Calibri"/>
              </a:rPr>
              <a:t>pacientes </a:t>
            </a:r>
            <a:r>
              <a:rPr dirty="0" sz="1000" spc="-5">
                <a:latin typeface="Calibri"/>
                <a:cs typeface="Calibri"/>
              </a:rPr>
              <a:t>não mutados, </a:t>
            </a:r>
            <a:r>
              <a:rPr dirty="0" sz="1000">
                <a:latin typeface="Calibri"/>
                <a:cs typeface="Calibri"/>
              </a:rPr>
              <a:t>4 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eram </a:t>
            </a:r>
            <a:r>
              <a:rPr dirty="0" sz="1000" spc="-5">
                <a:latin typeface="Calibri"/>
                <a:cs typeface="Calibri"/>
              </a:rPr>
              <a:t>falsamente mutados.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15" name="object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178394" y="6803090"/>
            <a:ext cx="5946423" cy="1909504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6169954" y="8880851"/>
            <a:ext cx="5958205" cy="726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4999"/>
              </a:lnSpc>
              <a:spcBef>
                <a:spcPts val="100"/>
              </a:spcBef>
            </a:pPr>
            <a:r>
              <a:rPr dirty="0" sz="1000" spc="-10">
                <a:latin typeface="Calibri"/>
                <a:cs typeface="Calibri"/>
              </a:rPr>
              <a:t>Figura </a:t>
            </a:r>
            <a:r>
              <a:rPr dirty="0" sz="1000">
                <a:latin typeface="Calibri"/>
                <a:cs typeface="Calibri"/>
              </a:rPr>
              <a:t>1 - </a:t>
            </a:r>
            <a:r>
              <a:rPr dirty="0" sz="1000" spc="-10">
                <a:latin typeface="Calibri"/>
                <a:cs typeface="Calibri"/>
              </a:rPr>
              <a:t>Informações </a:t>
            </a:r>
            <a:r>
              <a:rPr dirty="0" sz="1000" spc="-5">
                <a:latin typeface="Calibri"/>
                <a:cs typeface="Calibri"/>
              </a:rPr>
              <a:t>obtidas com </a:t>
            </a:r>
            <a:r>
              <a:rPr dirty="0" sz="1000">
                <a:latin typeface="Calibri"/>
                <a:cs typeface="Calibri"/>
              </a:rPr>
              <a:t>o </a:t>
            </a:r>
            <a:r>
              <a:rPr dirty="0" sz="1000" spc="-5">
                <a:latin typeface="Calibri"/>
                <a:cs typeface="Calibri"/>
              </a:rPr>
              <a:t>modelo </a:t>
            </a:r>
            <a:r>
              <a:rPr dirty="0" sz="1000" spc="-5" i="1">
                <a:latin typeface="Calibri"/>
                <a:cs typeface="Calibri"/>
              </a:rPr>
              <a:t>Decision </a:t>
            </a:r>
            <a:r>
              <a:rPr dirty="0" sz="1000" spc="-15" i="1">
                <a:latin typeface="Calibri"/>
                <a:cs typeface="Calibri"/>
              </a:rPr>
              <a:t>Tree. </a:t>
            </a:r>
            <a:r>
              <a:rPr dirty="0" sz="1000">
                <a:latin typeface="Calibri"/>
                <a:cs typeface="Calibri"/>
              </a:rPr>
              <a:t>A. </a:t>
            </a:r>
            <a:r>
              <a:rPr dirty="0" sz="1000" spc="-5">
                <a:latin typeface="Calibri"/>
                <a:cs typeface="Calibri"/>
              </a:rPr>
              <a:t>Curva de aprendizado do modelo </a:t>
            </a:r>
            <a:r>
              <a:rPr dirty="0" sz="1000" spc="-5" i="1">
                <a:latin typeface="Calibri"/>
                <a:cs typeface="Calibri"/>
              </a:rPr>
              <a:t>Decision </a:t>
            </a:r>
            <a:r>
              <a:rPr dirty="0" sz="1000" spc="-15" i="1">
                <a:latin typeface="Calibri"/>
                <a:cs typeface="Calibri"/>
              </a:rPr>
              <a:t>Tree </a:t>
            </a:r>
            <a:r>
              <a:rPr dirty="0" sz="1000" spc="-10">
                <a:latin typeface="Calibri"/>
                <a:cs typeface="Calibri"/>
              </a:rPr>
              <a:t>com 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score </a:t>
            </a:r>
            <a:r>
              <a:rPr dirty="0" sz="1000" spc="-5">
                <a:latin typeface="Calibri"/>
                <a:cs typeface="Calibri"/>
              </a:rPr>
              <a:t>acurácia. B. Matriz de </a:t>
            </a:r>
            <a:r>
              <a:rPr dirty="0" sz="1000" spc="-10">
                <a:latin typeface="Calibri"/>
                <a:cs typeface="Calibri"/>
              </a:rPr>
              <a:t>confusão </a:t>
            </a:r>
            <a:r>
              <a:rPr dirty="0" sz="1000" spc="-5">
                <a:latin typeface="Calibri"/>
                <a:cs typeface="Calibri"/>
              </a:rPr>
              <a:t>do modelo </a:t>
            </a:r>
            <a:r>
              <a:rPr dirty="0" sz="1000" spc="-5" i="1">
                <a:latin typeface="Calibri"/>
                <a:cs typeface="Calibri"/>
              </a:rPr>
              <a:t>Decision </a:t>
            </a:r>
            <a:r>
              <a:rPr dirty="0" sz="1000" spc="-15" i="1">
                <a:latin typeface="Calibri"/>
                <a:cs typeface="Calibri"/>
              </a:rPr>
              <a:t>Tree. </a:t>
            </a:r>
            <a:r>
              <a:rPr dirty="0" sz="1000" spc="-5">
                <a:latin typeface="Calibri"/>
                <a:cs typeface="Calibri"/>
              </a:rPr>
              <a:t>Como </a:t>
            </a:r>
            <a:r>
              <a:rPr dirty="0" sz="1000" spc="-10">
                <a:latin typeface="Calibri"/>
                <a:cs typeface="Calibri"/>
              </a:rPr>
              <a:t>esperávamos, </a:t>
            </a:r>
            <a:r>
              <a:rPr dirty="0" sz="1000">
                <a:latin typeface="Calibri"/>
                <a:cs typeface="Calibri"/>
              </a:rPr>
              <a:t>o </a:t>
            </a:r>
            <a:r>
              <a:rPr dirty="0" sz="1000" spc="-10">
                <a:latin typeface="Calibri"/>
                <a:cs typeface="Calibri"/>
              </a:rPr>
              <a:t>resultado </a:t>
            </a:r>
            <a:r>
              <a:rPr dirty="0" sz="1000" spc="-5">
                <a:latin typeface="Calibri"/>
                <a:cs typeface="Calibri"/>
              </a:rPr>
              <a:t>não </a:t>
            </a:r>
            <a:r>
              <a:rPr dirty="0" sz="1000">
                <a:latin typeface="Calibri"/>
                <a:cs typeface="Calibri"/>
              </a:rPr>
              <a:t>é </a:t>
            </a:r>
            <a:r>
              <a:rPr dirty="0" sz="1000" spc="-5">
                <a:latin typeface="Calibri"/>
                <a:cs typeface="Calibri"/>
              </a:rPr>
              <a:t>tão </a:t>
            </a:r>
            <a:r>
              <a:rPr dirty="0" sz="1000" spc="-10">
                <a:latin typeface="Calibri"/>
                <a:cs typeface="Calibri"/>
              </a:rPr>
              <a:t>atraente </a:t>
            </a:r>
            <a:r>
              <a:rPr dirty="0" sz="1000" spc="-5">
                <a:latin typeface="Calibri"/>
                <a:cs typeface="Calibri"/>
              </a:rPr>
              <a:t> como </a:t>
            </a:r>
            <a:r>
              <a:rPr dirty="0" sz="1000">
                <a:latin typeface="Calibri"/>
                <a:cs typeface="Calibri"/>
              </a:rPr>
              <a:t>o </a:t>
            </a:r>
            <a:r>
              <a:rPr dirty="0" sz="1000" spc="-5">
                <a:latin typeface="Calibri"/>
                <a:cs typeface="Calibri"/>
              </a:rPr>
              <a:t>apresentado na </a:t>
            </a:r>
            <a:r>
              <a:rPr dirty="0" sz="1000" spc="-10">
                <a:latin typeface="Calibri"/>
                <a:cs typeface="Calibri"/>
              </a:rPr>
              <a:t>Figura </a:t>
            </a:r>
            <a:r>
              <a:rPr dirty="0" sz="1000" spc="-5">
                <a:latin typeface="Calibri"/>
                <a:cs typeface="Calibri"/>
              </a:rPr>
              <a:t>9(B). </a:t>
            </a:r>
            <a:r>
              <a:rPr dirty="0" sz="1000" spc="-10">
                <a:latin typeface="Calibri"/>
                <a:cs typeface="Calibri"/>
              </a:rPr>
              <a:t>Nesta </a:t>
            </a:r>
            <a:r>
              <a:rPr dirty="0" sz="1000" spc="-5">
                <a:latin typeface="Calibri"/>
                <a:cs typeface="Calibri"/>
              </a:rPr>
              <a:t>matriz de </a:t>
            </a:r>
            <a:r>
              <a:rPr dirty="0" sz="1000" spc="-10">
                <a:latin typeface="Calibri"/>
                <a:cs typeface="Calibri"/>
              </a:rPr>
              <a:t>confusão </a:t>
            </a:r>
            <a:r>
              <a:rPr dirty="0" sz="1000" spc="-5">
                <a:latin typeface="Calibri"/>
                <a:cs typeface="Calibri"/>
              </a:rPr>
              <a:t>dos </a:t>
            </a:r>
            <a:r>
              <a:rPr dirty="0" sz="1000">
                <a:latin typeface="Calibri"/>
                <a:cs typeface="Calibri"/>
              </a:rPr>
              <a:t>7 </a:t>
            </a:r>
            <a:r>
              <a:rPr dirty="0" sz="1000" spc="-10">
                <a:latin typeface="Calibri"/>
                <a:cs typeface="Calibri"/>
              </a:rPr>
              <a:t>pacientes </a:t>
            </a:r>
            <a:r>
              <a:rPr dirty="0" sz="1000" spc="-10" i="1">
                <a:latin typeface="Calibri"/>
                <a:cs typeface="Calibri"/>
              </a:rPr>
              <a:t>EGFR </a:t>
            </a:r>
            <a:r>
              <a:rPr dirty="0" sz="1000" spc="-5">
                <a:latin typeface="Calibri"/>
                <a:cs typeface="Calibri"/>
              </a:rPr>
              <a:t>não mutados, </a:t>
            </a:r>
            <a:r>
              <a:rPr dirty="0" sz="1000">
                <a:latin typeface="Calibri"/>
                <a:cs typeface="Calibri"/>
              </a:rPr>
              <a:t>apenas 4 </a:t>
            </a:r>
            <a:r>
              <a:rPr dirty="0" sz="1000" spc="-15">
                <a:latin typeface="Calibri"/>
                <a:cs typeface="Calibri"/>
              </a:rPr>
              <a:t>foram 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identificados </a:t>
            </a:r>
            <a:r>
              <a:rPr dirty="0" sz="1000" spc="-10">
                <a:latin typeface="Calibri"/>
                <a:cs typeface="Calibri"/>
              </a:rPr>
              <a:t>corretamente,</a:t>
            </a:r>
            <a:r>
              <a:rPr dirty="0" sz="1000">
                <a:latin typeface="Calibri"/>
                <a:cs typeface="Calibri"/>
              </a:rPr>
              <a:t> e</a:t>
            </a:r>
            <a:r>
              <a:rPr dirty="0" sz="1000" spc="-5">
                <a:latin typeface="Calibri"/>
                <a:cs typeface="Calibri"/>
              </a:rPr>
              <a:t> dos</a:t>
            </a:r>
            <a:r>
              <a:rPr dirty="0" sz="1000">
                <a:latin typeface="Calibri"/>
                <a:cs typeface="Calibri"/>
              </a:rPr>
              <a:t> 6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pacientes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 spc="-10" i="1">
                <a:latin typeface="Calibri"/>
                <a:cs typeface="Calibri"/>
              </a:rPr>
              <a:t>EGFR</a:t>
            </a:r>
            <a:r>
              <a:rPr dirty="0" sz="1000" i="1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mutados,</a:t>
            </a:r>
            <a:r>
              <a:rPr dirty="0" sz="1000">
                <a:latin typeface="Calibri"/>
                <a:cs typeface="Calibri"/>
              </a:rPr>
              <a:t> 2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foram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classificados de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forma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incorreta.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pôster Encontro ciencia AC.pptx</dc:title>
  <dcterms:created xsi:type="dcterms:W3CDTF">2023-01-20T14:29:24Z</dcterms:created>
  <dcterms:modified xsi:type="dcterms:W3CDTF">2023-01-20T14:29:24Z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