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4"/>
  </p:notesMasterIdLst>
  <p:sldIdLst>
    <p:sldId id="257" r:id="rId3"/>
  </p:sldIdLst>
  <p:sldSz cx="35999738" cy="18000663"/>
  <p:notesSz cx="9144000" cy="6858000"/>
  <p:defaultTextStyle>
    <a:defPPr>
      <a:defRPr lang="pt-BR"/>
    </a:defPPr>
    <a:lvl1pPr marL="0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979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958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937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916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896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875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1854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7833" algn="l" defTabSz="2591958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69">
          <p15:clr>
            <a:srgbClr val="A4A3A4"/>
          </p15:clr>
        </p15:guide>
        <p15:guide id="2" pos="113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C3D"/>
    <a:srgbClr val="1C7239"/>
    <a:srgbClr val="196532"/>
    <a:srgbClr val="186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0440F-4D43-4650-9FC8-8CF68FA14101}" v="3632" dt="2021-01-26T03:05:44.149"/>
    <p1510:client id="{754ADC1F-0097-4F17-A4DD-BA54581645CC}" v="1428" dt="2023-01-18T23:56:34.9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89"/>
    <p:restoredTop sz="95514" autoAdjust="0"/>
  </p:normalViewPr>
  <p:slideViewPr>
    <p:cSldViewPr snapToGrid="0" snapToObjects="1">
      <p:cViewPr>
        <p:scale>
          <a:sx n="33" d="100"/>
          <a:sy n="33" d="100"/>
        </p:scale>
        <p:origin x="-180" y="-90"/>
      </p:cViewPr>
      <p:guideLst>
        <p:guide orient="horz" pos="5669"/>
        <p:guide pos="113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AE7C1-2C9F-A949-A684-328069CC2C72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857250"/>
            <a:ext cx="46291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4608C-FDA1-9E4D-AD44-24C83D8913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66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1pPr>
    <a:lvl2pPr marL="1295979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2pPr>
    <a:lvl3pPr marL="2591958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3pPr>
    <a:lvl4pPr marL="3887937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4pPr>
    <a:lvl5pPr marL="5183916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5pPr>
    <a:lvl6pPr marL="6479896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6pPr>
    <a:lvl7pPr marL="7775875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7pPr>
    <a:lvl8pPr marL="9071854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8pPr>
    <a:lvl9pPr marL="10367833" algn="l" defTabSz="2591958" rtl="0" eaLnBrk="1" latinLnBrk="0" hangingPunct="1">
      <a:defRPr sz="34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57425" y="857250"/>
            <a:ext cx="4629150" cy="2314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z="3402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402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altLang="pt-BR" dirty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609FA8B-713A-C44B-B36C-582D47B2653B}" type="slidenum">
              <a:rPr lang="pt-BR" altLang="pt-BR" sz="1200"/>
              <a:pPr/>
              <a:t>1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val="114161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9967" y="2945943"/>
            <a:ext cx="26999804" cy="6266897"/>
          </a:xfrm>
        </p:spPr>
        <p:txBody>
          <a:bodyPr anchor="b"/>
          <a:lstStyle>
            <a:lvl1pPr algn="ctr">
              <a:defRPr sz="15749"/>
            </a:lvl1pPr>
          </a:lstStyle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9454516"/>
            <a:ext cx="26999804" cy="4345992"/>
          </a:xfrm>
        </p:spPr>
        <p:txBody>
          <a:bodyPr/>
          <a:lstStyle>
            <a:lvl1pPr marL="0" indent="0" algn="ctr">
              <a:buNone/>
              <a:defRPr sz="6300"/>
            </a:lvl1pPr>
            <a:lvl2pPr marL="1200059" indent="0" algn="ctr">
              <a:buNone/>
              <a:defRPr sz="5250"/>
            </a:lvl2pPr>
            <a:lvl3pPr marL="2400117" indent="0" algn="ctr">
              <a:buNone/>
              <a:defRPr sz="4725"/>
            </a:lvl3pPr>
            <a:lvl4pPr marL="3600176" indent="0" algn="ctr">
              <a:buNone/>
              <a:defRPr sz="4200"/>
            </a:lvl4pPr>
            <a:lvl5pPr marL="4800234" indent="0" algn="ctr">
              <a:buNone/>
              <a:defRPr sz="4200"/>
            </a:lvl5pPr>
            <a:lvl6pPr marL="6000293" indent="0" algn="ctr">
              <a:buNone/>
              <a:defRPr sz="4200"/>
            </a:lvl6pPr>
            <a:lvl7pPr marL="7200351" indent="0" algn="ctr">
              <a:buNone/>
              <a:defRPr sz="4200"/>
            </a:lvl7pPr>
            <a:lvl8pPr marL="8400410" indent="0" algn="ctr">
              <a:buNone/>
              <a:defRPr sz="4200"/>
            </a:lvl8pPr>
            <a:lvl9pPr marL="9600468" indent="0" algn="ctr">
              <a:buNone/>
              <a:defRPr sz="4200"/>
            </a:lvl9pPr>
          </a:lstStyle>
          <a:p>
            <a:r>
              <a:rPr lang="en-US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99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70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2" y="958369"/>
            <a:ext cx="7762444" cy="15254730"/>
          </a:xfrm>
        </p:spPr>
        <p:txBody>
          <a:bodyPr vert="eaVert"/>
          <a:lstStyle/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2" y="958369"/>
            <a:ext cx="22837334" cy="15254730"/>
          </a:xfrm>
        </p:spPr>
        <p:txBody>
          <a:bodyPr vert="eaVert"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502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4491C-96DD-417A-9DB9-A30506446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9967" y="2945943"/>
            <a:ext cx="26999804" cy="6266897"/>
          </a:xfrm>
        </p:spPr>
        <p:txBody>
          <a:bodyPr anchor="b"/>
          <a:lstStyle>
            <a:lvl1pPr algn="ctr">
              <a:defRPr sz="1574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B30A47-4547-4346-BDB0-D18571251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9967" y="9454516"/>
            <a:ext cx="26999804" cy="4345992"/>
          </a:xfrm>
        </p:spPr>
        <p:txBody>
          <a:bodyPr/>
          <a:lstStyle>
            <a:lvl1pPr marL="0" indent="0" algn="ctr">
              <a:buNone/>
              <a:defRPr sz="6300"/>
            </a:lvl1pPr>
            <a:lvl2pPr marL="1200059" indent="0" algn="ctr">
              <a:buNone/>
              <a:defRPr sz="5250"/>
            </a:lvl2pPr>
            <a:lvl3pPr marL="2400117" indent="0" algn="ctr">
              <a:buNone/>
              <a:defRPr sz="4725"/>
            </a:lvl3pPr>
            <a:lvl4pPr marL="3600176" indent="0" algn="ctr">
              <a:buNone/>
              <a:defRPr sz="4200"/>
            </a:lvl4pPr>
            <a:lvl5pPr marL="4800234" indent="0" algn="ctr">
              <a:buNone/>
              <a:defRPr sz="4200"/>
            </a:lvl5pPr>
            <a:lvl6pPr marL="6000293" indent="0" algn="ctr">
              <a:buNone/>
              <a:defRPr sz="4200"/>
            </a:lvl6pPr>
            <a:lvl7pPr marL="7200351" indent="0" algn="ctr">
              <a:buNone/>
              <a:defRPr sz="4200"/>
            </a:lvl7pPr>
            <a:lvl8pPr marL="8400410" indent="0" algn="ctr">
              <a:buNone/>
              <a:defRPr sz="4200"/>
            </a:lvl8pPr>
            <a:lvl9pPr marL="9600468" indent="0" algn="ctr">
              <a:buNone/>
              <a:defRPr sz="4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81F745-645F-46C1-87D1-BB285AB0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4AD130-975A-4630-B698-CD12F89C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5325F8-DDFD-4DC5-AF85-F2007A28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247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AB564-0081-48A5-975C-30D1C9A9F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537B72-4737-4D25-9929-841C83E61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B9FC97-05D3-4F9B-BFA4-E24D1F3B6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9FE293-BEBF-417E-8D59-2975C91A5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42D6C3-E1D8-44A0-A52D-3C0D7B63F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179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B0F88-8E00-4A3B-A27E-26D2A9763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232" y="4487668"/>
            <a:ext cx="31049774" cy="7487774"/>
          </a:xfrm>
        </p:spPr>
        <p:txBody>
          <a:bodyPr anchor="b"/>
          <a:lstStyle>
            <a:lvl1pPr>
              <a:defRPr sz="1574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ACCCF1-05D9-41AF-8019-EA8CC3BF9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56232" y="12046280"/>
            <a:ext cx="31049774" cy="3937644"/>
          </a:xfrm>
        </p:spPr>
        <p:txBody>
          <a:bodyPr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200059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2pPr>
            <a:lvl3pPr marL="2400117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3pPr>
            <a:lvl4pPr marL="360017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4800234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000293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7200351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840041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9600468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03DCC2-19E6-436D-8DAB-5771DA4C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119FBA-F8EE-4E3D-885C-3B112A34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89B5C7-C57B-4B87-820F-83B479039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961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AC98C-DCFB-4D1F-97A7-4E6726850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7F3420-8C66-4D77-B29E-E414AEAEE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74982" y="4791843"/>
            <a:ext cx="15299889" cy="1142125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73FBEFF-B185-40DD-99FE-9E138A107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224867" y="4791843"/>
            <a:ext cx="15299889" cy="1142125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CDFF92-C213-425A-9F65-C74C34250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B3E6E5-131C-4F77-91B8-CE008C594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B4FA3D-3601-44A5-92D3-D1129337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497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E5F28-31D7-4B08-BD61-79000EE31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671" y="958370"/>
            <a:ext cx="31049774" cy="347929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161FAD-544F-4B12-8A10-72FC72E8E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79672" y="4412664"/>
            <a:ext cx="15229575" cy="2162578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200059" indent="0">
              <a:buNone/>
              <a:defRPr sz="5250" b="1"/>
            </a:lvl2pPr>
            <a:lvl3pPr marL="2400117" indent="0">
              <a:buNone/>
              <a:defRPr sz="4725" b="1"/>
            </a:lvl3pPr>
            <a:lvl4pPr marL="3600176" indent="0">
              <a:buNone/>
              <a:defRPr sz="4200" b="1"/>
            </a:lvl4pPr>
            <a:lvl5pPr marL="4800234" indent="0">
              <a:buNone/>
              <a:defRPr sz="4200" b="1"/>
            </a:lvl5pPr>
            <a:lvl6pPr marL="6000293" indent="0">
              <a:buNone/>
              <a:defRPr sz="4200" b="1"/>
            </a:lvl6pPr>
            <a:lvl7pPr marL="7200351" indent="0">
              <a:buNone/>
              <a:defRPr sz="4200" b="1"/>
            </a:lvl7pPr>
            <a:lvl8pPr marL="8400410" indent="0">
              <a:buNone/>
              <a:defRPr sz="4200" b="1"/>
            </a:lvl8pPr>
            <a:lvl9pPr marL="9600468" indent="0">
              <a:buNone/>
              <a:defRPr sz="4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E2935C3-80B8-40E5-8A1E-968C89267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79672" y="6575242"/>
            <a:ext cx="15229575" cy="967119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98F519E-0349-498F-BBA2-F7C371B9A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8224867" y="4412664"/>
            <a:ext cx="15304578" cy="2162578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200059" indent="0">
              <a:buNone/>
              <a:defRPr sz="5250" b="1"/>
            </a:lvl2pPr>
            <a:lvl3pPr marL="2400117" indent="0">
              <a:buNone/>
              <a:defRPr sz="4725" b="1"/>
            </a:lvl3pPr>
            <a:lvl4pPr marL="3600176" indent="0">
              <a:buNone/>
              <a:defRPr sz="4200" b="1"/>
            </a:lvl4pPr>
            <a:lvl5pPr marL="4800234" indent="0">
              <a:buNone/>
              <a:defRPr sz="4200" b="1"/>
            </a:lvl5pPr>
            <a:lvl6pPr marL="6000293" indent="0">
              <a:buNone/>
              <a:defRPr sz="4200" b="1"/>
            </a:lvl6pPr>
            <a:lvl7pPr marL="7200351" indent="0">
              <a:buNone/>
              <a:defRPr sz="4200" b="1"/>
            </a:lvl7pPr>
            <a:lvl8pPr marL="8400410" indent="0">
              <a:buNone/>
              <a:defRPr sz="4200" b="1"/>
            </a:lvl8pPr>
            <a:lvl9pPr marL="9600468" indent="0">
              <a:buNone/>
              <a:defRPr sz="4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B666DE8-EE29-403F-B630-724F03C12F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8224867" y="6575242"/>
            <a:ext cx="15304578" cy="967119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3D41687-9E03-4D7E-BBE6-52BB0199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6856137-C319-47DB-83CC-0CEC94A73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B2AA647-91B4-498A-BD99-C4A1177D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386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BC04B-2F15-4EA7-A91F-B06F4B9DB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DF2AD6F-7E68-431A-A9E9-BB024D88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62CE4DB-243F-422F-9C72-ADA28066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8588017-E7D7-4B19-BEFC-3FBE2ED19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16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E4BC2D9-2ACC-47E7-9E3E-7B2CD28D5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2A80422-6BF4-4CCB-840C-13E93175A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3ACEE9E-C6D2-4CC1-B7B9-C699F7A8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258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4A2027-B45C-42B5-BA0B-6DF7E0E1C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672" y="1200044"/>
            <a:ext cx="11610852" cy="4200155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6E39B8-B814-4B6F-B4AD-7D29BBA21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4578" y="2591763"/>
            <a:ext cx="18224867" cy="12792138"/>
          </a:xfrm>
        </p:spPr>
        <p:txBody>
          <a:bodyPr/>
          <a:lstStyle>
            <a:lvl1pPr>
              <a:defRPr sz="8399"/>
            </a:lvl1pPr>
            <a:lvl2pPr>
              <a:defRPr sz="7349"/>
            </a:lvl2pPr>
            <a:lvl3pPr>
              <a:defRPr sz="6300"/>
            </a:lvl3pPr>
            <a:lvl4pPr>
              <a:defRPr sz="5250"/>
            </a:lvl4pPr>
            <a:lvl5pPr>
              <a:defRPr sz="5250"/>
            </a:lvl5pPr>
            <a:lvl6pPr>
              <a:defRPr sz="5250"/>
            </a:lvl6pPr>
            <a:lvl7pPr>
              <a:defRPr sz="5250"/>
            </a:lvl7pPr>
            <a:lvl8pPr>
              <a:defRPr sz="5250"/>
            </a:lvl8pPr>
            <a:lvl9pPr>
              <a:defRPr sz="525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CBBAB8B-F99D-426D-A638-839CBAC90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79672" y="5400199"/>
            <a:ext cx="11610852" cy="10004536"/>
          </a:xfrm>
        </p:spPr>
        <p:txBody>
          <a:bodyPr/>
          <a:lstStyle>
            <a:lvl1pPr marL="0" indent="0">
              <a:buNone/>
              <a:defRPr sz="4200"/>
            </a:lvl1pPr>
            <a:lvl2pPr marL="1200059" indent="0">
              <a:buNone/>
              <a:defRPr sz="3675"/>
            </a:lvl2pPr>
            <a:lvl3pPr marL="2400117" indent="0">
              <a:buNone/>
              <a:defRPr sz="3150"/>
            </a:lvl3pPr>
            <a:lvl4pPr marL="3600176" indent="0">
              <a:buNone/>
              <a:defRPr sz="2625"/>
            </a:lvl4pPr>
            <a:lvl5pPr marL="4800234" indent="0">
              <a:buNone/>
              <a:defRPr sz="2625"/>
            </a:lvl5pPr>
            <a:lvl6pPr marL="6000293" indent="0">
              <a:buNone/>
              <a:defRPr sz="2625"/>
            </a:lvl6pPr>
            <a:lvl7pPr marL="7200351" indent="0">
              <a:buNone/>
              <a:defRPr sz="2625"/>
            </a:lvl7pPr>
            <a:lvl8pPr marL="8400410" indent="0">
              <a:buNone/>
              <a:defRPr sz="2625"/>
            </a:lvl8pPr>
            <a:lvl9pPr marL="9600468" indent="0">
              <a:buNone/>
              <a:defRPr sz="2625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458EC2D-ACFE-4B1B-92DB-094D4BCD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F4BE3B-A58C-4E2B-B889-57F449C8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7F50E16-36BA-425E-B356-D62D6B27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480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344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403D2D-B4EF-4666-90B5-84F69D92B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672" y="1200044"/>
            <a:ext cx="11610852" cy="4200155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A1FD26C-024F-4B3E-8E1B-416547CBF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304578" y="2591763"/>
            <a:ext cx="18224867" cy="12792138"/>
          </a:xfrm>
        </p:spPr>
        <p:txBody>
          <a:bodyPr/>
          <a:lstStyle>
            <a:lvl1pPr marL="0" indent="0">
              <a:buNone/>
              <a:defRPr sz="8399"/>
            </a:lvl1pPr>
            <a:lvl2pPr marL="1200059" indent="0">
              <a:buNone/>
              <a:defRPr sz="7349"/>
            </a:lvl2pPr>
            <a:lvl3pPr marL="2400117" indent="0">
              <a:buNone/>
              <a:defRPr sz="6300"/>
            </a:lvl3pPr>
            <a:lvl4pPr marL="3600176" indent="0">
              <a:buNone/>
              <a:defRPr sz="5250"/>
            </a:lvl4pPr>
            <a:lvl5pPr marL="4800234" indent="0">
              <a:buNone/>
              <a:defRPr sz="5250"/>
            </a:lvl5pPr>
            <a:lvl6pPr marL="6000293" indent="0">
              <a:buNone/>
              <a:defRPr sz="5250"/>
            </a:lvl6pPr>
            <a:lvl7pPr marL="7200351" indent="0">
              <a:buNone/>
              <a:defRPr sz="5250"/>
            </a:lvl7pPr>
            <a:lvl8pPr marL="8400410" indent="0">
              <a:buNone/>
              <a:defRPr sz="5250"/>
            </a:lvl8pPr>
            <a:lvl9pPr marL="9600468" indent="0">
              <a:buNone/>
              <a:defRPr sz="525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FBF3AB-7164-4785-8269-AC7671E27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79672" y="5400199"/>
            <a:ext cx="11610852" cy="10004536"/>
          </a:xfrm>
        </p:spPr>
        <p:txBody>
          <a:bodyPr/>
          <a:lstStyle>
            <a:lvl1pPr marL="0" indent="0">
              <a:buNone/>
              <a:defRPr sz="4200"/>
            </a:lvl1pPr>
            <a:lvl2pPr marL="1200059" indent="0">
              <a:buNone/>
              <a:defRPr sz="3675"/>
            </a:lvl2pPr>
            <a:lvl3pPr marL="2400117" indent="0">
              <a:buNone/>
              <a:defRPr sz="3150"/>
            </a:lvl3pPr>
            <a:lvl4pPr marL="3600176" indent="0">
              <a:buNone/>
              <a:defRPr sz="2625"/>
            </a:lvl4pPr>
            <a:lvl5pPr marL="4800234" indent="0">
              <a:buNone/>
              <a:defRPr sz="2625"/>
            </a:lvl5pPr>
            <a:lvl6pPr marL="6000293" indent="0">
              <a:buNone/>
              <a:defRPr sz="2625"/>
            </a:lvl6pPr>
            <a:lvl7pPr marL="7200351" indent="0">
              <a:buNone/>
              <a:defRPr sz="2625"/>
            </a:lvl7pPr>
            <a:lvl8pPr marL="8400410" indent="0">
              <a:buNone/>
              <a:defRPr sz="2625"/>
            </a:lvl8pPr>
            <a:lvl9pPr marL="9600468" indent="0">
              <a:buNone/>
              <a:defRPr sz="2625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AA25C12-1484-4672-8299-67F75CEFA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B25F299-717D-487B-980C-2286745BE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EC9AF4-D48D-4120-833F-75E6B608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027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A6DBA9-2F5A-4E58-A837-C63769C4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F70A77E-F6DE-45E4-8D8A-182CC7148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BAA421-F638-4B43-8F34-01622FA0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3A726F-E169-4504-BD7B-2B1035129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3F249B-EE0B-47B0-8E65-AB97D52A7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069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DFCB43-27C7-4C1F-A47F-6C9550484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5762312" y="958369"/>
            <a:ext cx="7762444" cy="1525473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A7AB56-B4E6-4C68-9A63-AC9A05354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474982" y="958369"/>
            <a:ext cx="22837334" cy="1525473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CB6ED6-EFBE-4236-807F-7A1B89F20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494005-06FB-49FA-A851-021BE0A4A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844532-B6C3-4007-9AE1-0DB7416D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16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2" y="4487668"/>
            <a:ext cx="31049774" cy="7487774"/>
          </a:xfrm>
        </p:spPr>
        <p:txBody>
          <a:bodyPr anchor="b"/>
          <a:lstStyle>
            <a:lvl1pPr>
              <a:defRPr sz="15749"/>
            </a:lvl1pPr>
          </a:lstStyle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2" y="12046280"/>
            <a:ext cx="31049774" cy="3937644"/>
          </a:xfrm>
        </p:spPr>
        <p:txBody>
          <a:bodyPr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200059" indent="0">
              <a:buNone/>
              <a:defRPr sz="5250">
                <a:solidFill>
                  <a:schemeClr val="tx1">
                    <a:tint val="75000"/>
                  </a:schemeClr>
                </a:solidFill>
              </a:defRPr>
            </a:lvl2pPr>
            <a:lvl3pPr marL="2400117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3pPr>
            <a:lvl4pPr marL="360017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4800234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000293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7200351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840041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9600468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31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4791843"/>
            <a:ext cx="15299889" cy="11421255"/>
          </a:xfrm>
        </p:spPr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4791843"/>
            <a:ext cx="15299889" cy="11421255"/>
          </a:xfrm>
        </p:spPr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958370"/>
            <a:ext cx="31049774" cy="3479296"/>
          </a:xfrm>
        </p:spPr>
        <p:txBody>
          <a:bodyPr/>
          <a:lstStyle/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2" y="4412664"/>
            <a:ext cx="15229575" cy="2162578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200059" indent="0">
              <a:buNone/>
              <a:defRPr sz="5250" b="1"/>
            </a:lvl2pPr>
            <a:lvl3pPr marL="2400117" indent="0">
              <a:buNone/>
              <a:defRPr sz="4725" b="1"/>
            </a:lvl3pPr>
            <a:lvl4pPr marL="3600176" indent="0">
              <a:buNone/>
              <a:defRPr sz="4200" b="1"/>
            </a:lvl4pPr>
            <a:lvl5pPr marL="4800234" indent="0">
              <a:buNone/>
              <a:defRPr sz="4200" b="1"/>
            </a:lvl5pPr>
            <a:lvl6pPr marL="6000293" indent="0">
              <a:buNone/>
              <a:defRPr sz="4200" b="1"/>
            </a:lvl6pPr>
            <a:lvl7pPr marL="7200351" indent="0">
              <a:buNone/>
              <a:defRPr sz="4200" b="1"/>
            </a:lvl7pPr>
            <a:lvl8pPr marL="8400410" indent="0">
              <a:buNone/>
              <a:defRPr sz="4200" b="1"/>
            </a:lvl8pPr>
            <a:lvl9pPr marL="9600468" indent="0">
              <a:buNone/>
              <a:defRPr sz="4200" b="1"/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2" y="6575242"/>
            <a:ext cx="15229575" cy="9671191"/>
          </a:xfrm>
        </p:spPr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7" y="4412664"/>
            <a:ext cx="15304578" cy="2162578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200059" indent="0">
              <a:buNone/>
              <a:defRPr sz="5250" b="1"/>
            </a:lvl2pPr>
            <a:lvl3pPr marL="2400117" indent="0">
              <a:buNone/>
              <a:defRPr sz="4725" b="1"/>
            </a:lvl3pPr>
            <a:lvl4pPr marL="3600176" indent="0">
              <a:buNone/>
              <a:defRPr sz="4200" b="1"/>
            </a:lvl4pPr>
            <a:lvl5pPr marL="4800234" indent="0">
              <a:buNone/>
              <a:defRPr sz="4200" b="1"/>
            </a:lvl5pPr>
            <a:lvl6pPr marL="6000293" indent="0">
              <a:buNone/>
              <a:defRPr sz="4200" b="1"/>
            </a:lvl6pPr>
            <a:lvl7pPr marL="7200351" indent="0">
              <a:buNone/>
              <a:defRPr sz="4200" b="1"/>
            </a:lvl7pPr>
            <a:lvl8pPr marL="8400410" indent="0">
              <a:buNone/>
              <a:defRPr sz="4200" b="1"/>
            </a:lvl8pPr>
            <a:lvl9pPr marL="9600468" indent="0">
              <a:buNone/>
              <a:defRPr sz="4200" b="1"/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7" y="6575242"/>
            <a:ext cx="15304578" cy="9671191"/>
          </a:xfrm>
        </p:spPr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2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11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94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200044"/>
            <a:ext cx="11610852" cy="4200155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2591763"/>
            <a:ext cx="18224867" cy="12792138"/>
          </a:xfrm>
        </p:spPr>
        <p:txBody>
          <a:bodyPr/>
          <a:lstStyle>
            <a:lvl1pPr>
              <a:defRPr sz="8399"/>
            </a:lvl1pPr>
            <a:lvl2pPr>
              <a:defRPr sz="7349"/>
            </a:lvl2pPr>
            <a:lvl3pPr>
              <a:defRPr sz="6300"/>
            </a:lvl3pPr>
            <a:lvl4pPr>
              <a:defRPr sz="5250"/>
            </a:lvl4pPr>
            <a:lvl5pPr>
              <a:defRPr sz="5250"/>
            </a:lvl5pPr>
            <a:lvl6pPr>
              <a:defRPr sz="5250"/>
            </a:lvl6pPr>
            <a:lvl7pPr>
              <a:defRPr sz="5250"/>
            </a:lvl7pPr>
            <a:lvl8pPr>
              <a:defRPr sz="5250"/>
            </a:lvl8pPr>
            <a:lvl9pPr>
              <a:defRPr sz="5250"/>
            </a:lvl9pPr>
          </a:lstStyle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5400199"/>
            <a:ext cx="11610852" cy="10004536"/>
          </a:xfrm>
        </p:spPr>
        <p:txBody>
          <a:bodyPr/>
          <a:lstStyle>
            <a:lvl1pPr marL="0" indent="0">
              <a:buNone/>
              <a:defRPr sz="4200"/>
            </a:lvl1pPr>
            <a:lvl2pPr marL="1200059" indent="0">
              <a:buNone/>
              <a:defRPr sz="3675"/>
            </a:lvl2pPr>
            <a:lvl3pPr marL="2400117" indent="0">
              <a:buNone/>
              <a:defRPr sz="3150"/>
            </a:lvl3pPr>
            <a:lvl4pPr marL="3600176" indent="0">
              <a:buNone/>
              <a:defRPr sz="2625"/>
            </a:lvl4pPr>
            <a:lvl5pPr marL="4800234" indent="0">
              <a:buNone/>
              <a:defRPr sz="2625"/>
            </a:lvl5pPr>
            <a:lvl6pPr marL="6000293" indent="0">
              <a:buNone/>
              <a:defRPr sz="2625"/>
            </a:lvl6pPr>
            <a:lvl7pPr marL="7200351" indent="0">
              <a:buNone/>
              <a:defRPr sz="2625"/>
            </a:lvl7pPr>
            <a:lvl8pPr marL="8400410" indent="0">
              <a:buNone/>
              <a:defRPr sz="2625"/>
            </a:lvl8pPr>
            <a:lvl9pPr marL="9600468" indent="0">
              <a:buNone/>
              <a:defRPr sz="2625"/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69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200044"/>
            <a:ext cx="11610852" cy="4200155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2591763"/>
            <a:ext cx="18224867" cy="12792138"/>
          </a:xfrm>
        </p:spPr>
        <p:txBody>
          <a:bodyPr anchor="t"/>
          <a:lstStyle>
            <a:lvl1pPr marL="0" indent="0">
              <a:buNone/>
              <a:defRPr sz="8399"/>
            </a:lvl1pPr>
            <a:lvl2pPr marL="1200059" indent="0">
              <a:buNone/>
              <a:defRPr sz="7349"/>
            </a:lvl2pPr>
            <a:lvl3pPr marL="2400117" indent="0">
              <a:buNone/>
              <a:defRPr sz="6300"/>
            </a:lvl3pPr>
            <a:lvl4pPr marL="3600176" indent="0">
              <a:buNone/>
              <a:defRPr sz="5250"/>
            </a:lvl4pPr>
            <a:lvl5pPr marL="4800234" indent="0">
              <a:buNone/>
              <a:defRPr sz="5250"/>
            </a:lvl5pPr>
            <a:lvl6pPr marL="6000293" indent="0">
              <a:buNone/>
              <a:defRPr sz="5250"/>
            </a:lvl6pPr>
            <a:lvl7pPr marL="7200351" indent="0">
              <a:buNone/>
              <a:defRPr sz="5250"/>
            </a:lvl7pPr>
            <a:lvl8pPr marL="8400410" indent="0">
              <a:buNone/>
              <a:defRPr sz="5250"/>
            </a:lvl8pPr>
            <a:lvl9pPr marL="9600468" indent="0">
              <a:buNone/>
              <a:defRPr sz="5250"/>
            </a:lvl9pPr>
          </a:lstStyle>
          <a:p>
            <a:r>
              <a:rPr lang="en-US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5400199"/>
            <a:ext cx="11610852" cy="10004536"/>
          </a:xfrm>
        </p:spPr>
        <p:txBody>
          <a:bodyPr/>
          <a:lstStyle>
            <a:lvl1pPr marL="0" indent="0">
              <a:buNone/>
              <a:defRPr sz="4200"/>
            </a:lvl1pPr>
            <a:lvl2pPr marL="1200059" indent="0">
              <a:buNone/>
              <a:defRPr sz="3675"/>
            </a:lvl2pPr>
            <a:lvl3pPr marL="2400117" indent="0">
              <a:buNone/>
              <a:defRPr sz="3150"/>
            </a:lvl3pPr>
            <a:lvl4pPr marL="3600176" indent="0">
              <a:buNone/>
              <a:defRPr sz="2625"/>
            </a:lvl4pPr>
            <a:lvl5pPr marL="4800234" indent="0">
              <a:buNone/>
              <a:defRPr sz="2625"/>
            </a:lvl5pPr>
            <a:lvl6pPr marL="6000293" indent="0">
              <a:buNone/>
              <a:defRPr sz="2625"/>
            </a:lvl6pPr>
            <a:lvl7pPr marL="7200351" indent="0">
              <a:buNone/>
              <a:defRPr sz="2625"/>
            </a:lvl7pPr>
            <a:lvl8pPr marL="8400410" indent="0">
              <a:buNone/>
              <a:defRPr sz="2625"/>
            </a:lvl8pPr>
            <a:lvl9pPr marL="9600468" indent="0">
              <a:buNone/>
              <a:defRPr sz="2625"/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39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958370"/>
            <a:ext cx="31049774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4791843"/>
            <a:ext cx="31049774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16683949"/>
            <a:ext cx="809994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111CD-858C-F141-966A-2229DF61634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16683949"/>
            <a:ext cx="1214991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16683949"/>
            <a:ext cx="809994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C3AFF-99BE-A14F-959B-A7C009CAF6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51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117" rtl="0" eaLnBrk="1" latinLnBrk="0" hangingPunct="1">
        <a:lnSpc>
          <a:spcPct val="90000"/>
        </a:lnSpc>
        <a:spcBef>
          <a:spcPct val="0"/>
        </a:spcBef>
        <a:buNone/>
        <a:defRPr sz="115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29" indent="-600029" algn="l" defTabSz="2400117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7349" kern="1200">
          <a:solidFill>
            <a:schemeClr val="tx1"/>
          </a:solidFill>
          <a:latin typeface="+mn-lt"/>
          <a:ea typeface="+mn-ea"/>
          <a:cs typeface="+mn-cs"/>
        </a:defRPr>
      </a:lvl1pPr>
      <a:lvl2pPr marL="1800088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3000146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5250" kern="1200">
          <a:solidFill>
            <a:schemeClr val="tx1"/>
          </a:solidFill>
          <a:latin typeface="+mn-lt"/>
          <a:ea typeface="+mn-ea"/>
          <a:cs typeface="+mn-cs"/>
        </a:defRPr>
      </a:lvl3pPr>
      <a:lvl4pPr marL="4200205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4pPr>
      <a:lvl5pPr marL="5400264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5pPr>
      <a:lvl6pPr marL="6600322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6pPr>
      <a:lvl7pPr marL="7800381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7pPr>
      <a:lvl8pPr marL="9000439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8pPr>
      <a:lvl9pPr marL="10200498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1pPr>
      <a:lvl2pPr marL="1200059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400117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3pPr>
      <a:lvl4pPr marL="3600176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4pPr>
      <a:lvl5pPr marL="4800234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5pPr>
      <a:lvl6pPr marL="6000293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6pPr>
      <a:lvl7pPr marL="7200351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7pPr>
      <a:lvl8pPr marL="8400410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8pPr>
      <a:lvl9pPr marL="9600468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3B66A8E-93C2-453C-83C7-43AAFB157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982" y="958370"/>
            <a:ext cx="31049774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291D28-C875-478D-945B-F4655278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74982" y="4791843"/>
            <a:ext cx="31049774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64F5D6-D014-4FD3-A3F3-097DAFA64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74982" y="16683949"/>
            <a:ext cx="809994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B4958-1646-47B9-976E-C0BE13AB631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12F884-C8B7-4B78-A245-3A4A6D3BB7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924913" y="16683949"/>
            <a:ext cx="1214991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570663-FB3F-4BC7-8582-E0A5A3A60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424815" y="16683949"/>
            <a:ext cx="809994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D6979-97B5-4221-9499-09235226F3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58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400117" rtl="0" eaLnBrk="1" latinLnBrk="0" hangingPunct="1">
        <a:lnSpc>
          <a:spcPct val="90000"/>
        </a:lnSpc>
        <a:spcBef>
          <a:spcPct val="0"/>
        </a:spcBef>
        <a:buNone/>
        <a:defRPr sz="115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29" indent="-600029" algn="l" defTabSz="2400117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7349" kern="1200">
          <a:solidFill>
            <a:schemeClr val="tx1"/>
          </a:solidFill>
          <a:latin typeface="+mn-lt"/>
          <a:ea typeface="+mn-ea"/>
          <a:cs typeface="+mn-cs"/>
        </a:defRPr>
      </a:lvl1pPr>
      <a:lvl2pPr marL="1800088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3000146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5250" kern="1200">
          <a:solidFill>
            <a:schemeClr val="tx1"/>
          </a:solidFill>
          <a:latin typeface="+mn-lt"/>
          <a:ea typeface="+mn-ea"/>
          <a:cs typeface="+mn-cs"/>
        </a:defRPr>
      </a:lvl3pPr>
      <a:lvl4pPr marL="4200205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4pPr>
      <a:lvl5pPr marL="5400264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5pPr>
      <a:lvl6pPr marL="6600322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6pPr>
      <a:lvl7pPr marL="7800381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7pPr>
      <a:lvl8pPr marL="9000439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8pPr>
      <a:lvl9pPr marL="10200498" indent="-600029" algn="l" defTabSz="240011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1pPr>
      <a:lvl2pPr marL="1200059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400117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3pPr>
      <a:lvl4pPr marL="3600176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4pPr>
      <a:lvl5pPr marL="4800234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5pPr>
      <a:lvl6pPr marL="6000293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6pPr>
      <a:lvl7pPr marL="7200351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7pPr>
      <a:lvl8pPr marL="8400410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8pPr>
      <a:lvl9pPr marL="9600468" algn="l" defTabSz="2400117" rtl="0" eaLnBrk="1" latinLnBrk="0" hangingPunct="1">
        <a:defRPr sz="47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image" Target="../media/image7.emf"/><Relationship Id="rId3" Type="http://schemas.openxmlformats.org/officeDocument/2006/relationships/image" Target="../media/image1.jpeg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4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11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3.bin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ângulo de cantos arredondados 28"/>
          <p:cNvSpPr/>
          <p:nvPr/>
        </p:nvSpPr>
        <p:spPr>
          <a:xfrm>
            <a:off x="14859000" y="4461528"/>
            <a:ext cx="14687549" cy="623431"/>
          </a:xfrm>
          <a:prstGeom prst="roundRect">
            <a:avLst/>
          </a:prstGeom>
          <a:solidFill>
            <a:srgbClr val="00713F"/>
          </a:solidFill>
          <a:ln>
            <a:noFill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8091" tIns="19045" rIns="38091" bIns="19045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defTabSz="1799403">
              <a:defRPr/>
            </a:pPr>
            <a:r>
              <a:rPr lang="pt-BR" sz="2800" b="1" dirty="0">
                <a:ln w="50800">
                  <a:noFill/>
                </a:ln>
                <a:solidFill>
                  <a:schemeClr val="bg1"/>
                </a:solidFill>
                <a:latin typeface="Arial"/>
                <a:ea typeface="Arial" charset="0"/>
                <a:cs typeface="Arial"/>
              </a:rPr>
              <a:t>4. Resultados</a:t>
            </a:r>
            <a:endParaRPr lang="pt-BR" sz="2800" b="1" dirty="0">
              <a:ln w="50800">
                <a:noFill/>
              </a:ln>
              <a:solidFill>
                <a:schemeClr val="bg1"/>
              </a:solidFill>
              <a:latin typeface="Arial"/>
              <a:ea typeface="Arial" charset="0"/>
              <a:cs typeface="Arial" charset="0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9003478" y="158746"/>
            <a:ext cx="19025294" cy="3466114"/>
            <a:chOff x="11161059" y="276598"/>
            <a:chExt cx="14065623" cy="2735542"/>
          </a:xfrm>
        </p:grpSpPr>
        <p:pic>
          <p:nvPicPr>
            <p:cNvPr id="8201" name="Picture 2" descr="\\fap12\Marketing\MKT\Branding\_Logotipo 2016\Com Assinatura\JPG\04_Horizontal_centr_meio_PANTON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56720" y="276598"/>
              <a:ext cx="12546003" cy="1975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tângulo 14"/>
            <p:cNvSpPr/>
            <p:nvPr/>
          </p:nvSpPr>
          <p:spPr>
            <a:xfrm>
              <a:off x="11161059" y="1828799"/>
              <a:ext cx="14065623" cy="11833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8205" name="Grupo 22"/>
          <p:cNvGrpSpPr>
            <a:grpSpLocks/>
          </p:cNvGrpSpPr>
          <p:nvPr/>
        </p:nvGrpSpPr>
        <p:grpSpPr bwMode="auto">
          <a:xfrm>
            <a:off x="293708" y="2098364"/>
            <a:ext cx="35415467" cy="2040497"/>
            <a:chOff x="-1854019" y="1955056"/>
            <a:chExt cx="29870821" cy="3951038"/>
          </a:xfrm>
        </p:grpSpPr>
        <p:sp>
          <p:nvSpPr>
            <p:cNvPr id="26" name="Retângulo de cantos arredondados 25"/>
            <p:cNvSpPr/>
            <p:nvPr/>
          </p:nvSpPr>
          <p:spPr>
            <a:xfrm>
              <a:off x="-1854019" y="1955056"/>
              <a:ext cx="29870821" cy="3951038"/>
            </a:xfrm>
            <a:prstGeom prst="roundRect">
              <a:avLst/>
            </a:prstGeom>
            <a:solidFill>
              <a:srgbClr val="00713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pt-BR" sz="751">
                <a:solidFill>
                  <a:schemeClr val="bg1"/>
                </a:solidFill>
              </a:endParaRPr>
            </a:p>
          </p:txBody>
        </p:sp>
        <p:sp>
          <p:nvSpPr>
            <p:cNvPr id="30" name="Retângulo 5"/>
            <p:cNvSpPr>
              <a:spLocks noChangeArrowheads="1"/>
            </p:cNvSpPr>
            <p:nvPr/>
          </p:nvSpPr>
          <p:spPr bwMode="auto">
            <a:xfrm>
              <a:off x="-1755489" y="2552445"/>
              <a:ext cx="29707652" cy="2756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8091" tIns="19045" rIns="38091" bIns="19045" anchor="t">
              <a:spAutoFit/>
            </a:bodyPr>
            <a:lstStyle/>
            <a:p>
              <a:pPr algn="ctr"/>
              <a:r>
                <a:rPr lang="pt-BR" sz="48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EXPRESSÃO DE QUINASES POUCO ESTUDADAS E SUA RELAÇÃO COM ASPECTOS CLÍNICOS E HISTOPATOLÓGICOS EM TUMORES SÓLIDOS</a:t>
              </a:r>
            </a:p>
            <a:p>
              <a:pPr algn="ctr">
                <a:lnSpc>
                  <a:spcPct val="150000"/>
                </a:lnSpc>
                <a:defRPr/>
              </a:pPr>
              <a:r>
                <a:rPr lang="en-US" sz="2800" dirty="0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José Augusto </a:t>
              </a:r>
              <a:r>
                <a:rPr lang="en-US" sz="2800" dirty="0" err="1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Stinghen</a:t>
              </a:r>
              <a:r>
                <a:rPr lang="en-US" sz="2800" dirty="0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Neto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r>
                <a:rPr lang="en-US" sz="2800" dirty="0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,</a:t>
              </a:r>
              <a:r>
                <a:rPr lang="en-US" sz="2800" dirty="0" err="1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Dra</a:t>
              </a:r>
              <a:r>
                <a:rPr lang="en-US" sz="2800" dirty="0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. </a:t>
              </a:r>
              <a:r>
                <a:rPr lang="en-US" sz="2800" dirty="0" err="1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Glaucia</a:t>
              </a:r>
              <a:r>
                <a:rPr lang="en-US" sz="2800" dirty="0">
                  <a:solidFill>
                    <a:schemeClr val="bg1"/>
                  </a:solidFill>
                  <a:latin typeface="Arial"/>
                  <a:ea typeface="+mn-lt"/>
                  <a:cs typeface="Arial"/>
                </a:rPr>
                <a:t> Haji</a:t>
              </a:r>
              <a:endParaRPr lang="en-US" sz="5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293708" y="4416549"/>
            <a:ext cx="6372289" cy="8416582"/>
            <a:chOff x="380640" y="3630939"/>
            <a:chExt cx="7753939" cy="9633779"/>
          </a:xfrm>
        </p:grpSpPr>
        <p:grpSp>
          <p:nvGrpSpPr>
            <p:cNvPr id="2" name="Grupo 1"/>
            <p:cNvGrpSpPr/>
            <p:nvPr/>
          </p:nvGrpSpPr>
          <p:grpSpPr>
            <a:xfrm>
              <a:off x="380640" y="3630939"/>
              <a:ext cx="7753939" cy="9633779"/>
              <a:chOff x="11502325" y="3118975"/>
              <a:chExt cx="6344856" cy="9342778"/>
            </a:xfrm>
          </p:grpSpPr>
          <p:sp>
            <p:nvSpPr>
              <p:cNvPr id="4102" name="Espaço Reservado para Conteúdo 53"/>
              <p:cNvSpPr txBox="1">
                <a:spLocks/>
              </p:cNvSpPr>
              <p:nvPr/>
            </p:nvSpPr>
            <p:spPr bwMode="auto">
              <a:xfrm>
                <a:off x="11502325" y="4006774"/>
                <a:ext cx="6276386" cy="8454979"/>
              </a:xfrm>
              <a:prstGeom prst="rect">
                <a:avLst/>
              </a:prstGeom>
              <a:solidFill>
                <a:schemeClr val="bg1"/>
              </a:solidFill>
              <a:ln w="38100">
                <a:headEnd/>
                <a:tailEnd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179973" tIns="89985" rIns="179973" bIns="89985"/>
              <a:lstStyle/>
              <a:p>
                <a:pPr algn="just" defTabSz="1799350">
                  <a:lnSpc>
                    <a:spcPct val="150000"/>
                  </a:lnSpc>
                  <a:spcBef>
                    <a:spcPct val="20000"/>
                  </a:spcBef>
                  <a:defRPr/>
                </a:pPr>
                <a:r>
                  <a:rPr lang="pt-BR" sz="1832" dirty="0">
                    <a:latin typeface="Arial" pitchFamily="34" charset="0"/>
                    <a:cs typeface="Arial" pitchFamily="34" charset="0"/>
                  </a:rPr>
                  <a:t>     </a:t>
                </a:r>
                <a:endParaRPr lang="pt-BR" altLang="pt-BR" sz="1832" dirty="0">
                  <a:latin typeface="Arial" pitchFamily="34" charset="0"/>
                  <a:cs typeface="Arial" pitchFamily="34" charset="0"/>
                </a:endParaRPr>
              </a:p>
              <a:p>
                <a:pPr algn="just" defTabSz="1799350">
                  <a:lnSpc>
                    <a:spcPct val="150000"/>
                  </a:lnSpc>
                  <a:spcBef>
                    <a:spcPct val="20000"/>
                  </a:spcBef>
                  <a:buFont typeface="Arial" charset="0"/>
                  <a:buChar char="•"/>
                  <a:defRPr/>
                </a:pPr>
                <a:endParaRPr lang="pt-BR" altLang="pt-BR" sz="1583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Retângulo de cantos arredondados 6"/>
              <p:cNvSpPr/>
              <p:nvPr/>
            </p:nvSpPr>
            <p:spPr>
              <a:xfrm>
                <a:off x="11502325" y="3118975"/>
                <a:ext cx="6344856" cy="741966"/>
              </a:xfrm>
              <a:prstGeom prst="roundRect">
                <a:avLst/>
              </a:prstGeom>
              <a:solidFill>
                <a:srgbClr val="00713F"/>
              </a:solidFill>
              <a:ln>
                <a:noFill/>
              </a:ln>
              <a:effec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38091" tIns="19045" rIns="38091" bIns="19045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 defTabSz="1799403">
                  <a:defRPr/>
                </a:pPr>
                <a:r>
                  <a:rPr lang="pt-BR" sz="2800" b="1" dirty="0">
                    <a:ln w="50800">
                      <a:noFill/>
                    </a:ln>
                    <a:solidFill>
                      <a:srgbClr val="F8F8F8"/>
                    </a:solidFill>
                    <a:latin typeface="Arial" pitchFamily="34" charset="0"/>
                    <a:ea typeface="Arial" charset="0"/>
                    <a:cs typeface="Arial" pitchFamily="34" charset="0"/>
                  </a:rPr>
                  <a:t>1. Introdução</a:t>
                </a:r>
              </a:p>
            </p:txBody>
          </p:sp>
        </p:grpSp>
        <p:sp>
          <p:nvSpPr>
            <p:cNvPr id="9" name="CaixaDeTexto 8"/>
            <p:cNvSpPr txBox="1"/>
            <p:nvPr/>
          </p:nvSpPr>
          <p:spPr>
            <a:xfrm>
              <a:off x="391898" y="4528390"/>
              <a:ext cx="7517818" cy="602410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just"/>
              <a:r>
                <a:rPr lang="pt-BR" sz="2400" dirty="0">
                  <a:latin typeface="Arial" pitchFamily="34" charset="0"/>
                  <a:ea typeface="Calibri" charset="0"/>
                  <a:cs typeface="Arial" pitchFamily="34" charset="0"/>
                </a:rPr>
                <a:t>Apesar do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seu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importante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papel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catalizador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e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serem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amplamente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estudadas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, as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quinases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ainda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pt-BR" sz="2400" dirty="0">
                  <a:latin typeface="Arial" pitchFamily="34" charset="0"/>
                  <a:ea typeface="Calibri" charset="0"/>
                  <a:cs typeface="Arial" pitchFamily="34" charset="0"/>
                </a:rPr>
                <a:t>possuem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alvos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pouco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estudados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,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classificados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como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i="1" dirty="0">
                  <a:latin typeface="Arial" pitchFamily="34" charset="0"/>
                  <a:ea typeface="Calibri" charset="0"/>
                  <a:cs typeface="Arial" pitchFamily="34" charset="0"/>
                </a:rPr>
                <a:t>dark kinases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. São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mais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de 150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quinases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que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possuem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escasez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de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pesquisas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que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podem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ser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possíveis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alvos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terapêuticos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para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tratamentos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de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tumores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sólidos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.</a:t>
              </a:r>
            </a:p>
            <a:p>
              <a:pPr algn="just"/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Através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da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colaboração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do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A.C.Camargo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Cancer Center com a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indústria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farmacêutica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Aché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Laboratórios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Farmacêuticos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S.A.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foi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possível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indentificar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quatro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possíveis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alvos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ea typeface="Calibri" charset="0"/>
                  <a:cs typeface="Arial" pitchFamily="34" charset="0"/>
                </a:rPr>
                <a:t>terapêuticos</a:t>
              </a:r>
              <a:r>
                <a:rPr lang="en-US" sz="2400" dirty="0">
                  <a:latin typeface="Arial" pitchFamily="34" charset="0"/>
                  <a:ea typeface="Calibri" charset="0"/>
                  <a:cs typeface="Arial" pitchFamily="34" charset="0"/>
                </a:rPr>
                <a:t>: VRK1, VRK2, PKMYT1 e LMTK3.</a:t>
              </a:r>
              <a:endParaRPr lang="pt-BR" sz="2400" dirty="0">
                <a:latin typeface="Arial" pitchFamily="34" charset="0"/>
                <a:ea typeface="Calibri" charset="0"/>
                <a:cs typeface="Arial" pitchFamily="34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293708" y="13055453"/>
            <a:ext cx="6372289" cy="4316970"/>
            <a:chOff x="830046" y="8121140"/>
            <a:chExt cx="5727807" cy="8323465"/>
          </a:xfrm>
        </p:grpSpPr>
        <p:grpSp>
          <p:nvGrpSpPr>
            <p:cNvPr id="3" name="Grupo 2"/>
            <p:cNvGrpSpPr/>
            <p:nvPr/>
          </p:nvGrpSpPr>
          <p:grpSpPr>
            <a:xfrm>
              <a:off x="830047" y="8121140"/>
              <a:ext cx="5727806" cy="8323464"/>
              <a:chOff x="18369229" y="3383392"/>
              <a:chExt cx="4800401" cy="4810692"/>
            </a:xfrm>
          </p:grpSpPr>
          <p:sp>
            <p:nvSpPr>
              <p:cNvPr id="27" name="Espaço Reservado para Conteúdo 53"/>
              <p:cNvSpPr txBox="1">
                <a:spLocks/>
              </p:cNvSpPr>
              <p:nvPr/>
            </p:nvSpPr>
            <p:spPr bwMode="auto">
              <a:xfrm>
                <a:off x="18376198" y="3972671"/>
                <a:ext cx="4793431" cy="4221413"/>
              </a:xfrm>
              <a:prstGeom prst="rect">
                <a:avLst/>
              </a:prstGeom>
              <a:solidFill>
                <a:schemeClr val="bg1"/>
              </a:solidFill>
              <a:ln w="38100">
                <a:headEnd/>
                <a:tailEnd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179973" tIns="89985" rIns="179973" bIns="89985"/>
              <a:lstStyle/>
              <a:p>
                <a:pPr algn="just" defTabSz="1799350">
                  <a:spcBef>
                    <a:spcPct val="20000"/>
                  </a:spcBef>
                  <a:defRPr/>
                </a:pPr>
                <a:r>
                  <a:rPr lang="pt-BR" sz="1600" dirty="0">
                    <a:latin typeface="Calibri" charset="0"/>
                    <a:ea typeface="Calibri" charset="0"/>
                    <a:cs typeface="Calibri" charset="0"/>
                  </a:rPr>
                  <a:t>     </a:t>
                </a:r>
                <a:endParaRPr lang="pt-BR" altLang="pt-BR" sz="1600" dirty="0">
                  <a:latin typeface="Calibri" charset="0"/>
                  <a:ea typeface="Calibri" charset="0"/>
                  <a:cs typeface="Calibri" charset="0"/>
                </a:endParaRPr>
              </a:p>
              <a:p>
                <a:pPr algn="just" defTabSz="1799350">
                  <a:spcBef>
                    <a:spcPct val="20000"/>
                  </a:spcBef>
                  <a:buFont typeface="Arial" charset="0"/>
                  <a:buChar char="•"/>
                  <a:defRPr/>
                </a:pPr>
                <a:endParaRPr lang="pt-BR" altLang="pt-BR" sz="1600" b="1" dirty="0"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8" name="Retângulo de cantos arredondados 27"/>
              <p:cNvSpPr/>
              <p:nvPr/>
            </p:nvSpPr>
            <p:spPr>
              <a:xfrm>
                <a:off x="18369229" y="3383392"/>
                <a:ext cx="4800401" cy="523561"/>
              </a:xfrm>
              <a:prstGeom prst="roundRect">
                <a:avLst/>
              </a:prstGeom>
              <a:solidFill>
                <a:srgbClr val="00713F"/>
              </a:solidFill>
              <a:ln>
                <a:noFill/>
              </a:ln>
              <a:effec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38091" tIns="19045" rIns="38091" bIns="19045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 defTabSz="1799403">
                  <a:defRPr/>
                </a:pPr>
                <a:r>
                  <a:rPr lang="pt-BR" sz="2800" b="1" dirty="0">
                    <a:ln w="50800">
                      <a:noFill/>
                    </a:ln>
                    <a:solidFill>
                      <a:srgbClr val="F8F8F8"/>
                    </a:solidFill>
                    <a:latin typeface="Arial" pitchFamily="34" charset="0"/>
                    <a:ea typeface="Calibri" charset="0"/>
                    <a:cs typeface="Arial" pitchFamily="34" charset="0"/>
                  </a:rPr>
                  <a:t>2. Objetivos</a:t>
                </a:r>
              </a:p>
            </p:txBody>
          </p:sp>
        </p:grpSp>
        <p:sp>
          <p:nvSpPr>
            <p:cNvPr id="33" name="CaixaDeTexto 32"/>
            <p:cNvSpPr txBox="1"/>
            <p:nvPr/>
          </p:nvSpPr>
          <p:spPr>
            <a:xfrm>
              <a:off x="830046" y="9145564"/>
              <a:ext cx="5641835" cy="729904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just"/>
              <a:r>
                <a:rPr lang="pt-BR" sz="2400" dirty="0">
                  <a:latin typeface="Calibri" charset="0"/>
                  <a:ea typeface="Calibri" charset="0"/>
                  <a:cs typeface="Calibri" charset="0"/>
                </a:rPr>
                <a:t>Analisar a expressão das quatro </a:t>
              </a:r>
              <a:r>
                <a:rPr lang="pt-BR" sz="2400" dirty="0" err="1">
                  <a:latin typeface="Calibri" charset="0"/>
                  <a:ea typeface="Calibri" charset="0"/>
                  <a:cs typeface="Calibri" charset="0"/>
                </a:rPr>
                <a:t>quinases</a:t>
              </a:r>
              <a:r>
                <a:rPr lang="pt-BR" sz="2400" dirty="0">
                  <a:latin typeface="Calibri" charset="0"/>
                  <a:ea typeface="Calibri" charset="0"/>
                  <a:cs typeface="Calibri" charset="0"/>
                </a:rPr>
                <a:t> selecionadas através de ensaios </a:t>
              </a:r>
              <a:r>
                <a:rPr lang="pt-BR" sz="2400" dirty="0" err="1">
                  <a:latin typeface="Calibri" charset="0"/>
                  <a:ea typeface="Calibri" charset="0"/>
                  <a:cs typeface="Calibri" charset="0"/>
                </a:rPr>
                <a:t>imuno-histoquímicos</a:t>
              </a:r>
              <a:r>
                <a:rPr lang="pt-BR" sz="2400" dirty="0">
                  <a:latin typeface="Calibri" charset="0"/>
                  <a:ea typeface="Calibri" charset="0"/>
                  <a:cs typeface="Calibri" charset="0"/>
                </a:rPr>
                <a:t> em amostras tumorais arranjadas em </a:t>
              </a:r>
              <a:r>
                <a:rPr lang="pt-BR" sz="2400" i="1" dirty="0" err="1">
                  <a:latin typeface="Calibri" charset="0"/>
                  <a:ea typeface="Calibri" charset="0"/>
                  <a:cs typeface="Calibri" charset="0"/>
                </a:rPr>
                <a:t>Tissue</a:t>
              </a:r>
              <a:r>
                <a:rPr lang="pt-BR" sz="2400" i="1" dirty="0">
                  <a:latin typeface="Calibri" charset="0"/>
                  <a:ea typeface="Calibri" charset="0"/>
                  <a:cs typeface="Calibri" charset="0"/>
                </a:rPr>
                <a:t> Micro </a:t>
              </a:r>
              <a:r>
                <a:rPr lang="pt-BR" sz="2400" i="1" dirty="0" err="1">
                  <a:latin typeface="Calibri" charset="0"/>
                  <a:ea typeface="Calibri" charset="0"/>
                  <a:cs typeface="Calibri" charset="0"/>
                </a:rPr>
                <a:t>Arrays</a:t>
              </a:r>
              <a:r>
                <a:rPr lang="pt-BR" sz="2400" i="1" dirty="0">
                  <a:latin typeface="Calibri" charset="0"/>
                  <a:ea typeface="Calibri" charset="0"/>
                  <a:cs typeface="Calibri" charset="0"/>
                </a:rPr>
                <a:t> </a:t>
              </a:r>
              <a:r>
                <a:rPr lang="pt-BR" sz="2400" dirty="0">
                  <a:latin typeface="Calibri" charset="0"/>
                  <a:ea typeface="Calibri" charset="0"/>
                  <a:cs typeface="Calibri" charset="0"/>
                </a:rPr>
                <a:t>(</a:t>
              </a:r>
              <a:r>
                <a:rPr lang="pt-BR" sz="2400" dirty="0" err="1">
                  <a:latin typeface="Calibri" charset="0"/>
                  <a:ea typeface="Calibri" charset="0"/>
                  <a:cs typeface="Calibri" charset="0"/>
                </a:rPr>
                <a:t>TMAs</a:t>
              </a:r>
              <a:r>
                <a:rPr lang="pt-BR" sz="2400" dirty="0">
                  <a:latin typeface="Calibri" charset="0"/>
                  <a:ea typeface="Calibri" charset="0"/>
                  <a:cs typeface="Calibri" charset="0"/>
                </a:rPr>
                <a:t>) de casos clínicos selecionados para determinamos seus valores de </a:t>
              </a:r>
              <a:r>
                <a:rPr lang="pt-BR" sz="2400" dirty="0" err="1">
                  <a:latin typeface="Calibri" charset="0"/>
                  <a:ea typeface="Calibri" charset="0"/>
                  <a:cs typeface="Calibri" charset="0"/>
                </a:rPr>
                <a:t>HScore</a:t>
              </a:r>
              <a:r>
                <a:rPr lang="pt-BR" sz="2400" dirty="0">
                  <a:latin typeface="Calibri" charset="0"/>
                  <a:ea typeface="Calibri" charset="0"/>
                  <a:cs typeface="Calibri" charset="0"/>
                </a:rPr>
                <a:t>. Correlacionar a expressão das proteínas com aspectos histopatológicos relevantes para a doença, assim como a correlação da expressão delas com os dados clínicos dos tumores de interesse e seu impacto na sobrevida.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819241" y="9521383"/>
            <a:ext cx="5886206" cy="4919733"/>
            <a:chOff x="29958061" y="4620568"/>
            <a:chExt cx="5751114" cy="4855901"/>
          </a:xfrm>
        </p:grpSpPr>
        <p:sp>
          <p:nvSpPr>
            <p:cNvPr id="23" name="Espaço Reservado para Conteúdo 53"/>
            <p:cNvSpPr txBox="1">
              <a:spLocks/>
            </p:cNvSpPr>
            <p:nvPr/>
          </p:nvSpPr>
          <p:spPr bwMode="auto">
            <a:xfrm>
              <a:off x="29978386" y="5349474"/>
              <a:ext cx="5730787" cy="3656929"/>
            </a:xfrm>
            <a:prstGeom prst="rect">
              <a:avLst/>
            </a:prstGeom>
            <a:solidFill>
              <a:schemeClr val="bg1"/>
            </a:solidFill>
            <a:ln w="38100"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79973" tIns="89985" rIns="179973" bIns="89985"/>
            <a:lstStyle/>
            <a:p>
              <a:pPr algn="just" eaLnBrk="1" hangingPunct="1">
                <a:spcBef>
                  <a:spcPct val="20000"/>
                </a:spcBef>
                <a:buFont typeface="Arial" charset="0"/>
                <a:buChar char="•"/>
                <a:defRPr/>
              </a:pPr>
              <a:endParaRPr lang="pt-BR" altLang="pt-BR" sz="20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Retângulo de cantos arredondados 30"/>
            <p:cNvSpPr/>
            <p:nvPr/>
          </p:nvSpPr>
          <p:spPr>
            <a:xfrm>
              <a:off x="29958065" y="4620568"/>
              <a:ext cx="5751110" cy="713392"/>
            </a:xfrm>
            <a:prstGeom prst="roundRect">
              <a:avLst/>
            </a:prstGeom>
            <a:solidFill>
              <a:srgbClr val="00713F"/>
            </a:solidFill>
            <a:ln>
              <a:noFill/>
            </a:ln>
            <a:effec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8091" tIns="19045" rIns="38091" bIns="19045"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 defTabSz="1799403">
                <a:defRPr/>
              </a:pPr>
              <a:r>
                <a:rPr lang="pt-BR" sz="2800" b="1" dirty="0">
                  <a:ln w="50800">
                    <a:noFill/>
                  </a:ln>
                  <a:solidFill>
                    <a:srgbClr val="F8F8F8"/>
                  </a:solidFill>
                  <a:latin typeface="Arial"/>
                  <a:ea typeface="Arial" charset="0"/>
                  <a:cs typeface="Arial"/>
                </a:rPr>
                <a:t>6. Conclusão</a:t>
              </a:r>
              <a:endParaRPr lang="pt-BR" sz="2800" b="1" dirty="0">
                <a:ln w="50800">
                  <a:noFill/>
                </a:ln>
                <a:solidFill>
                  <a:srgbClr val="F8F8F8"/>
                </a:solidFill>
                <a:latin typeface="Arial"/>
                <a:ea typeface="Arial" charset="0"/>
                <a:cs typeface="Arial" charset="0"/>
              </a:endParaRP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29958061" y="5375395"/>
              <a:ext cx="5679879" cy="410107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just"/>
              <a:r>
                <a:rPr lang="pt-BR" sz="2400" dirty="0"/>
                <a:t>Após a determinação do </a:t>
              </a:r>
              <a:r>
                <a:rPr lang="pt-BR" sz="2400" dirty="0" err="1"/>
                <a:t>HScore</a:t>
              </a:r>
              <a:r>
                <a:rPr lang="pt-BR" sz="2400" dirty="0"/>
                <a:t> das demais quinases e tipos tumorais, junto da e interpretação dos resultados por meio de análises bioestatísticas, esperamos poder continuar relacionando as diversas expressões avaliadas com as características clínicas dos pacientes e assim criar perfis que possam colaborar para a criação de novos inibidores direcionados aos tumores sólidos mais frequentes. </a:t>
              </a:r>
            </a:p>
            <a:p>
              <a:pPr algn="just"/>
              <a:endParaRPr lang="en-US" sz="2400" dirty="0">
                <a:cs typeface="Calibri"/>
              </a:endParaRPr>
            </a:p>
          </p:txBody>
        </p:sp>
      </p:grpSp>
      <p:grpSp>
        <p:nvGrpSpPr>
          <p:cNvPr id="104" name="Group 19">
            <a:extLst>
              <a:ext uri="{FF2B5EF4-FFF2-40B4-BE49-F238E27FC236}">
                <a16:creationId xmlns:a16="http://schemas.microsoft.com/office/drawing/2014/main" id="{D98D0F74-848C-4529-B28B-3030FC56ECF7}"/>
              </a:ext>
            </a:extLst>
          </p:cNvPr>
          <p:cNvGrpSpPr/>
          <p:nvPr/>
        </p:nvGrpSpPr>
        <p:grpSpPr>
          <a:xfrm>
            <a:off x="29820561" y="14079733"/>
            <a:ext cx="5886202" cy="3427371"/>
            <a:chOff x="29958064" y="4733939"/>
            <a:chExt cx="5751111" cy="3382903"/>
          </a:xfrm>
        </p:grpSpPr>
        <p:sp>
          <p:nvSpPr>
            <p:cNvPr id="105" name="Espaço Reservado para Conteúdo 53">
              <a:extLst>
                <a:ext uri="{FF2B5EF4-FFF2-40B4-BE49-F238E27FC236}">
                  <a16:creationId xmlns:a16="http://schemas.microsoft.com/office/drawing/2014/main" id="{25FB71C9-161A-487A-913D-BE31D58ABD6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9978388" y="5595440"/>
              <a:ext cx="5730787" cy="2521402"/>
            </a:xfrm>
            <a:prstGeom prst="rect">
              <a:avLst/>
            </a:prstGeom>
            <a:solidFill>
              <a:schemeClr val="bg1"/>
            </a:solidFill>
            <a:ln w="38100"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79973" tIns="89985" rIns="179973" bIns="89985"/>
            <a:lstStyle/>
            <a:p>
              <a:pPr algn="just" eaLnBrk="1" hangingPunct="1">
                <a:spcBef>
                  <a:spcPct val="20000"/>
                </a:spcBef>
                <a:buFont typeface="Arial" charset="0"/>
                <a:buChar char="•"/>
                <a:defRPr/>
              </a:pPr>
              <a:endParaRPr lang="pt-BR" altLang="pt-BR" sz="20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6" name="Retângulo de cantos arredondados 30">
              <a:extLst>
                <a:ext uri="{FF2B5EF4-FFF2-40B4-BE49-F238E27FC236}">
                  <a16:creationId xmlns:a16="http://schemas.microsoft.com/office/drawing/2014/main" id="{32BF1C71-3A47-4646-8CF2-03A86E8BFDAE}"/>
                </a:ext>
              </a:extLst>
            </p:cNvPr>
            <p:cNvSpPr/>
            <p:nvPr/>
          </p:nvSpPr>
          <p:spPr>
            <a:xfrm>
              <a:off x="29958065" y="4733939"/>
              <a:ext cx="5751110" cy="713392"/>
            </a:xfrm>
            <a:prstGeom prst="roundRect">
              <a:avLst/>
            </a:prstGeom>
            <a:solidFill>
              <a:srgbClr val="00713F"/>
            </a:solidFill>
            <a:ln>
              <a:noFill/>
            </a:ln>
            <a:effec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8091" tIns="19045" rIns="38091" bIns="19045"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 defTabSz="1799403">
                <a:defRPr/>
              </a:pPr>
              <a:r>
                <a:rPr lang="pt-BR" sz="2800" b="1" dirty="0">
                  <a:ln w="50800">
                    <a:noFill/>
                  </a:ln>
                  <a:solidFill>
                    <a:srgbClr val="F8F8F8"/>
                  </a:solidFill>
                  <a:latin typeface="Arial"/>
                  <a:ea typeface="Arial" charset="0"/>
                  <a:cs typeface="Arial"/>
                </a:rPr>
                <a:t>7. Referências</a:t>
              </a:r>
              <a:endParaRPr lang="pt-BR" dirty="0"/>
            </a:p>
          </p:txBody>
        </p:sp>
        <p:sp>
          <p:nvSpPr>
            <p:cNvPr id="107" name="CaixaDeTexto 106">
              <a:extLst>
                <a:ext uri="{FF2B5EF4-FFF2-40B4-BE49-F238E27FC236}">
                  <a16:creationId xmlns:a16="http://schemas.microsoft.com/office/drawing/2014/main" id="{4740A023-D3CA-4628-B18E-75AFD9A05E52}"/>
                </a:ext>
              </a:extLst>
            </p:cNvPr>
            <p:cNvSpPr txBox="1"/>
            <p:nvPr/>
          </p:nvSpPr>
          <p:spPr>
            <a:xfrm>
              <a:off x="29958064" y="5595441"/>
              <a:ext cx="5679879" cy="252140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just"/>
              <a:r>
                <a:rPr lang="en-US" sz="1600" dirty="0"/>
                <a:t>BERGINSKI, M. E. et al. The Dark Kinase Knowledgebase: an online compendium of knowledge and experimental results of understudied kinases. </a:t>
              </a:r>
              <a:r>
                <a:rPr lang="en-US" sz="1600" b="1" dirty="0"/>
                <a:t>Nucleic Acids Research</a:t>
              </a:r>
              <a:r>
                <a:rPr lang="en-US" sz="1600" dirty="0"/>
                <a:t>, v. 49, n. D1, p. D529–D535, 20 out. 2020. </a:t>
              </a:r>
              <a:endParaRPr lang="pt-BR" sz="1600" dirty="0"/>
            </a:p>
            <a:p>
              <a:pPr algn="just"/>
              <a:r>
                <a:rPr lang="en-US" sz="1600" dirty="0"/>
                <a:t>DUONG-LY, K. C.; PETERSON, J. R. The Human </a:t>
              </a:r>
              <a:r>
                <a:rPr lang="en-US" sz="1600" dirty="0" err="1"/>
                <a:t>Kinome</a:t>
              </a:r>
              <a:r>
                <a:rPr lang="en-US" sz="1600" dirty="0"/>
                <a:t> and Kinase Inhibition as a therapeutic strategy. </a:t>
              </a:r>
              <a:r>
                <a:rPr lang="en-US" sz="1600" b="1" dirty="0"/>
                <a:t>Current protocols in pharmacology / editorial board, S.J. </a:t>
              </a:r>
              <a:r>
                <a:rPr lang="en-US" sz="1600" b="1" dirty="0" err="1"/>
                <a:t>Enna</a:t>
              </a:r>
              <a:r>
                <a:rPr lang="en-US" sz="1600" b="1" dirty="0"/>
                <a:t> (editor-in-chief) ... [et al.]</a:t>
              </a:r>
              <a:r>
                <a:rPr lang="en-US" sz="1600" dirty="0"/>
                <a:t>, v. 0 2, p. Unit2.9, 1 mar. 2013. </a:t>
              </a:r>
            </a:p>
            <a:p>
              <a:pPr algn="just"/>
              <a:r>
                <a:rPr lang="en-US" sz="1600" dirty="0"/>
                <a:t>WEBER, T. J. Protein Kinases. </a:t>
              </a:r>
              <a:r>
                <a:rPr lang="en-US" sz="1600" b="1" dirty="0"/>
                <a:t>Comprehensive Toxicology</a:t>
              </a:r>
              <a:r>
                <a:rPr lang="en-US" sz="1600" dirty="0"/>
                <a:t>, v. 2, n. 978-0-08-046884-6, p. 473–493, 2010. </a:t>
              </a:r>
              <a:endParaRPr lang="pt-BR" sz="1600" dirty="0"/>
            </a:p>
          </p:txBody>
        </p:sp>
      </p:grpSp>
      <p:sp>
        <p:nvSpPr>
          <p:cNvPr id="51" name="Retângulo 50"/>
          <p:cNvSpPr/>
          <p:nvPr/>
        </p:nvSpPr>
        <p:spPr>
          <a:xfrm>
            <a:off x="32874479" y="0"/>
            <a:ext cx="3192453" cy="1754326"/>
          </a:xfrm>
          <a:prstGeom prst="rect">
            <a:avLst/>
          </a:prstGeom>
          <a:solidFill>
            <a:srgbClr val="1E7C3D"/>
          </a:solidFill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410527" y="12064179"/>
            <a:ext cx="60706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Figura 1:</a:t>
            </a:r>
            <a:r>
              <a:rPr lang="pt-BR" sz="2000" dirty="0"/>
              <a:t> Regulação da atividade proteica pelas </a:t>
            </a:r>
            <a:r>
              <a:rPr lang="pt-BR" sz="2000" dirty="0" err="1"/>
              <a:t>quinases</a:t>
            </a:r>
            <a:r>
              <a:rPr lang="pt-BR" sz="2000" dirty="0"/>
              <a:t> e </a:t>
            </a:r>
            <a:r>
              <a:rPr lang="pt-BR" sz="2000" dirty="0" err="1"/>
              <a:t>fofatases</a:t>
            </a:r>
            <a:r>
              <a:rPr lang="pt-BR" sz="2000" dirty="0"/>
              <a:t>.</a:t>
            </a:r>
            <a:endParaRPr lang="pt-BR" sz="2000" i="1" dirty="0"/>
          </a:p>
        </p:txBody>
      </p:sp>
      <p:pic>
        <p:nvPicPr>
          <p:cNvPr id="55" name="Figura1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1550766" y="10244153"/>
            <a:ext cx="3614813" cy="1811794"/>
          </a:xfrm>
          <a:prstGeom prst="rect">
            <a:avLst/>
          </a:prstGeom>
        </p:spPr>
      </p:pic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458581"/>
              </p:ext>
            </p:extLst>
          </p:nvPr>
        </p:nvGraphicFramePr>
        <p:xfrm>
          <a:off x="14938988" y="11355585"/>
          <a:ext cx="7523276" cy="4870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5" imgW="4592090" imgH="2973072" progId="Prism9.Document">
                  <p:embed/>
                </p:oleObj>
              </mc:Choice>
              <mc:Fallback>
                <p:oleObj name="Prism 9" r:id="rId5" imgW="4592090" imgH="2973072" progId="Prism9.Document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988" y="11355585"/>
                        <a:ext cx="7523276" cy="4870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upo 20"/>
          <p:cNvGrpSpPr/>
          <p:nvPr/>
        </p:nvGrpSpPr>
        <p:grpSpPr>
          <a:xfrm>
            <a:off x="14859000" y="5216336"/>
            <a:ext cx="7740402" cy="5972361"/>
            <a:chOff x="19573875" y="5269824"/>
            <a:chExt cx="7740402" cy="5972361"/>
          </a:xfrm>
        </p:grpSpPr>
        <p:graphicFrame>
          <p:nvGraphicFramePr>
            <p:cNvPr id="8" name="Objeto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564558"/>
                </p:ext>
              </p:extLst>
            </p:nvPr>
          </p:nvGraphicFramePr>
          <p:xfrm>
            <a:off x="19631025" y="5269824"/>
            <a:ext cx="7683252" cy="4974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rism 9" r:id="rId7" imgW="4592090" imgH="2973072" progId="Prism9.Document">
                    <p:embed/>
                  </p:oleObj>
                </mc:Choice>
                <mc:Fallback>
                  <p:oleObj name="Prism 9" r:id="rId7" imgW="4592090" imgH="2973072" progId="Prism9.Document">
                    <p:embed/>
                    <p:pic>
                      <p:nvPicPr>
                        <p:cNvPr id="8" name="Objeto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31025" y="5269824"/>
                          <a:ext cx="7683252" cy="49743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DD71D651-4ED3-4214-BEB6-3357C0574FB4}"/>
                </a:ext>
              </a:extLst>
            </p:cNvPr>
            <p:cNvSpPr txBox="1"/>
            <p:nvPr/>
          </p:nvSpPr>
          <p:spPr>
            <a:xfrm>
              <a:off x="19573875" y="10226522"/>
              <a:ext cx="7683252" cy="101566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pt-BR" sz="2000" b="1" dirty="0">
                  <a:cs typeface="Calibri"/>
                </a:rPr>
                <a:t>Figura 3:</a:t>
              </a:r>
              <a:r>
                <a:rPr lang="pt-BR" sz="2000" dirty="0">
                  <a:cs typeface="Calibri"/>
                </a:rPr>
                <a:t> Curva de Sobrevida global de PKMYT1 mostrando pior prognóstico quando a proteína é mais expressa em </a:t>
              </a:r>
              <a:r>
                <a:rPr lang="pt-BR" sz="2000" dirty="0" err="1">
                  <a:cs typeface="Calibri"/>
                </a:rPr>
                <a:t>adenocarcinoma</a:t>
              </a:r>
              <a:r>
                <a:rPr lang="pt-BR" sz="2000" dirty="0">
                  <a:cs typeface="Calibri"/>
                </a:rPr>
                <a:t> pulmonar.</a:t>
              </a:r>
            </a:p>
          </p:txBody>
        </p:sp>
      </p:grp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DD71D651-4ED3-4214-BEB6-3357C0574FB4}"/>
              </a:ext>
            </a:extLst>
          </p:cNvPr>
          <p:cNvSpPr txBox="1"/>
          <p:nvPr/>
        </p:nvSpPr>
        <p:spPr>
          <a:xfrm>
            <a:off x="14859000" y="16238848"/>
            <a:ext cx="768325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b="1" dirty="0">
                <a:cs typeface="Calibri"/>
              </a:rPr>
              <a:t>Figura 4:</a:t>
            </a:r>
            <a:r>
              <a:rPr lang="pt-BR" sz="2000" dirty="0">
                <a:cs typeface="Calibri"/>
              </a:rPr>
              <a:t> A probabilidade de sobrevida livre de progressão é maior quando PKMYT1 é menos expresso em </a:t>
            </a:r>
            <a:r>
              <a:rPr lang="pt-BR" sz="2000" dirty="0" err="1">
                <a:cs typeface="Calibri"/>
              </a:rPr>
              <a:t>adenocarcinoma</a:t>
            </a:r>
            <a:r>
              <a:rPr lang="pt-BR" sz="2000" dirty="0">
                <a:cs typeface="Calibri"/>
              </a:rPr>
              <a:t> pulmonar.</a:t>
            </a:r>
          </a:p>
        </p:txBody>
      </p:sp>
      <p:sp>
        <p:nvSpPr>
          <p:cNvPr id="66" name="Retângulo de cantos arredondados 65"/>
          <p:cNvSpPr/>
          <p:nvPr/>
        </p:nvSpPr>
        <p:spPr>
          <a:xfrm>
            <a:off x="6889999" y="4461529"/>
            <a:ext cx="7683252" cy="623431"/>
          </a:xfrm>
          <a:prstGeom prst="roundRect">
            <a:avLst/>
          </a:prstGeom>
          <a:solidFill>
            <a:srgbClr val="00713F"/>
          </a:solidFill>
          <a:ln>
            <a:noFill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8091" tIns="19045" rIns="38091" bIns="19045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defTabSz="1799403">
              <a:defRPr/>
            </a:pPr>
            <a:r>
              <a:rPr lang="pt-BR" sz="2800" b="1" dirty="0">
                <a:ln w="50800">
                  <a:noFill/>
                </a:ln>
                <a:solidFill>
                  <a:schemeClr val="bg1"/>
                </a:solidFill>
                <a:latin typeface="Arial"/>
                <a:ea typeface="Arial" charset="0"/>
                <a:cs typeface="Arial"/>
              </a:rPr>
              <a:t>3. Materiais e métodos</a:t>
            </a:r>
            <a:endParaRPr lang="pt-BR" sz="2800" b="1" dirty="0">
              <a:ln w="50800">
                <a:noFill/>
              </a:ln>
              <a:solidFill>
                <a:schemeClr val="bg1"/>
              </a:solidFill>
              <a:latin typeface="Arial"/>
              <a:ea typeface="Arial" charset="0"/>
              <a:cs typeface="Arial" charset="0"/>
            </a:endParaRPr>
          </a:p>
        </p:txBody>
      </p:sp>
      <p:sp>
        <p:nvSpPr>
          <p:cNvPr id="75" name="Espaço Reservado para Conteúdo 53"/>
          <p:cNvSpPr txBox="1">
            <a:spLocks/>
          </p:cNvSpPr>
          <p:nvPr/>
        </p:nvSpPr>
        <p:spPr bwMode="auto">
          <a:xfrm>
            <a:off x="6895930" y="5269756"/>
            <a:ext cx="7677321" cy="12102665"/>
          </a:xfrm>
          <a:prstGeom prst="rect">
            <a:avLst/>
          </a:prstGeom>
          <a:solidFill>
            <a:schemeClr val="bg1"/>
          </a:solidFill>
          <a:ln w="381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79973" tIns="89985" rIns="179973" bIns="89985"/>
          <a:lstStyle/>
          <a:p>
            <a:pPr algn="just" defTabSz="1799350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1832" dirty="0">
                <a:latin typeface="Arial" pitchFamily="34" charset="0"/>
                <a:cs typeface="Arial" pitchFamily="34" charset="0"/>
              </a:rPr>
              <a:t>     </a:t>
            </a:r>
            <a:endParaRPr lang="pt-BR" altLang="pt-BR" sz="1832" dirty="0">
              <a:latin typeface="Arial" pitchFamily="34" charset="0"/>
              <a:cs typeface="Arial" pitchFamily="34" charset="0"/>
            </a:endParaRPr>
          </a:p>
          <a:p>
            <a:pPr algn="just" defTabSz="179935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pt-BR" altLang="pt-BR" sz="1583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3" name="Picture 19" descr="https://documents.lucid.app/documents/f75210e1-ffc3-4744-a99a-4a0c43bba90e/pages/0_0?a=747&amp;x=251&amp;y=43&amp;w=633&amp;h=814&amp;store=1&amp;accept=image%2F*&amp;auth=LCA%205786c7ec6908fec2bf83ef9b29c348c9fee4bdeb-ts%3D167405978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t="5881" r="5911" b="6501"/>
          <a:stretch/>
        </p:blipFill>
        <p:spPr bwMode="auto">
          <a:xfrm>
            <a:off x="7002587" y="5543551"/>
            <a:ext cx="7458076" cy="1140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3000233C-F1A6-77A3-44CF-F3874FE6A7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518894"/>
              </p:ext>
            </p:extLst>
          </p:nvPr>
        </p:nvGraphicFramePr>
        <p:xfrm>
          <a:off x="22450863" y="5231747"/>
          <a:ext cx="7093195" cy="5003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10" imgW="3985262" imgH="2727447" progId="Prism9.Document">
                  <p:embed/>
                </p:oleObj>
              </mc:Choice>
              <mc:Fallback>
                <p:oleObj name="Prism 9" r:id="rId10" imgW="3985262" imgH="2727447" progId="Prism9.Document">
                  <p:embed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3000233C-F1A6-77A3-44CF-F3874FE6A7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450863" y="5231747"/>
                        <a:ext cx="7093195" cy="50030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127D038C-1682-AC62-15FB-ED95C2B217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982684"/>
              </p:ext>
            </p:extLst>
          </p:nvPr>
        </p:nvGraphicFramePr>
        <p:xfrm>
          <a:off x="22595519" y="11330655"/>
          <a:ext cx="6941571" cy="491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12" imgW="3235099" imgH="3343670" progId="Prism9.Document">
                  <p:embed/>
                </p:oleObj>
              </mc:Choice>
              <mc:Fallback>
                <p:oleObj name="Prism 9" r:id="rId12" imgW="3235099" imgH="3343670" progId="Prism9.Document">
                  <p:embed/>
                  <p:pic>
                    <p:nvPicPr>
                      <p:cNvPr id="13" name="Objeto 12">
                        <a:extLst>
                          <a:ext uri="{FF2B5EF4-FFF2-40B4-BE49-F238E27FC236}">
                            <a16:creationId xmlns:a16="http://schemas.microsoft.com/office/drawing/2014/main" id="{127D038C-1682-AC62-15FB-ED95C2B217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595519" y="11330655"/>
                        <a:ext cx="6941571" cy="491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7F45B7CD-63E7-A4E3-AF4C-38D86F5FB4FD}"/>
              </a:ext>
            </a:extLst>
          </p:cNvPr>
          <p:cNvSpPr txBox="1"/>
          <p:nvPr/>
        </p:nvSpPr>
        <p:spPr>
          <a:xfrm>
            <a:off x="22466308" y="10248377"/>
            <a:ext cx="710509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b="1" dirty="0">
                <a:cs typeface="Calibri"/>
              </a:rPr>
              <a:t>Figura 5:</a:t>
            </a:r>
            <a:r>
              <a:rPr lang="pt-BR" sz="2000" dirty="0">
                <a:cs typeface="Calibri"/>
              </a:rPr>
              <a:t> Progressão de adenocarcinoma pulmonar é menor quando há baixa expressão de PKMYT1.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3A5F2CC-6E25-F11C-96C6-C7AF9EC2D95F}"/>
              </a:ext>
            </a:extLst>
          </p:cNvPr>
          <p:cNvSpPr txBox="1"/>
          <p:nvPr/>
        </p:nvSpPr>
        <p:spPr>
          <a:xfrm>
            <a:off x="22467304" y="16220266"/>
            <a:ext cx="710509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b="1" dirty="0">
                <a:cs typeface="Calibri"/>
              </a:rPr>
              <a:t>Figura 6:</a:t>
            </a:r>
            <a:r>
              <a:rPr lang="pt-BR" sz="2000" dirty="0">
                <a:cs typeface="Calibri"/>
              </a:rPr>
              <a:t> Baixa expressão de PKMYT1 é encontrada na maior parte dos casos de </a:t>
            </a:r>
            <a:r>
              <a:rPr lang="pt-BR" sz="2000" dirty="0" err="1">
                <a:cs typeface="Calibri"/>
              </a:rPr>
              <a:t>estadio</a:t>
            </a:r>
            <a:r>
              <a:rPr lang="pt-BR" sz="2000" dirty="0">
                <a:cs typeface="Calibri"/>
              </a:rPr>
              <a:t> I de adenocarcinoma pulmonar, de maneira oposta ocorre nos casos com </a:t>
            </a:r>
            <a:r>
              <a:rPr lang="pt-BR" sz="2000" dirty="0" err="1">
                <a:cs typeface="Calibri"/>
              </a:rPr>
              <a:t>estadio</a:t>
            </a:r>
            <a:r>
              <a:rPr lang="pt-BR" sz="2000" dirty="0">
                <a:cs typeface="Calibri"/>
              </a:rPr>
              <a:t> III e IV.</a:t>
            </a:r>
          </a:p>
        </p:txBody>
      </p:sp>
      <p:sp>
        <p:nvSpPr>
          <p:cNvPr id="44" name="Espaço Reservado para Conteúdo 53">
            <a:extLst>
              <a:ext uri="{FF2B5EF4-FFF2-40B4-BE49-F238E27FC236}">
                <a16:creationId xmlns:a16="http://schemas.microsoft.com/office/drawing/2014/main" id="{D3505AAA-0B96-EDDD-E8AA-D046D970BE61}"/>
              </a:ext>
            </a:extLst>
          </p:cNvPr>
          <p:cNvSpPr txBox="1">
            <a:spLocks/>
          </p:cNvSpPr>
          <p:nvPr/>
        </p:nvSpPr>
        <p:spPr bwMode="auto">
          <a:xfrm>
            <a:off x="29835952" y="5206105"/>
            <a:ext cx="5845192" cy="4163088"/>
          </a:xfrm>
          <a:prstGeom prst="rect">
            <a:avLst/>
          </a:prstGeom>
          <a:solidFill>
            <a:schemeClr val="bg1"/>
          </a:solidFill>
          <a:ln w="381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79973" tIns="89985" rIns="179973" bIns="89985" anchor="t"/>
          <a:lstStyle/>
          <a:p>
            <a:pPr algn="just" defTabSz="1799350">
              <a:defRPr/>
            </a:pPr>
            <a:r>
              <a:rPr lang="pt-BR" sz="2200" dirty="0">
                <a:latin typeface="Calibri"/>
                <a:cs typeface="Calibri"/>
              </a:rPr>
              <a:t>Dados preliminares obtidos através da determinação de </a:t>
            </a:r>
            <a:r>
              <a:rPr lang="pt-BR" sz="2200" dirty="0" err="1">
                <a:latin typeface="Calibri"/>
                <a:cs typeface="Calibri"/>
              </a:rPr>
              <a:t>HScore</a:t>
            </a:r>
            <a:r>
              <a:rPr lang="pt-BR" sz="2200" dirty="0">
                <a:latin typeface="Calibri"/>
                <a:cs typeface="Calibri"/>
              </a:rPr>
              <a:t>  de PKMYT1  em adenocarcinoma  pulmonar nos mostraram que a alta expressão proteica está relacionada com pior probabilidade de sobrevida global e livre de progressão.</a:t>
            </a:r>
            <a:endParaRPr lang="pt-BR" sz="2200" dirty="0">
              <a:ea typeface="+mn-lt"/>
              <a:cs typeface="+mn-lt"/>
            </a:endParaRPr>
          </a:p>
          <a:p>
            <a:pPr algn="just" defTabSz="1799350">
              <a:defRPr/>
            </a:pPr>
            <a:r>
              <a:rPr lang="pt-BR" sz="2200" dirty="0">
                <a:ea typeface="+mn-lt"/>
                <a:cs typeface="+mn-lt"/>
              </a:rPr>
              <a:t>A baixa expressão de PKMYT1 foi encontrada na maioria dos casos avaliados que não tiveram progressão da doença e classificados como </a:t>
            </a:r>
            <a:r>
              <a:rPr lang="pt-BR" sz="2200" err="1">
                <a:ea typeface="+mn-lt"/>
                <a:cs typeface="+mn-lt"/>
              </a:rPr>
              <a:t>estadio</a:t>
            </a:r>
            <a:r>
              <a:rPr lang="pt-BR" sz="2200" dirty="0">
                <a:ea typeface="+mn-lt"/>
                <a:cs typeface="+mn-lt"/>
              </a:rPr>
              <a:t> I. Já a alta expressão está relacionada na maioria dos casos de </a:t>
            </a:r>
            <a:r>
              <a:rPr lang="pt-BR" sz="2200" err="1">
                <a:ea typeface="+mn-lt"/>
                <a:cs typeface="+mn-lt"/>
              </a:rPr>
              <a:t>estadios</a:t>
            </a:r>
            <a:r>
              <a:rPr lang="pt-BR" sz="2200" dirty="0">
                <a:ea typeface="+mn-lt"/>
                <a:cs typeface="+mn-lt"/>
              </a:rPr>
              <a:t> III e IV.</a:t>
            </a:r>
            <a:r>
              <a:rPr lang="pt-BR" sz="2200" dirty="0">
                <a:latin typeface="Arial"/>
                <a:cs typeface="Arial"/>
              </a:rPr>
              <a:t>    </a:t>
            </a:r>
            <a:endParaRPr lang="pt-BR" altLang="pt-BR" sz="2200">
              <a:latin typeface="Arial" pitchFamily="34" charset="0"/>
              <a:cs typeface="Arial" pitchFamily="34" charset="0"/>
            </a:endParaRPr>
          </a:p>
          <a:p>
            <a:pPr algn="just" defTabSz="179935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pt-BR" altLang="pt-BR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tângulo de cantos arredondados 30">
            <a:extLst>
              <a:ext uri="{FF2B5EF4-FFF2-40B4-BE49-F238E27FC236}">
                <a16:creationId xmlns:a16="http://schemas.microsoft.com/office/drawing/2014/main" id="{D2D77CF9-F7AA-9512-6493-2CA7739B9818}"/>
              </a:ext>
            </a:extLst>
          </p:cNvPr>
          <p:cNvSpPr/>
          <p:nvPr/>
        </p:nvSpPr>
        <p:spPr>
          <a:xfrm>
            <a:off x="29820566" y="4477022"/>
            <a:ext cx="5854060" cy="594194"/>
          </a:xfrm>
          <a:prstGeom prst="roundRect">
            <a:avLst/>
          </a:prstGeom>
          <a:solidFill>
            <a:srgbClr val="00713F"/>
          </a:solidFill>
          <a:ln>
            <a:noFill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8091" tIns="19045" rIns="38091" bIns="19045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defTabSz="1799403">
              <a:defRPr/>
            </a:pPr>
            <a:r>
              <a:rPr lang="pt-BR" sz="2800" b="1" dirty="0">
                <a:ln w="50800">
                  <a:noFill/>
                </a:ln>
                <a:solidFill>
                  <a:srgbClr val="F8F8F8"/>
                </a:solidFill>
                <a:latin typeface="Arial"/>
                <a:ea typeface="Arial" charset="0"/>
                <a:cs typeface="Arial"/>
              </a:rPr>
              <a:t>5. Discussão</a:t>
            </a:r>
            <a:endParaRPr lang="pt-BR" sz="2800" b="1" dirty="0">
              <a:ln w="50800">
                <a:noFill/>
              </a:ln>
              <a:solidFill>
                <a:srgbClr val="F8F8F8"/>
              </a:solidFill>
              <a:latin typeface="Arial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4358</TotalTime>
  <Words>474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Tema do Office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José Augusto Stinghen Neto</cp:lastModifiedBy>
  <cp:revision>731</cp:revision>
  <dcterms:created xsi:type="dcterms:W3CDTF">2017-05-21T19:42:13Z</dcterms:created>
  <dcterms:modified xsi:type="dcterms:W3CDTF">2023-01-18T23:56:45Z</dcterms:modified>
</cp:coreProperties>
</file>