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93350"/>
  <p:notesSz cx="18288000" cy="10293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90938"/>
            <a:ext cx="15544800" cy="21616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4276"/>
            <a:ext cx="12801600" cy="2573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7470"/>
            <a:ext cx="795528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7470"/>
            <a:ext cx="795528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915393" y="6470141"/>
            <a:ext cx="6080760" cy="483234"/>
          </a:xfrm>
          <a:custGeom>
            <a:avLst/>
            <a:gdLst/>
            <a:ahLst/>
            <a:cxnLst/>
            <a:rect l="l" t="t" r="r" b="b"/>
            <a:pathLst>
              <a:path w="6080759" h="483234">
                <a:moveTo>
                  <a:pt x="6000242" y="0"/>
                </a:moveTo>
                <a:lnTo>
                  <a:pt x="80517" y="0"/>
                </a:lnTo>
                <a:lnTo>
                  <a:pt x="49184" y="6330"/>
                </a:lnTo>
                <a:lnTo>
                  <a:pt x="23590" y="23590"/>
                </a:lnTo>
                <a:lnTo>
                  <a:pt x="6330" y="49184"/>
                </a:lnTo>
                <a:lnTo>
                  <a:pt x="0" y="80518"/>
                </a:lnTo>
                <a:lnTo>
                  <a:pt x="0" y="402590"/>
                </a:lnTo>
                <a:lnTo>
                  <a:pt x="6330" y="433923"/>
                </a:lnTo>
                <a:lnTo>
                  <a:pt x="23590" y="459517"/>
                </a:lnTo>
                <a:lnTo>
                  <a:pt x="49184" y="476777"/>
                </a:lnTo>
                <a:lnTo>
                  <a:pt x="80517" y="483108"/>
                </a:lnTo>
                <a:lnTo>
                  <a:pt x="6000242" y="483108"/>
                </a:lnTo>
                <a:lnTo>
                  <a:pt x="6031575" y="476777"/>
                </a:lnTo>
                <a:lnTo>
                  <a:pt x="6057169" y="459517"/>
                </a:lnTo>
                <a:lnTo>
                  <a:pt x="6074429" y="433923"/>
                </a:lnTo>
                <a:lnTo>
                  <a:pt x="6080759" y="402590"/>
                </a:lnTo>
                <a:lnTo>
                  <a:pt x="6080759" y="80518"/>
                </a:lnTo>
                <a:lnTo>
                  <a:pt x="6074429" y="49184"/>
                </a:lnTo>
                <a:lnTo>
                  <a:pt x="6057169" y="23590"/>
                </a:lnTo>
                <a:lnTo>
                  <a:pt x="6031575" y="6330"/>
                </a:lnTo>
                <a:lnTo>
                  <a:pt x="600024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1915393" y="6470141"/>
            <a:ext cx="6080760" cy="483234"/>
          </a:xfrm>
          <a:custGeom>
            <a:avLst/>
            <a:gdLst/>
            <a:ahLst/>
            <a:cxnLst/>
            <a:rect l="l" t="t" r="r" b="b"/>
            <a:pathLst>
              <a:path w="6080759" h="483234">
                <a:moveTo>
                  <a:pt x="0" y="80518"/>
                </a:moveTo>
                <a:lnTo>
                  <a:pt x="6330" y="49184"/>
                </a:lnTo>
                <a:lnTo>
                  <a:pt x="23590" y="23590"/>
                </a:lnTo>
                <a:lnTo>
                  <a:pt x="49184" y="6330"/>
                </a:lnTo>
                <a:lnTo>
                  <a:pt x="80517" y="0"/>
                </a:lnTo>
                <a:lnTo>
                  <a:pt x="6000242" y="0"/>
                </a:lnTo>
                <a:lnTo>
                  <a:pt x="6031575" y="6330"/>
                </a:lnTo>
                <a:lnTo>
                  <a:pt x="6057169" y="23590"/>
                </a:lnTo>
                <a:lnTo>
                  <a:pt x="6074429" y="49184"/>
                </a:lnTo>
                <a:lnTo>
                  <a:pt x="6080759" y="80518"/>
                </a:lnTo>
                <a:lnTo>
                  <a:pt x="6080759" y="402590"/>
                </a:lnTo>
                <a:lnTo>
                  <a:pt x="6074429" y="433923"/>
                </a:lnTo>
                <a:lnTo>
                  <a:pt x="6057169" y="459517"/>
                </a:lnTo>
                <a:lnTo>
                  <a:pt x="6031575" y="476777"/>
                </a:lnTo>
                <a:lnTo>
                  <a:pt x="6000242" y="483108"/>
                </a:lnTo>
                <a:lnTo>
                  <a:pt x="80517" y="483108"/>
                </a:lnTo>
                <a:lnTo>
                  <a:pt x="49184" y="476777"/>
                </a:lnTo>
                <a:lnTo>
                  <a:pt x="23590" y="459517"/>
                </a:lnTo>
                <a:lnTo>
                  <a:pt x="6330" y="433923"/>
                </a:lnTo>
                <a:lnTo>
                  <a:pt x="0" y="402590"/>
                </a:lnTo>
                <a:lnTo>
                  <a:pt x="0" y="80518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884914" y="2818638"/>
            <a:ext cx="6090285" cy="478790"/>
          </a:xfrm>
          <a:custGeom>
            <a:avLst/>
            <a:gdLst/>
            <a:ahLst/>
            <a:cxnLst/>
            <a:rect l="l" t="t" r="r" b="b"/>
            <a:pathLst>
              <a:path w="6090284" h="478789">
                <a:moveTo>
                  <a:pt x="6010147" y="0"/>
                </a:moveTo>
                <a:lnTo>
                  <a:pt x="79755" y="0"/>
                </a:lnTo>
                <a:lnTo>
                  <a:pt x="48702" y="6264"/>
                </a:lnTo>
                <a:lnTo>
                  <a:pt x="23352" y="23352"/>
                </a:lnTo>
                <a:lnTo>
                  <a:pt x="6264" y="48702"/>
                </a:lnTo>
                <a:lnTo>
                  <a:pt x="0" y="79755"/>
                </a:lnTo>
                <a:lnTo>
                  <a:pt x="0" y="398779"/>
                </a:lnTo>
                <a:lnTo>
                  <a:pt x="6264" y="429833"/>
                </a:lnTo>
                <a:lnTo>
                  <a:pt x="23352" y="455183"/>
                </a:lnTo>
                <a:lnTo>
                  <a:pt x="48702" y="472271"/>
                </a:lnTo>
                <a:lnTo>
                  <a:pt x="79755" y="478535"/>
                </a:lnTo>
                <a:lnTo>
                  <a:pt x="6010147" y="478535"/>
                </a:lnTo>
                <a:lnTo>
                  <a:pt x="6041201" y="472271"/>
                </a:lnTo>
                <a:lnTo>
                  <a:pt x="6066551" y="455183"/>
                </a:lnTo>
                <a:lnTo>
                  <a:pt x="6083639" y="429833"/>
                </a:lnTo>
                <a:lnTo>
                  <a:pt x="6089903" y="398779"/>
                </a:lnTo>
                <a:lnTo>
                  <a:pt x="6089903" y="79755"/>
                </a:lnTo>
                <a:lnTo>
                  <a:pt x="6083639" y="48702"/>
                </a:lnTo>
                <a:lnTo>
                  <a:pt x="6066551" y="23352"/>
                </a:lnTo>
                <a:lnTo>
                  <a:pt x="6041201" y="6264"/>
                </a:lnTo>
                <a:lnTo>
                  <a:pt x="601014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1884914" y="2818638"/>
            <a:ext cx="6090285" cy="478790"/>
          </a:xfrm>
          <a:custGeom>
            <a:avLst/>
            <a:gdLst/>
            <a:ahLst/>
            <a:cxnLst/>
            <a:rect l="l" t="t" r="r" b="b"/>
            <a:pathLst>
              <a:path w="6090284" h="478789">
                <a:moveTo>
                  <a:pt x="0" y="79755"/>
                </a:moveTo>
                <a:lnTo>
                  <a:pt x="6264" y="48702"/>
                </a:lnTo>
                <a:lnTo>
                  <a:pt x="23352" y="23352"/>
                </a:lnTo>
                <a:lnTo>
                  <a:pt x="48702" y="6264"/>
                </a:lnTo>
                <a:lnTo>
                  <a:pt x="79755" y="0"/>
                </a:lnTo>
                <a:lnTo>
                  <a:pt x="6010147" y="0"/>
                </a:lnTo>
                <a:lnTo>
                  <a:pt x="6041201" y="6264"/>
                </a:lnTo>
                <a:lnTo>
                  <a:pt x="6066551" y="23352"/>
                </a:lnTo>
                <a:lnTo>
                  <a:pt x="6083639" y="48702"/>
                </a:lnTo>
                <a:lnTo>
                  <a:pt x="6089903" y="79755"/>
                </a:lnTo>
                <a:lnTo>
                  <a:pt x="6089903" y="398779"/>
                </a:lnTo>
                <a:lnTo>
                  <a:pt x="6083639" y="429833"/>
                </a:lnTo>
                <a:lnTo>
                  <a:pt x="6066551" y="455183"/>
                </a:lnTo>
                <a:lnTo>
                  <a:pt x="6041201" y="472271"/>
                </a:lnTo>
                <a:lnTo>
                  <a:pt x="6010147" y="478535"/>
                </a:lnTo>
                <a:lnTo>
                  <a:pt x="79755" y="478535"/>
                </a:lnTo>
                <a:lnTo>
                  <a:pt x="48702" y="472271"/>
                </a:lnTo>
                <a:lnTo>
                  <a:pt x="23352" y="455183"/>
                </a:lnTo>
                <a:lnTo>
                  <a:pt x="6264" y="429833"/>
                </a:lnTo>
                <a:lnTo>
                  <a:pt x="0" y="398779"/>
                </a:lnTo>
                <a:lnTo>
                  <a:pt x="0" y="79755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342126" y="7425690"/>
            <a:ext cx="5267325" cy="485140"/>
          </a:xfrm>
          <a:custGeom>
            <a:avLst/>
            <a:gdLst/>
            <a:ahLst/>
            <a:cxnLst/>
            <a:rect l="l" t="t" r="r" b="b"/>
            <a:pathLst>
              <a:path w="5267325" h="485140">
                <a:moveTo>
                  <a:pt x="5186172" y="0"/>
                </a:moveTo>
                <a:lnTo>
                  <a:pt x="80772" y="0"/>
                </a:lnTo>
                <a:lnTo>
                  <a:pt x="49345" y="6351"/>
                </a:lnTo>
                <a:lnTo>
                  <a:pt x="23669" y="23669"/>
                </a:lnTo>
                <a:lnTo>
                  <a:pt x="6351" y="49345"/>
                </a:lnTo>
                <a:lnTo>
                  <a:pt x="0" y="80771"/>
                </a:lnTo>
                <a:lnTo>
                  <a:pt x="0" y="403859"/>
                </a:lnTo>
                <a:lnTo>
                  <a:pt x="6351" y="435286"/>
                </a:lnTo>
                <a:lnTo>
                  <a:pt x="23669" y="460962"/>
                </a:lnTo>
                <a:lnTo>
                  <a:pt x="49345" y="478280"/>
                </a:lnTo>
                <a:lnTo>
                  <a:pt x="80772" y="484631"/>
                </a:lnTo>
                <a:lnTo>
                  <a:pt x="5186172" y="484631"/>
                </a:lnTo>
                <a:lnTo>
                  <a:pt x="5217598" y="478280"/>
                </a:lnTo>
                <a:lnTo>
                  <a:pt x="5243274" y="460962"/>
                </a:lnTo>
                <a:lnTo>
                  <a:pt x="5260592" y="435286"/>
                </a:lnTo>
                <a:lnTo>
                  <a:pt x="5266944" y="403859"/>
                </a:lnTo>
                <a:lnTo>
                  <a:pt x="5266944" y="80771"/>
                </a:lnTo>
                <a:lnTo>
                  <a:pt x="5260592" y="49345"/>
                </a:lnTo>
                <a:lnTo>
                  <a:pt x="5243274" y="23669"/>
                </a:lnTo>
                <a:lnTo>
                  <a:pt x="5217598" y="6351"/>
                </a:lnTo>
                <a:lnTo>
                  <a:pt x="518617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342126" y="7425690"/>
            <a:ext cx="5267325" cy="485140"/>
          </a:xfrm>
          <a:custGeom>
            <a:avLst/>
            <a:gdLst/>
            <a:ahLst/>
            <a:cxnLst/>
            <a:rect l="l" t="t" r="r" b="b"/>
            <a:pathLst>
              <a:path w="5267325" h="485140">
                <a:moveTo>
                  <a:pt x="0" y="80771"/>
                </a:moveTo>
                <a:lnTo>
                  <a:pt x="6351" y="49345"/>
                </a:lnTo>
                <a:lnTo>
                  <a:pt x="23669" y="23669"/>
                </a:lnTo>
                <a:lnTo>
                  <a:pt x="49345" y="6351"/>
                </a:lnTo>
                <a:lnTo>
                  <a:pt x="80772" y="0"/>
                </a:lnTo>
                <a:lnTo>
                  <a:pt x="5186172" y="0"/>
                </a:lnTo>
                <a:lnTo>
                  <a:pt x="5217598" y="6351"/>
                </a:lnTo>
                <a:lnTo>
                  <a:pt x="5243274" y="23669"/>
                </a:lnTo>
                <a:lnTo>
                  <a:pt x="5260592" y="49345"/>
                </a:lnTo>
                <a:lnTo>
                  <a:pt x="5266944" y="80771"/>
                </a:lnTo>
                <a:lnTo>
                  <a:pt x="5266944" y="403859"/>
                </a:lnTo>
                <a:lnTo>
                  <a:pt x="5260592" y="435286"/>
                </a:lnTo>
                <a:lnTo>
                  <a:pt x="5243274" y="460962"/>
                </a:lnTo>
                <a:lnTo>
                  <a:pt x="5217598" y="478280"/>
                </a:lnTo>
                <a:lnTo>
                  <a:pt x="5186172" y="484631"/>
                </a:lnTo>
                <a:lnTo>
                  <a:pt x="80772" y="484631"/>
                </a:lnTo>
                <a:lnTo>
                  <a:pt x="49345" y="478280"/>
                </a:lnTo>
                <a:lnTo>
                  <a:pt x="23669" y="460962"/>
                </a:lnTo>
                <a:lnTo>
                  <a:pt x="6351" y="435286"/>
                </a:lnTo>
                <a:lnTo>
                  <a:pt x="0" y="403859"/>
                </a:lnTo>
                <a:lnTo>
                  <a:pt x="0" y="80771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706373" y="2814066"/>
            <a:ext cx="5265420" cy="483234"/>
          </a:xfrm>
          <a:custGeom>
            <a:avLst/>
            <a:gdLst/>
            <a:ahLst/>
            <a:cxnLst/>
            <a:rect l="l" t="t" r="r" b="b"/>
            <a:pathLst>
              <a:path w="5265420" h="483235">
                <a:moveTo>
                  <a:pt x="5184902" y="0"/>
                </a:moveTo>
                <a:lnTo>
                  <a:pt x="80518" y="0"/>
                </a:lnTo>
                <a:lnTo>
                  <a:pt x="49179" y="6330"/>
                </a:lnTo>
                <a:lnTo>
                  <a:pt x="23585" y="23590"/>
                </a:lnTo>
                <a:lnTo>
                  <a:pt x="6328" y="49184"/>
                </a:lnTo>
                <a:lnTo>
                  <a:pt x="0" y="80517"/>
                </a:lnTo>
                <a:lnTo>
                  <a:pt x="0" y="402589"/>
                </a:lnTo>
                <a:lnTo>
                  <a:pt x="6328" y="433923"/>
                </a:lnTo>
                <a:lnTo>
                  <a:pt x="23585" y="459517"/>
                </a:lnTo>
                <a:lnTo>
                  <a:pt x="49179" y="476777"/>
                </a:lnTo>
                <a:lnTo>
                  <a:pt x="80518" y="483107"/>
                </a:lnTo>
                <a:lnTo>
                  <a:pt x="5184902" y="483107"/>
                </a:lnTo>
                <a:lnTo>
                  <a:pt x="5216235" y="476777"/>
                </a:lnTo>
                <a:lnTo>
                  <a:pt x="5241829" y="459517"/>
                </a:lnTo>
                <a:lnTo>
                  <a:pt x="5259089" y="433923"/>
                </a:lnTo>
                <a:lnTo>
                  <a:pt x="5265420" y="402589"/>
                </a:lnTo>
                <a:lnTo>
                  <a:pt x="5265420" y="80517"/>
                </a:lnTo>
                <a:lnTo>
                  <a:pt x="5259089" y="49184"/>
                </a:lnTo>
                <a:lnTo>
                  <a:pt x="5241829" y="23590"/>
                </a:lnTo>
                <a:lnTo>
                  <a:pt x="5216235" y="6330"/>
                </a:lnTo>
                <a:lnTo>
                  <a:pt x="518490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706373" y="2814066"/>
            <a:ext cx="5265420" cy="483234"/>
          </a:xfrm>
          <a:custGeom>
            <a:avLst/>
            <a:gdLst/>
            <a:ahLst/>
            <a:cxnLst/>
            <a:rect l="l" t="t" r="r" b="b"/>
            <a:pathLst>
              <a:path w="5265420" h="483235">
                <a:moveTo>
                  <a:pt x="0" y="80517"/>
                </a:moveTo>
                <a:lnTo>
                  <a:pt x="6328" y="49184"/>
                </a:lnTo>
                <a:lnTo>
                  <a:pt x="23585" y="23590"/>
                </a:lnTo>
                <a:lnTo>
                  <a:pt x="49179" y="6330"/>
                </a:lnTo>
                <a:lnTo>
                  <a:pt x="80518" y="0"/>
                </a:lnTo>
                <a:lnTo>
                  <a:pt x="5184902" y="0"/>
                </a:lnTo>
                <a:lnTo>
                  <a:pt x="5216235" y="6330"/>
                </a:lnTo>
                <a:lnTo>
                  <a:pt x="5241829" y="23590"/>
                </a:lnTo>
                <a:lnTo>
                  <a:pt x="5259089" y="49184"/>
                </a:lnTo>
                <a:lnTo>
                  <a:pt x="5265420" y="80517"/>
                </a:lnTo>
                <a:lnTo>
                  <a:pt x="5265420" y="402589"/>
                </a:lnTo>
                <a:lnTo>
                  <a:pt x="5259089" y="433923"/>
                </a:lnTo>
                <a:lnTo>
                  <a:pt x="5241829" y="459517"/>
                </a:lnTo>
                <a:lnTo>
                  <a:pt x="5216235" y="476777"/>
                </a:lnTo>
                <a:lnTo>
                  <a:pt x="5184902" y="483107"/>
                </a:lnTo>
                <a:lnTo>
                  <a:pt x="80518" y="483107"/>
                </a:lnTo>
                <a:lnTo>
                  <a:pt x="49179" y="476777"/>
                </a:lnTo>
                <a:lnTo>
                  <a:pt x="23585" y="459517"/>
                </a:lnTo>
                <a:lnTo>
                  <a:pt x="6328" y="433923"/>
                </a:lnTo>
                <a:lnTo>
                  <a:pt x="0" y="402589"/>
                </a:lnTo>
                <a:lnTo>
                  <a:pt x="0" y="80517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0" y="801623"/>
            <a:ext cx="16497300" cy="1732914"/>
          </a:xfrm>
          <a:custGeom>
            <a:avLst/>
            <a:gdLst/>
            <a:ahLst/>
            <a:cxnLst/>
            <a:rect l="l" t="t" r="r" b="b"/>
            <a:pathLst>
              <a:path w="16497300" h="1732914">
                <a:moveTo>
                  <a:pt x="0" y="1732788"/>
                </a:moveTo>
                <a:lnTo>
                  <a:pt x="16497300" y="1732788"/>
                </a:lnTo>
                <a:lnTo>
                  <a:pt x="16497300" y="0"/>
                </a:lnTo>
                <a:lnTo>
                  <a:pt x="0" y="0"/>
                </a:lnTo>
                <a:lnTo>
                  <a:pt x="0" y="1732788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876" y="941578"/>
            <a:ext cx="1610868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7470"/>
            <a:ext cx="1645920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72816"/>
            <a:ext cx="585216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72816"/>
            <a:ext cx="420624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72816"/>
            <a:ext cx="420624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hyperlink" Target="mailto:vitor.rodriguesprf@gmail.com" TargetMode="External"/><Relationship Id="rId7" Type="http://schemas.openxmlformats.org/officeDocument/2006/relationships/hyperlink" Target="mailto:gisele.fernandes@accamargo.org.br" TargetMode="External"/><Relationship Id="rId8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44390" marR="5080" indent="-463232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Letalidade</a:t>
            </a:r>
            <a:r>
              <a:rPr dirty="0" spc="5"/>
              <a:t> </a:t>
            </a:r>
            <a:r>
              <a:rPr dirty="0"/>
              <a:t>por</a:t>
            </a:r>
            <a:r>
              <a:rPr dirty="0" spc="10"/>
              <a:t> </a:t>
            </a:r>
            <a:r>
              <a:rPr dirty="0" spc="-5"/>
              <a:t>COVID-19</a:t>
            </a:r>
            <a:r>
              <a:rPr dirty="0" spc="10"/>
              <a:t> </a:t>
            </a:r>
            <a:r>
              <a:rPr dirty="0" spc="-5"/>
              <a:t>em</a:t>
            </a:r>
            <a:r>
              <a:rPr dirty="0" spc="10"/>
              <a:t> </a:t>
            </a:r>
            <a:r>
              <a:rPr dirty="0"/>
              <a:t>pacientes</a:t>
            </a:r>
            <a:r>
              <a:rPr dirty="0" spc="10"/>
              <a:t> </a:t>
            </a:r>
            <a:r>
              <a:rPr dirty="0" spc="-5"/>
              <a:t>oncológicos</a:t>
            </a:r>
            <a:r>
              <a:rPr dirty="0" spc="20"/>
              <a:t> </a:t>
            </a:r>
            <a:r>
              <a:rPr dirty="0"/>
              <a:t>no</a:t>
            </a:r>
            <a:r>
              <a:rPr dirty="0" spc="-95"/>
              <a:t> </a:t>
            </a:r>
            <a:r>
              <a:rPr dirty="0" spc="-5"/>
              <a:t>A.C.Camargo</a:t>
            </a:r>
            <a:r>
              <a:rPr dirty="0" spc="15"/>
              <a:t> </a:t>
            </a:r>
            <a:r>
              <a:rPr dirty="0" spc="-5"/>
              <a:t>Cancer</a:t>
            </a:r>
            <a:r>
              <a:rPr dirty="0" spc="10"/>
              <a:t> </a:t>
            </a:r>
            <a:r>
              <a:rPr dirty="0" spc="-5"/>
              <a:t>Center</a:t>
            </a:r>
            <a:r>
              <a:rPr dirty="0" spc="15"/>
              <a:t> </a:t>
            </a:r>
            <a:r>
              <a:rPr dirty="0" spc="-5"/>
              <a:t>antes</a:t>
            </a:r>
            <a:r>
              <a:rPr dirty="0"/>
              <a:t> </a:t>
            </a:r>
            <a:r>
              <a:rPr dirty="0" spc="-5"/>
              <a:t>e</a:t>
            </a:r>
            <a:r>
              <a:rPr dirty="0" spc="10"/>
              <a:t> </a:t>
            </a:r>
            <a:r>
              <a:rPr dirty="0" spc="-5"/>
              <a:t>após</a:t>
            </a:r>
            <a:r>
              <a:rPr dirty="0" spc="15"/>
              <a:t> </a:t>
            </a:r>
            <a:r>
              <a:rPr dirty="0"/>
              <a:t>o </a:t>
            </a:r>
            <a:r>
              <a:rPr dirty="0" spc="-735"/>
              <a:t> </a:t>
            </a:r>
            <a:r>
              <a:rPr dirty="0"/>
              <a:t>início</a:t>
            </a:r>
            <a:r>
              <a:rPr dirty="0" spc="-20"/>
              <a:t> </a:t>
            </a:r>
            <a:r>
              <a:rPr dirty="0"/>
              <a:t>da </a:t>
            </a:r>
            <a:r>
              <a:rPr dirty="0" spc="-5"/>
              <a:t>vacinação</a:t>
            </a:r>
            <a:r>
              <a:rPr dirty="0"/>
              <a:t> </a:t>
            </a:r>
            <a:r>
              <a:rPr dirty="0" spc="-5"/>
              <a:t>contra</a:t>
            </a:r>
            <a:r>
              <a:rPr dirty="0" spc="5"/>
              <a:t> </a:t>
            </a:r>
            <a:r>
              <a:rPr dirty="0"/>
              <a:t>o </a:t>
            </a:r>
            <a:r>
              <a:rPr dirty="0" spc="-20"/>
              <a:t>SARS-CoV-2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204947" y="88379"/>
            <a:ext cx="3083560" cy="2446655"/>
            <a:chOff x="15204947" y="88379"/>
            <a:chExt cx="3083560" cy="2446655"/>
          </a:xfrm>
        </p:grpSpPr>
        <p:sp>
          <p:nvSpPr>
            <p:cNvPr id="4" name="object 4"/>
            <p:cNvSpPr/>
            <p:nvPr/>
          </p:nvSpPr>
          <p:spPr>
            <a:xfrm>
              <a:off x="16962119" y="801623"/>
              <a:ext cx="1325880" cy="1732914"/>
            </a:xfrm>
            <a:custGeom>
              <a:avLst/>
              <a:gdLst/>
              <a:ahLst/>
              <a:cxnLst/>
              <a:rect l="l" t="t" r="r" b="b"/>
              <a:pathLst>
                <a:path w="1325880" h="1732914">
                  <a:moveTo>
                    <a:pt x="1325880" y="0"/>
                  </a:moveTo>
                  <a:lnTo>
                    <a:pt x="0" y="0"/>
                  </a:lnTo>
                  <a:lnTo>
                    <a:pt x="0" y="1732788"/>
                  </a:lnTo>
                  <a:lnTo>
                    <a:pt x="1325880" y="1732788"/>
                  </a:lnTo>
                  <a:lnTo>
                    <a:pt x="1325880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6497299" y="801623"/>
              <a:ext cx="464820" cy="1732914"/>
            </a:xfrm>
            <a:custGeom>
              <a:avLst/>
              <a:gdLst/>
              <a:ahLst/>
              <a:cxnLst/>
              <a:rect l="l" t="t" r="r" b="b"/>
              <a:pathLst>
                <a:path w="464819" h="1732914">
                  <a:moveTo>
                    <a:pt x="464819" y="0"/>
                  </a:moveTo>
                  <a:lnTo>
                    <a:pt x="0" y="0"/>
                  </a:lnTo>
                  <a:lnTo>
                    <a:pt x="0" y="1732788"/>
                  </a:lnTo>
                  <a:lnTo>
                    <a:pt x="464819" y="1732788"/>
                  </a:lnTo>
                  <a:lnTo>
                    <a:pt x="464819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5227807" y="112775"/>
              <a:ext cx="3004185" cy="615950"/>
            </a:xfrm>
            <a:custGeom>
              <a:avLst/>
              <a:gdLst/>
              <a:ahLst/>
              <a:cxnLst/>
              <a:rect l="l" t="t" r="r" b="b"/>
              <a:pathLst>
                <a:path w="3004184" h="615950">
                  <a:moveTo>
                    <a:pt x="3003804" y="0"/>
                  </a:moveTo>
                  <a:lnTo>
                    <a:pt x="0" y="0"/>
                  </a:lnTo>
                  <a:lnTo>
                    <a:pt x="0" y="615696"/>
                  </a:lnTo>
                  <a:lnTo>
                    <a:pt x="3003804" y="615696"/>
                  </a:lnTo>
                  <a:lnTo>
                    <a:pt x="3003804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04947" y="88379"/>
              <a:ext cx="3083048" cy="48083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73855" y="347459"/>
              <a:ext cx="726186" cy="480834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421382" y="2831413"/>
            <a:ext cx="1767839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INTRODUÇÃO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68969" y="7461884"/>
            <a:ext cx="12636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FFFFFF"/>
                </a:solidFill>
                <a:latin typeface="Calibri"/>
                <a:cs typeface="Calibri"/>
              </a:rPr>
              <a:t>OB</a:t>
            </a: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J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ETI</a:t>
            </a:r>
            <a:r>
              <a:rPr dirty="0" sz="2400" spc="-50" b="1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36029" y="8023097"/>
            <a:ext cx="5280025" cy="803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15">
                <a:latin typeface="Calibri"/>
                <a:cs typeface="Calibri"/>
              </a:rPr>
              <a:t>Verificar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20">
                <a:latin typeface="Calibri"/>
                <a:cs typeface="Calibri"/>
              </a:rPr>
              <a:t>taxa </a:t>
            </a:r>
            <a:r>
              <a:rPr dirty="0" sz="1700" spc="-5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letalidade </a:t>
            </a:r>
            <a:r>
              <a:rPr dirty="0" sz="1700" spc="-5">
                <a:latin typeface="Calibri"/>
                <a:cs typeface="Calibri"/>
              </a:rPr>
              <a:t>por </a:t>
            </a:r>
            <a:r>
              <a:rPr dirty="0" sz="1700" spc="-10">
                <a:latin typeface="Calibri"/>
                <a:cs typeface="Calibri"/>
              </a:rPr>
              <a:t>topografia, estadiamento,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faixa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etária,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forma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acesso,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condição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diagnóstico </a:t>
            </a:r>
            <a:r>
              <a:rPr dirty="0" sz="1700" spc="-5">
                <a:latin typeface="Calibri"/>
                <a:cs typeface="Calibri"/>
              </a:rPr>
              <a:t> oncológico</a:t>
            </a:r>
            <a:r>
              <a:rPr dirty="0" sz="1700" spc="8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75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sexo</a:t>
            </a:r>
            <a:r>
              <a:rPr dirty="0" sz="1700" spc="9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nos</a:t>
            </a:r>
            <a:r>
              <a:rPr dirty="0" sz="1700" spc="8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períodos</a:t>
            </a:r>
            <a:r>
              <a:rPr dirty="0" sz="1700" spc="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2020,</a:t>
            </a:r>
            <a:r>
              <a:rPr dirty="0" sz="1700" spc="7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2021</a:t>
            </a:r>
            <a:r>
              <a:rPr dirty="0" sz="1700" spc="8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7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2022</a:t>
            </a:r>
            <a:r>
              <a:rPr dirty="0" sz="1700" spc="8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em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36029" y="8800592"/>
            <a:ext cx="528129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1565" algn="l"/>
                <a:tab pos="2365375" algn="l"/>
                <a:tab pos="2981325" algn="l"/>
                <a:tab pos="4070985" algn="l"/>
                <a:tab pos="5038725" algn="l"/>
              </a:tabLst>
            </a:pPr>
            <a:r>
              <a:rPr dirty="0" sz="1700">
                <a:latin typeface="Calibri"/>
                <a:cs typeface="Calibri"/>
              </a:rPr>
              <a:t>pa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ie</a:t>
            </a:r>
            <a:r>
              <a:rPr dirty="0" sz="1700" spc="-15">
                <a:latin typeface="Calibri"/>
                <a:cs typeface="Calibri"/>
              </a:rPr>
              <a:t>n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n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 spc="-10">
                <a:latin typeface="Calibri"/>
                <a:cs typeface="Calibri"/>
              </a:rPr>
              <a:t>l</a:t>
            </a:r>
            <a:r>
              <a:rPr dirty="0" sz="1700" spc="-5">
                <a:latin typeface="Calibri"/>
                <a:cs typeface="Calibri"/>
              </a:rPr>
              <a:t>óg</a:t>
            </a:r>
            <a:r>
              <a:rPr dirty="0" sz="1700">
                <a:latin typeface="Calibri"/>
                <a:cs typeface="Calibri"/>
              </a:rPr>
              <a:t>i</a:t>
            </a:r>
            <a:r>
              <a:rPr dirty="0" sz="1700" spc="-15">
                <a:latin typeface="Calibri"/>
                <a:cs typeface="Calibri"/>
              </a:rPr>
              <a:t>co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m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C</a:t>
            </a:r>
            <a:r>
              <a:rPr dirty="0" sz="1700" spc="-2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VID</a:t>
            </a:r>
            <a:r>
              <a:rPr dirty="0" sz="1700" spc="-10">
                <a:latin typeface="Calibri"/>
                <a:cs typeface="Calibri"/>
              </a:rPr>
              <a:t>-</a:t>
            </a:r>
            <a:r>
              <a:rPr dirty="0" sz="1700">
                <a:latin typeface="Calibri"/>
                <a:cs typeface="Calibri"/>
              </a:rPr>
              <a:t>19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t</a:t>
            </a:r>
            <a:r>
              <a:rPr dirty="0" sz="1700" spc="-45">
                <a:latin typeface="Calibri"/>
                <a:cs typeface="Calibri"/>
              </a:rPr>
              <a:t>r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10">
                <a:latin typeface="Calibri"/>
                <a:cs typeface="Calibri"/>
              </a:rPr>
              <a:t>d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36029" y="9059671"/>
            <a:ext cx="5279390" cy="5461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0"/>
              </a:spcBef>
            </a:pPr>
            <a:r>
              <a:rPr dirty="0" sz="1700" spc="-10">
                <a:latin typeface="Calibri"/>
                <a:cs typeface="Calibri"/>
              </a:rPr>
              <a:t>A.C.Camargo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Cancer</a:t>
            </a:r>
            <a:r>
              <a:rPr dirty="0" sz="1700" spc="125">
                <a:latin typeface="Calibri"/>
                <a:cs typeface="Calibri"/>
              </a:rPr>
              <a:t> </a:t>
            </a:r>
            <a:r>
              <a:rPr dirty="0" sz="1700" spc="-30">
                <a:latin typeface="Calibri"/>
                <a:cs typeface="Calibri"/>
              </a:rPr>
              <a:t>Center,</a:t>
            </a:r>
            <a:r>
              <a:rPr dirty="0" sz="1700" spc="1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comparar</a:t>
            </a:r>
            <a:r>
              <a:rPr dirty="0" sz="1700" spc="1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10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vacinação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taxa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letalidade </a:t>
            </a:r>
            <a:r>
              <a:rPr dirty="0" sz="1700">
                <a:latin typeface="Calibri"/>
                <a:cs typeface="Calibri"/>
              </a:rPr>
              <a:t>da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doença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no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munícipio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São Paulo.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880342" y="2635779"/>
            <a:ext cx="6083935" cy="3583304"/>
          </a:xfrm>
          <a:prstGeom prst="rect">
            <a:avLst/>
          </a:prstGeom>
        </p:spPr>
        <p:txBody>
          <a:bodyPr wrap="square" lIns="0" tIns="212090" rIns="0" bIns="0" rtlCol="0" vert="horz">
            <a:spAutoFit/>
          </a:bodyPr>
          <a:lstStyle/>
          <a:p>
            <a:pPr algn="ctr" marR="238760">
              <a:lnSpc>
                <a:spcPct val="100000"/>
              </a:lnSpc>
              <a:spcBef>
                <a:spcPts val="1670"/>
              </a:spcBef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MÉTODOS</a:t>
            </a:r>
            <a:endParaRPr sz="2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1120"/>
              </a:spcBef>
            </a:pPr>
            <a:r>
              <a:rPr dirty="0" sz="1700" spc="-10">
                <a:latin typeface="Calibri"/>
                <a:cs typeface="Calibri"/>
              </a:rPr>
              <a:t>Serão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utilizados</a:t>
            </a:r>
            <a:r>
              <a:rPr dirty="0" sz="1700" spc="-5">
                <a:latin typeface="Calibri"/>
                <a:cs typeface="Calibri"/>
              </a:rPr>
              <a:t> dados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extraídos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prontuário</a:t>
            </a:r>
            <a:r>
              <a:rPr dirty="0" sz="1700" spc="-5">
                <a:latin typeface="Calibri"/>
                <a:cs typeface="Calibri"/>
              </a:rPr>
              <a:t> eletrônico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dos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pacientes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tratados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instituição</a:t>
            </a:r>
            <a:r>
              <a:rPr dirty="0" sz="1700">
                <a:latin typeface="Calibri"/>
                <a:cs typeface="Calibri"/>
              </a:rPr>
              <a:t> 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que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testaram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positivo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para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COVID-19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período</a:t>
            </a:r>
            <a:r>
              <a:rPr dirty="0" sz="1700">
                <a:latin typeface="Calibri"/>
                <a:cs typeface="Calibri"/>
              </a:rPr>
              <a:t> 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abril</a:t>
            </a:r>
            <a:r>
              <a:rPr dirty="0" sz="1700" spc="-5">
                <a:latin typeface="Calibri"/>
                <a:cs typeface="Calibri"/>
              </a:rPr>
              <a:t> de</a:t>
            </a:r>
            <a:r>
              <a:rPr dirty="0" sz="1700">
                <a:latin typeface="Calibri"/>
                <a:cs typeface="Calibri"/>
              </a:rPr>
              <a:t> 2020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dezembro</a:t>
            </a:r>
            <a:r>
              <a:rPr dirty="0" sz="1700" spc="-5">
                <a:latin typeface="Calibri"/>
                <a:cs typeface="Calibri"/>
              </a:rPr>
              <a:t> de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2022.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As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variáveis</a:t>
            </a:r>
            <a:r>
              <a:rPr dirty="0" sz="1700" spc="-10">
                <a:latin typeface="Calibri"/>
                <a:cs typeface="Calibri"/>
              </a:rPr>
              <a:t> analisadas</a:t>
            </a:r>
            <a:r>
              <a:rPr dirty="0" sz="1700" spc="-5">
                <a:latin typeface="Calibri"/>
                <a:cs typeface="Calibri"/>
              </a:rPr>
              <a:t> são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25">
                <a:latin typeface="Calibri"/>
                <a:cs typeface="Calibri"/>
              </a:rPr>
              <a:t>sexo,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idade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categorizada,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tipo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seguro </a:t>
            </a:r>
            <a:r>
              <a:rPr dirty="0" sz="1700" spc="-5">
                <a:latin typeface="Calibri"/>
                <a:cs typeface="Calibri"/>
              </a:rPr>
              <a:t> saúde,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topografia,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estadiamento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condição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diagnóstico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COVID-19. </a:t>
            </a:r>
            <a:r>
              <a:rPr dirty="0" sz="1700">
                <a:latin typeface="Calibri"/>
                <a:cs typeface="Calibri"/>
              </a:rPr>
              <a:t>Ademais, </a:t>
            </a:r>
            <a:r>
              <a:rPr dirty="0" sz="1700" spc="-5">
                <a:latin typeface="Calibri"/>
                <a:cs typeface="Calibri"/>
              </a:rPr>
              <a:t>também </a:t>
            </a:r>
            <a:r>
              <a:rPr dirty="0" sz="1700" spc="-10">
                <a:latin typeface="Calibri"/>
                <a:cs typeface="Calibri"/>
              </a:rPr>
              <a:t>serão utilizados </a:t>
            </a:r>
            <a:r>
              <a:rPr dirty="0" sz="1700" spc="-5">
                <a:latin typeface="Calibri"/>
                <a:cs typeface="Calibri"/>
              </a:rPr>
              <a:t>dados </a:t>
            </a:r>
            <a:r>
              <a:rPr dirty="0" sz="1700" spc="-10">
                <a:latin typeface="Calibri"/>
                <a:cs typeface="Calibri"/>
              </a:rPr>
              <a:t>agregados </a:t>
            </a:r>
            <a:r>
              <a:rPr dirty="0" sz="1700" spc="-5">
                <a:latin typeface="Calibri"/>
                <a:cs typeface="Calibri"/>
              </a:rPr>
              <a:t>dos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pacientes </a:t>
            </a:r>
            <a:r>
              <a:rPr dirty="0" sz="1700">
                <a:latin typeface="Calibri"/>
                <a:cs typeface="Calibri"/>
              </a:rPr>
              <a:t>do </a:t>
            </a:r>
            <a:r>
              <a:rPr dirty="0" sz="1700" spc="-10">
                <a:latin typeface="Calibri"/>
                <a:cs typeface="Calibri"/>
              </a:rPr>
              <a:t>A.C.Camargo</a:t>
            </a:r>
            <a:r>
              <a:rPr dirty="0" sz="1700" spc="-5">
                <a:latin typeface="Calibri"/>
                <a:cs typeface="Calibri"/>
              </a:rPr>
              <a:t> Cancer </a:t>
            </a:r>
            <a:r>
              <a:rPr dirty="0" sz="1700" spc="-10">
                <a:latin typeface="Calibri"/>
                <a:cs typeface="Calibri"/>
              </a:rPr>
              <a:t>Center</a:t>
            </a:r>
            <a:r>
              <a:rPr dirty="0" sz="1700" spc="36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vacinados contra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5">
                <a:latin typeface="Calibri"/>
                <a:cs typeface="Calibri"/>
              </a:rPr>
              <a:t>doença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 </a:t>
            </a:r>
            <a:r>
              <a:rPr dirty="0" sz="1700" spc="-5">
                <a:latin typeface="Calibri"/>
                <a:cs typeface="Calibri"/>
              </a:rPr>
              <a:t>também </a:t>
            </a:r>
            <a:r>
              <a:rPr dirty="0" sz="1700">
                <a:latin typeface="Calibri"/>
                <a:cs typeface="Calibri"/>
              </a:rPr>
              <a:t>no </a:t>
            </a:r>
            <a:r>
              <a:rPr dirty="0" sz="1700" spc="-5">
                <a:latin typeface="Calibri"/>
                <a:cs typeface="Calibri"/>
              </a:rPr>
              <a:t>município de São </a:t>
            </a:r>
            <a:r>
              <a:rPr dirty="0" sz="1700" spc="-15">
                <a:latin typeface="Calibri"/>
                <a:cs typeface="Calibri"/>
              </a:rPr>
              <a:t>Paulo, </a:t>
            </a:r>
            <a:r>
              <a:rPr dirty="0" sz="1700">
                <a:latin typeface="Calibri"/>
                <a:cs typeface="Calibri"/>
              </a:rPr>
              <a:t>bem </a:t>
            </a:r>
            <a:r>
              <a:rPr dirty="0" sz="1700" spc="-5">
                <a:latin typeface="Calibri"/>
                <a:cs typeface="Calibri"/>
              </a:rPr>
              <a:t>como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mortalidade pela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doença no mesmo período.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20">
                <a:latin typeface="Calibri"/>
                <a:cs typeface="Calibri"/>
              </a:rPr>
              <a:t>taxa </a:t>
            </a:r>
            <a:r>
              <a:rPr dirty="0" sz="1700" spc="-10">
                <a:latin typeface="Calibri"/>
                <a:cs typeface="Calibri"/>
              </a:rPr>
              <a:t>letalidade será </a:t>
            </a:r>
            <a:r>
              <a:rPr dirty="0" sz="1700" spc="-5">
                <a:latin typeface="Calibri"/>
                <a:cs typeface="Calibri"/>
              </a:rPr>
              <a:t>calculada dividindo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 </a:t>
            </a:r>
            <a:r>
              <a:rPr dirty="0" sz="1700" spc="-10">
                <a:latin typeface="Calibri"/>
                <a:cs typeface="Calibri"/>
              </a:rPr>
              <a:t>número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5">
                <a:latin typeface="Calibri"/>
                <a:cs typeface="Calibri"/>
              </a:rPr>
              <a:t>óbitos por </a:t>
            </a:r>
            <a:r>
              <a:rPr dirty="0" sz="1700" spc="-10">
                <a:latin typeface="Calibri"/>
                <a:cs typeface="Calibri"/>
              </a:rPr>
              <a:t>COVID-19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cada </a:t>
            </a:r>
            <a:r>
              <a:rPr dirty="0" sz="1700" spc="-15">
                <a:latin typeface="Calibri"/>
                <a:cs typeface="Calibri"/>
              </a:rPr>
              <a:t>variável</a:t>
            </a:r>
            <a:r>
              <a:rPr dirty="0" sz="1700" spc="3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em específico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pelo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número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total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casos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positivos.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322554" y="6505702"/>
            <a:ext cx="32156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 b="1">
                <a:solidFill>
                  <a:srgbClr val="FFFFFF"/>
                </a:solidFill>
                <a:latin typeface="Calibri"/>
                <a:cs typeface="Calibri"/>
              </a:rPr>
              <a:t>RESULTADOS</a:t>
            </a:r>
            <a:r>
              <a:rPr dirty="0" sz="2400" spc="-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Calibri"/>
                <a:cs typeface="Calibri"/>
              </a:rPr>
              <a:t>ESPERADOS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2381738" y="8887205"/>
            <a:ext cx="5265420" cy="1190625"/>
          </a:xfrm>
          <a:custGeom>
            <a:avLst/>
            <a:gdLst/>
            <a:ahLst/>
            <a:cxnLst/>
            <a:rect l="l" t="t" r="r" b="b"/>
            <a:pathLst>
              <a:path w="5265419" h="1190625">
                <a:moveTo>
                  <a:pt x="0" y="198386"/>
                </a:moveTo>
                <a:lnTo>
                  <a:pt x="5236" y="152883"/>
                </a:lnTo>
                <a:lnTo>
                  <a:pt x="20155" y="111120"/>
                </a:lnTo>
                <a:lnTo>
                  <a:pt x="43567" y="74285"/>
                </a:lnTo>
                <a:lnTo>
                  <a:pt x="74283" y="43568"/>
                </a:lnTo>
                <a:lnTo>
                  <a:pt x="111115" y="20155"/>
                </a:lnTo>
                <a:lnTo>
                  <a:pt x="152875" y="5237"/>
                </a:lnTo>
                <a:lnTo>
                  <a:pt x="198373" y="0"/>
                </a:lnTo>
                <a:lnTo>
                  <a:pt x="5067046" y="0"/>
                </a:lnTo>
                <a:lnTo>
                  <a:pt x="5112544" y="5237"/>
                </a:lnTo>
                <a:lnTo>
                  <a:pt x="5154304" y="20155"/>
                </a:lnTo>
                <a:lnTo>
                  <a:pt x="5191136" y="43568"/>
                </a:lnTo>
                <a:lnTo>
                  <a:pt x="5221852" y="74285"/>
                </a:lnTo>
                <a:lnTo>
                  <a:pt x="5245264" y="111120"/>
                </a:lnTo>
                <a:lnTo>
                  <a:pt x="5260183" y="152883"/>
                </a:lnTo>
                <a:lnTo>
                  <a:pt x="5265419" y="198386"/>
                </a:lnTo>
                <a:lnTo>
                  <a:pt x="5265419" y="991857"/>
                </a:lnTo>
                <a:lnTo>
                  <a:pt x="5260183" y="1037344"/>
                </a:lnTo>
                <a:lnTo>
                  <a:pt x="5245264" y="1079101"/>
                </a:lnTo>
                <a:lnTo>
                  <a:pt x="5221852" y="1115936"/>
                </a:lnTo>
                <a:lnTo>
                  <a:pt x="5191136" y="1146659"/>
                </a:lnTo>
                <a:lnTo>
                  <a:pt x="5154304" y="1170079"/>
                </a:lnTo>
                <a:lnTo>
                  <a:pt x="5112544" y="1185004"/>
                </a:lnTo>
                <a:lnTo>
                  <a:pt x="5067046" y="1190244"/>
                </a:lnTo>
                <a:lnTo>
                  <a:pt x="198373" y="1190244"/>
                </a:lnTo>
                <a:lnTo>
                  <a:pt x="152875" y="1185004"/>
                </a:lnTo>
                <a:lnTo>
                  <a:pt x="111115" y="1170079"/>
                </a:lnTo>
                <a:lnTo>
                  <a:pt x="74283" y="1146659"/>
                </a:lnTo>
                <a:lnTo>
                  <a:pt x="43567" y="1115936"/>
                </a:lnTo>
                <a:lnTo>
                  <a:pt x="20155" y="1079101"/>
                </a:lnTo>
                <a:lnTo>
                  <a:pt x="5236" y="1037344"/>
                </a:lnTo>
                <a:lnTo>
                  <a:pt x="0" y="991857"/>
                </a:lnTo>
                <a:lnTo>
                  <a:pt x="0" y="198386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2573127" y="9027058"/>
            <a:ext cx="4672330" cy="880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Calibri"/>
                <a:cs typeface="Calibri"/>
              </a:rPr>
              <a:t>Referências: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Calibri"/>
                <a:cs typeface="Calibri"/>
              </a:rPr>
              <a:t>1. LIANG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2020;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2. </a:t>
            </a:r>
            <a:r>
              <a:rPr dirty="0" sz="1400" spc="-10">
                <a:latin typeface="Calibri"/>
                <a:cs typeface="Calibri"/>
              </a:rPr>
              <a:t>DAI et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 </a:t>
            </a:r>
            <a:r>
              <a:rPr dirty="0" sz="1400" spc="-5">
                <a:latin typeface="Calibri"/>
                <a:cs typeface="Calibri"/>
              </a:rPr>
              <a:t>2020;</a:t>
            </a:r>
            <a:r>
              <a:rPr dirty="0" sz="1400">
                <a:latin typeface="Calibri"/>
                <a:cs typeface="Calibri"/>
              </a:rPr>
              <a:t> 3.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PINATO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2020;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4. CORTELLINI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2022;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5.</a:t>
            </a:r>
            <a:r>
              <a:rPr dirty="0" sz="1400">
                <a:latin typeface="Calibri"/>
                <a:cs typeface="Calibri"/>
              </a:rPr>
              <a:t> HE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>
                <a:latin typeface="Calibri"/>
                <a:cs typeface="Calibri"/>
              </a:rPr>
              <a:t> al.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2021;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6.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DI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LORENZO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2022;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7.</a:t>
            </a:r>
            <a:r>
              <a:rPr dirty="0" sz="1400" spc="-20">
                <a:latin typeface="Calibri"/>
                <a:cs typeface="Calibri"/>
              </a:rPr>
              <a:t> CAVANNA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al.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2021;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227808" y="131825"/>
            <a:ext cx="3004185" cy="544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175">
              <a:lnSpc>
                <a:spcPct val="100000"/>
              </a:lnSpc>
              <a:spcBef>
                <a:spcPts val="100"/>
              </a:spcBef>
            </a:pP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Encontro</a:t>
            </a: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Ciência</a:t>
            </a:r>
            <a:r>
              <a:rPr dirty="0" sz="170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 Inovação</a:t>
            </a:r>
            <a:endParaRPr sz="1700">
              <a:latin typeface="Calibri"/>
              <a:cs typeface="Calibri"/>
            </a:endParaRPr>
          </a:p>
          <a:p>
            <a:pPr algn="ctr" marL="635">
              <a:lnSpc>
                <a:spcPct val="100000"/>
              </a:lnSpc>
              <a:spcBef>
                <a:spcPts val="5"/>
              </a:spcBef>
            </a:pP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2023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24556" y="177034"/>
            <a:ext cx="15103475" cy="2156460"/>
            <a:chOff x="124556" y="177034"/>
            <a:chExt cx="15103475" cy="2156460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556" y="177034"/>
              <a:ext cx="5167183" cy="46745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395960" y="1549907"/>
              <a:ext cx="1831848" cy="783335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160528" y="1747468"/>
            <a:ext cx="5787390" cy="7194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latin typeface="Calibri"/>
                <a:cs typeface="Calibri"/>
              </a:rPr>
              <a:t>Souza </a:t>
            </a:r>
            <a:r>
              <a:rPr dirty="0" sz="2000">
                <a:latin typeface="Calibri"/>
                <a:cs typeface="Calibri"/>
              </a:rPr>
              <a:t>JVR</a:t>
            </a:r>
            <a:r>
              <a:rPr dirty="0" baseline="25641" sz="1950">
                <a:latin typeface="Calibri"/>
                <a:cs typeface="Calibri"/>
              </a:rPr>
              <a:t>1</a:t>
            </a:r>
            <a:r>
              <a:rPr dirty="0" sz="2000">
                <a:latin typeface="Calibri"/>
                <a:cs typeface="Calibri"/>
              </a:rPr>
              <a:t>; </a:t>
            </a:r>
            <a:r>
              <a:rPr dirty="0" sz="2000" spc="-10">
                <a:latin typeface="Calibri"/>
                <a:cs typeface="Calibri"/>
              </a:rPr>
              <a:t>Curado</a:t>
            </a:r>
            <a:r>
              <a:rPr dirty="0" sz="2000" spc="-3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MP</a:t>
            </a:r>
            <a:r>
              <a:rPr dirty="0" baseline="25641" sz="1950">
                <a:latin typeface="Calibri"/>
                <a:cs typeface="Calibri"/>
              </a:rPr>
              <a:t>2</a:t>
            </a:r>
            <a:r>
              <a:rPr dirty="0" sz="2000">
                <a:latin typeface="Calibri"/>
                <a:cs typeface="Calibri"/>
              </a:rPr>
              <a:t>;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Fernandes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GA</a:t>
            </a:r>
            <a:r>
              <a:rPr dirty="0" baseline="25641" sz="1950" spc="7">
                <a:latin typeface="Calibri"/>
                <a:cs typeface="Calibri"/>
              </a:rPr>
              <a:t>2</a:t>
            </a:r>
            <a:endParaRPr baseline="25641" sz="1950">
              <a:latin typeface="Calibri"/>
              <a:cs typeface="Calibri"/>
            </a:endParaRPr>
          </a:p>
          <a:p>
            <a:pPr marL="25400" marR="17780">
              <a:lnSpc>
                <a:spcPct val="100000"/>
              </a:lnSpc>
              <a:spcBef>
                <a:spcPts val="894"/>
              </a:spcBef>
            </a:pPr>
            <a:r>
              <a:rPr dirty="0" sz="900" spc="-5">
                <a:latin typeface="Arial MT"/>
                <a:cs typeface="Arial MT"/>
              </a:rPr>
              <a:t>1 </a:t>
            </a:r>
            <a:r>
              <a:rPr dirty="0" sz="900">
                <a:latin typeface="Arial MT"/>
                <a:cs typeface="Arial MT"/>
              </a:rPr>
              <a:t>Bolsista PIBIC </a:t>
            </a:r>
            <a:r>
              <a:rPr dirty="0" sz="900" spc="-5">
                <a:latin typeface="Arial MT"/>
                <a:cs typeface="Arial MT"/>
              </a:rPr>
              <a:t>(CNPq) </a:t>
            </a:r>
            <a:r>
              <a:rPr dirty="0" sz="900">
                <a:latin typeface="Arial MT"/>
                <a:cs typeface="Arial MT"/>
              </a:rPr>
              <a:t>Conselho Nacional </a:t>
            </a:r>
            <a:r>
              <a:rPr dirty="0" sz="900" spc="-5">
                <a:latin typeface="Arial MT"/>
                <a:cs typeface="Arial MT"/>
              </a:rPr>
              <a:t>de Desenvolvimento </a:t>
            </a:r>
            <a:r>
              <a:rPr dirty="0" sz="900">
                <a:latin typeface="Arial MT"/>
                <a:cs typeface="Arial MT"/>
              </a:rPr>
              <a:t>Científico </a:t>
            </a:r>
            <a:r>
              <a:rPr dirty="0" sz="900" spc="-5">
                <a:latin typeface="Arial MT"/>
                <a:cs typeface="Arial MT"/>
              </a:rPr>
              <a:t>e </a:t>
            </a:r>
            <a:r>
              <a:rPr dirty="0" sz="900">
                <a:latin typeface="Arial MT"/>
                <a:cs typeface="Arial MT"/>
              </a:rPr>
              <a:t>Tecnológico. </a:t>
            </a:r>
            <a:r>
              <a:rPr dirty="0" sz="900" spc="-5">
                <a:latin typeface="Arial MT"/>
                <a:cs typeface="Arial MT"/>
              </a:rPr>
              <a:t>São Paulo, SP, </a:t>
            </a:r>
            <a:r>
              <a:rPr dirty="0" sz="900">
                <a:latin typeface="Arial MT"/>
                <a:cs typeface="Arial MT"/>
              </a:rPr>
              <a:t>Brasil. </a:t>
            </a:r>
            <a:r>
              <a:rPr dirty="0" sz="900" spc="-23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2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Grupo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de Epidemiologia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e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Estatística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do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Câncer,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A.C.Camargo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Cancer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Center,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São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Paulo,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">
                <a:latin typeface="Arial MT"/>
                <a:cs typeface="Arial MT"/>
              </a:rPr>
              <a:t>SP,</a:t>
            </a:r>
            <a:r>
              <a:rPr dirty="0" sz="900">
                <a:latin typeface="Arial MT"/>
                <a:cs typeface="Arial MT"/>
              </a:rPr>
              <a:t> Brasil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932411" y="7037069"/>
            <a:ext cx="5923915" cy="1580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Calibri"/>
                <a:cs typeface="Calibri"/>
              </a:rPr>
              <a:t>Espera-se</a:t>
            </a:r>
            <a:r>
              <a:rPr dirty="0" sz="1700" spc="-5">
                <a:latin typeface="Calibri"/>
                <a:cs typeface="Calibri"/>
              </a:rPr>
              <a:t> verificar</a:t>
            </a:r>
            <a:r>
              <a:rPr dirty="0" sz="1700">
                <a:latin typeface="Calibri"/>
                <a:cs typeface="Calibri"/>
              </a:rPr>
              <a:t> 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letalidade</a:t>
            </a:r>
            <a:r>
              <a:rPr dirty="0" sz="1700" spc="-5">
                <a:latin typeface="Calibri"/>
                <a:cs typeface="Calibri"/>
              </a:rPr>
              <a:t> da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COVID-19</a:t>
            </a:r>
            <a:r>
              <a:rPr dirty="0" sz="1700">
                <a:latin typeface="Calibri"/>
                <a:cs typeface="Calibri"/>
              </a:rPr>
              <a:t> nos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pacientes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oncológicos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tratados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A.C.Camargo</a:t>
            </a:r>
            <a:r>
              <a:rPr dirty="0" sz="1700" spc="-5">
                <a:latin typeface="Calibri"/>
                <a:cs typeface="Calibri"/>
              </a:rPr>
              <a:t> Cancer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Center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vacinados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contra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sars-cov-2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importância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das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vacinas</a:t>
            </a:r>
            <a:r>
              <a:rPr dirty="0" sz="1700" spc="36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na</a:t>
            </a:r>
            <a:r>
              <a:rPr dirty="0" sz="1700" spc="38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diminuição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desta </a:t>
            </a:r>
            <a:r>
              <a:rPr dirty="0" sz="1700" spc="-20">
                <a:latin typeface="Calibri"/>
                <a:cs typeface="Calibri"/>
              </a:rPr>
              <a:t>taxa </a:t>
            </a:r>
            <a:r>
              <a:rPr dirty="0" sz="1700" spc="-15">
                <a:latin typeface="Calibri"/>
                <a:cs typeface="Calibri"/>
              </a:rPr>
              <a:t>durante </a:t>
            </a:r>
            <a:r>
              <a:rPr dirty="0" sz="1700">
                <a:latin typeface="Calibri"/>
                <a:cs typeface="Calibri"/>
              </a:rPr>
              <a:t>o </a:t>
            </a:r>
            <a:r>
              <a:rPr dirty="0" sz="1700" spc="-5">
                <a:latin typeface="Calibri"/>
                <a:cs typeface="Calibri"/>
              </a:rPr>
              <a:t>período pandêmico </a:t>
            </a:r>
            <a:r>
              <a:rPr dirty="0" sz="1700">
                <a:latin typeface="Calibri"/>
                <a:cs typeface="Calibri"/>
              </a:rPr>
              <a:t>(2020), </a:t>
            </a:r>
            <a:r>
              <a:rPr dirty="0" sz="1700" spc="-15">
                <a:latin typeface="Calibri"/>
                <a:cs typeface="Calibri"/>
              </a:rPr>
              <a:t>durante </a:t>
            </a:r>
            <a:r>
              <a:rPr dirty="0" sz="1700" spc="-5">
                <a:latin typeface="Calibri"/>
                <a:cs typeface="Calibri"/>
              </a:rPr>
              <a:t>vacinação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(2021) e </a:t>
            </a:r>
            <a:r>
              <a:rPr dirty="0" sz="1700" spc="-5">
                <a:latin typeface="Calibri"/>
                <a:cs typeface="Calibri"/>
              </a:rPr>
              <a:t>após </a:t>
            </a:r>
            <a:r>
              <a:rPr dirty="0" sz="1700" spc="-10">
                <a:latin typeface="Calibri"/>
                <a:cs typeface="Calibri"/>
              </a:rPr>
              <a:t>vacinação </a:t>
            </a:r>
            <a:r>
              <a:rPr dirty="0" sz="1700" spc="-5">
                <a:latin typeface="Calibri"/>
                <a:cs typeface="Calibri"/>
              </a:rPr>
              <a:t>(2022), </a:t>
            </a:r>
            <a:r>
              <a:rPr dirty="0" sz="1700" spc="-15">
                <a:latin typeface="Calibri"/>
                <a:cs typeface="Calibri"/>
              </a:rPr>
              <a:t>trazendo </a:t>
            </a:r>
            <a:r>
              <a:rPr dirty="0" sz="1700" spc="-5">
                <a:latin typeface="Calibri"/>
                <a:cs typeface="Calibri"/>
              </a:rPr>
              <a:t>como </a:t>
            </a:r>
            <a:r>
              <a:rPr dirty="0" sz="1700" spc="-10">
                <a:latin typeface="Calibri"/>
                <a:cs typeface="Calibri"/>
              </a:rPr>
              <a:t>resultado esperado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 redução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morte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nestes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pacientes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 no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munícipio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São Paulo.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5119" y="3589400"/>
            <a:ext cx="5159375" cy="1062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Calibri"/>
                <a:cs typeface="Calibri"/>
              </a:rPr>
              <a:t>Os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Pacientes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oncológicos</a:t>
            </a:r>
            <a:r>
              <a:rPr dirty="0" sz="1700" spc="-5">
                <a:latin typeface="Calibri"/>
                <a:cs typeface="Calibri"/>
              </a:rPr>
              <a:t> são</a:t>
            </a:r>
            <a:r>
              <a:rPr dirty="0" sz="1700">
                <a:latin typeface="Calibri"/>
                <a:cs typeface="Calibri"/>
              </a:rPr>
              <a:t> os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mais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susceptíveis</a:t>
            </a:r>
            <a:r>
              <a:rPr dirty="0" sz="1700">
                <a:latin typeface="Calibri"/>
                <a:cs typeface="Calibri"/>
              </a:rPr>
              <a:t> a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complicações</a:t>
            </a:r>
            <a:r>
              <a:rPr dirty="0" sz="1700">
                <a:latin typeface="Calibri"/>
                <a:cs typeface="Calibri"/>
              </a:rPr>
              <a:t> da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COVID-19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devido</a:t>
            </a:r>
            <a:r>
              <a:rPr dirty="0" sz="1700">
                <a:latin typeface="Calibri"/>
                <a:cs typeface="Calibri"/>
              </a:rPr>
              <a:t> 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imunossupressão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causada </a:t>
            </a:r>
            <a:r>
              <a:rPr dirty="0" sz="1700">
                <a:latin typeface="Calibri"/>
                <a:cs typeface="Calibri"/>
              </a:rPr>
              <a:t>pelo </a:t>
            </a:r>
            <a:r>
              <a:rPr dirty="0" sz="1700" spc="-15">
                <a:latin typeface="Calibri"/>
                <a:cs typeface="Calibri"/>
              </a:rPr>
              <a:t>tratamento </a:t>
            </a:r>
            <a:r>
              <a:rPr dirty="0" sz="1700" spc="-10">
                <a:latin typeface="Calibri"/>
                <a:cs typeface="Calibri"/>
              </a:rPr>
              <a:t>antineoplásico </a:t>
            </a:r>
            <a:r>
              <a:rPr dirty="0" sz="1700">
                <a:latin typeface="Calibri"/>
                <a:cs typeface="Calibri"/>
              </a:rPr>
              <a:t>e </a:t>
            </a:r>
            <a:r>
              <a:rPr dirty="0" sz="1700" spc="-5">
                <a:latin typeface="Calibri"/>
                <a:cs typeface="Calibri"/>
              </a:rPr>
              <a:t>metástases.</a:t>
            </a:r>
            <a:r>
              <a:rPr dirty="0" baseline="25252" sz="1650" spc="-7">
                <a:latin typeface="Calibri"/>
                <a:cs typeface="Calibri"/>
              </a:rPr>
              <a:t>1</a:t>
            </a:r>
            <a:r>
              <a:rPr dirty="0" baseline="25252" sz="16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câncer</a:t>
            </a:r>
            <a:r>
              <a:rPr dirty="0" sz="1700" spc="4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pulmonar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hematológico</a:t>
            </a:r>
            <a:r>
              <a:rPr dirty="0" sz="1700" spc="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são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os</a:t>
            </a:r>
            <a:r>
              <a:rPr dirty="0" sz="1700" spc="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que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possuem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209288" y="4561712"/>
            <a:ext cx="203835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100" spc="5">
                <a:latin typeface="Calibri"/>
                <a:cs typeface="Calibri"/>
              </a:rPr>
              <a:t>2</a:t>
            </a:r>
            <a:r>
              <a:rPr dirty="0" baseline="-16339" sz="2550" spc="7">
                <a:latin typeface="Calibri"/>
                <a:cs typeface="Calibri"/>
              </a:rPr>
              <a:t>,</a:t>
            </a:r>
            <a:endParaRPr baseline="-16339" sz="25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50519" y="4625720"/>
            <a:ext cx="5107305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66140" algn="l"/>
                <a:tab pos="1510665" algn="l"/>
                <a:tab pos="1763395" algn="l"/>
                <a:tab pos="2787650" algn="l"/>
                <a:tab pos="3772535" algn="l"/>
                <a:tab pos="4202430" algn="l"/>
                <a:tab pos="4683760" algn="l"/>
              </a:tabLst>
            </a:pPr>
            <a:r>
              <a:rPr dirty="0" sz="1700">
                <a:latin typeface="Calibri"/>
                <a:cs typeface="Calibri"/>
              </a:rPr>
              <a:t>maio</a:t>
            </a:r>
            <a:r>
              <a:rPr dirty="0" sz="1700" spc="-3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es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ri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 spc="-15">
                <a:latin typeface="Calibri"/>
                <a:cs typeface="Calibri"/>
              </a:rPr>
              <a:t>co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des</a:t>
            </a:r>
            <a:r>
              <a:rPr dirty="0" sz="1700" spc="-55">
                <a:latin typeface="Calibri"/>
                <a:cs typeface="Calibri"/>
              </a:rPr>
              <a:t>f</a:t>
            </a:r>
            <a:r>
              <a:rPr dirty="0" sz="1700">
                <a:latin typeface="Calibri"/>
                <a:cs typeface="Calibri"/>
              </a:rPr>
              <a:t>ec</a:t>
            </a:r>
            <a:r>
              <a:rPr dirty="0" sz="1700" spc="5">
                <a:latin typeface="Calibri"/>
                <a:cs typeface="Calibri"/>
              </a:rPr>
              <a:t>h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g</a:t>
            </a:r>
            <a:r>
              <a:rPr dirty="0" sz="1700" spc="-45">
                <a:latin typeface="Calibri"/>
                <a:cs typeface="Calibri"/>
              </a:rPr>
              <a:t>r</a:t>
            </a:r>
            <a:r>
              <a:rPr dirty="0" sz="1700" spc="-40">
                <a:latin typeface="Calibri"/>
                <a:cs typeface="Calibri"/>
              </a:rPr>
              <a:t>a</a:t>
            </a:r>
            <a:r>
              <a:rPr dirty="0" sz="1700" spc="-15">
                <a:latin typeface="Calibri"/>
                <a:cs typeface="Calibri"/>
              </a:rPr>
              <a:t>v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em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qu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5">
                <a:latin typeface="Calibri"/>
                <a:cs typeface="Calibri"/>
              </a:rPr>
              <a:t>m</a:t>
            </a:r>
            <a:r>
              <a:rPr dirty="0" sz="1700">
                <a:latin typeface="Calibri"/>
                <a:cs typeface="Calibri"/>
              </a:rPr>
              <a:t>ais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50519" y="4884496"/>
            <a:ext cx="5106670" cy="285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-5">
                <a:latin typeface="Calibri"/>
                <a:cs typeface="Calibri"/>
              </a:rPr>
              <a:t>especificamente,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pacientes</a:t>
            </a:r>
            <a:r>
              <a:rPr dirty="0" sz="1700" spc="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com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câncer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hematológico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têm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50519" y="5144261"/>
            <a:ext cx="5107940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38225" algn="l"/>
                <a:tab pos="1791335" algn="l"/>
                <a:tab pos="2633980" algn="l"/>
                <a:tab pos="3883660" algn="l"/>
                <a:tab pos="4359275" algn="l"/>
              </a:tabLst>
            </a:pPr>
            <a:r>
              <a:rPr dirty="0" sz="1700" spc="-10">
                <a:latin typeface="Calibri"/>
                <a:cs typeface="Calibri"/>
              </a:rPr>
              <a:t>sobrevida	</a:t>
            </a:r>
            <a:r>
              <a:rPr dirty="0" sz="1700" spc="-5">
                <a:latin typeface="Calibri"/>
                <a:cs typeface="Calibri"/>
              </a:rPr>
              <a:t>menor	quando	</a:t>
            </a:r>
            <a:r>
              <a:rPr dirty="0" sz="1700" spc="-10">
                <a:latin typeface="Calibri"/>
                <a:cs typeface="Calibri"/>
              </a:rPr>
              <a:t>comparados	</a:t>
            </a:r>
            <a:r>
              <a:rPr dirty="0" sz="1700">
                <a:latin typeface="Calibri"/>
                <a:cs typeface="Calibri"/>
              </a:rPr>
              <a:t>aos	</a:t>
            </a:r>
            <a:r>
              <a:rPr dirty="0" sz="1700" spc="-10">
                <a:latin typeface="Calibri"/>
                <a:cs typeface="Calibri"/>
              </a:rPr>
              <a:t>tumores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25119" y="5403341"/>
            <a:ext cx="5159375" cy="5441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5"/>
              </a:spcBef>
            </a:pPr>
            <a:r>
              <a:rPr dirty="0" sz="1700" spc="-5">
                <a:latin typeface="Calibri"/>
                <a:cs typeface="Calibri"/>
              </a:rPr>
              <a:t>sólidos</a:t>
            </a:r>
            <a:r>
              <a:rPr dirty="0" sz="1700" spc="340">
                <a:latin typeface="Calibri"/>
                <a:cs typeface="Calibri"/>
              </a:rPr>
              <a:t> </a:t>
            </a:r>
            <a:r>
              <a:rPr dirty="0" baseline="25252" sz="1650" spc="7">
                <a:latin typeface="Calibri"/>
                <a:cs typeface="Calibri"/>
              </a:rPr>
              <a:t>3</a:t>
            </a:r>
            <a:r>
              <a:rPr dirty="0" sz="1700" spc="5">
                <a:latin typeface="Calibri"/>
                <a:cs typeface="Calibri"/>
              </a:rPr>
              <a:t>,</a:t>
            </a:r>
            <a:r>
              <a:rPr dirty="0" sz="1700" spc="33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visto</a:t>
            </a:r>
            <a:r>
              <a:rPr dirty="0" sz="1700" spc="3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que</a:t>
            </a:r>
            <a:r>
              <a:rPr dirty="0" sz="1700" spc="34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as</a:t>
            </a:r>
            <a:r>
              <a:rPr dirty="0" sz="1700" spc="33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reinfecções</a:t>
            </a:r>
            <a:r>
              <a:rPr dirty="0" sz="1700" spc="33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nesta</a:t>
            </a:r>
            <a:r>
              <a:rPr dirty="0" sz="1700" spc="32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topografia</a:t>
            </a:r>
            <a:r>
              <a:rPr dirty="0" sz="1700" spc="3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são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maiores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 </a:t>
            </a:r>
            <a:r>
              <a:rPr dirty="0" sz="1700" spc="-5">
                <a:latin typeface="Calibri"/>
                <a:cs typeface="Calibri"/>
              </a:rPr>
              <a:t>com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maior </a:t>
            </a:r>
            <a:r>
              <a:rPr dirty="0" sz="1700" spc="-5">
                <a:latin typeface="Calibri"/>
                <a:cs typeface="Calibri"/>
              </a:rPr>
              <a:t>risco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entre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não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vacinados.</a:t>
            </a:r>
            <a:r>
              <a:rPr dirty="0" baseline="25252" sz="1650" spc="-7">
                <a:latin typeface="Calibri"/>
                <a:cs typeface="Calibri"/>
              </a:rPr>
              <a:t>4</a:t>
            </a:r>
            <a:endParaRPr baseline="25252" sz="16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14592" y="2832608"/>
            <a:ext cx="499046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6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vacinação</a:t>
            </a:r>
            <a:r>
              <a:rPr dirty="0" sz="1700" spc="6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permite</a:t>
            </a:r>
            <a:r>
              <a:rPr dirty="0" sz="1700" spc="7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imunidade</a:t>
            </a:r>
            <a:r>
              <a:rPr dirty="0" sz="1700" spc="6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ao</a:t>
            </a:r>
            <a:r>
              <a:rPr dirty="0" sz="1700" spc="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vírus,</a:t>
            </a:r>
            <a:r>
              <a:rPr dirty="0" sz="1700" spc="6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devendo</a:t>
            </a:r>
            <a:r>
              <a:rPr dirty="0" sz="1700" spc="6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haver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514592" y="3091687"/>
            <a:ext cx="499046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1230" algn="l"/>
                <a:tab pos="1292860" algn="l"/>
                <a:tab pos="2211705" algn="l"/>
                <a:tab pos="3209925" algn="l"/>
                <a:tab pos="3556000" algn="l"/>
                <a:tab pos="4364990" algn="l"/>
              </a:tabLst>
            </a:pP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n</a:t>
            </a:r>
            <a:r>
              <a:rPr dirty="0" sz="1700" spc="-30">
                <a:latin typeface="Calibri"/>
                <a:cs typeface="Calibri"/>
              </a:rPr>
              <a:t>ç</a:t>
            </a:r>
            <a:r>
              <a:rPr dirty="0" sz="1700">
                <a:latin typeface="Calibri"/>
                <a:cs typeface="Calibri"/>
              </a:rPr>
              <a:t>ão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20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15">
                <a:latin typeface="Calibri"/>
                <a:cs typeface="Calibri"/>
              </a:rPr>
              <a:t>ç</a:t>
            </a:r>
            <a:r>
              <a:rPr dirty="0" sz="1700" spc="-5">
                <a:latin typeface="Calibri"/>
                <a:cs typeface="Calibri"/>
              </a:rPr>
              <a:t>õ</a:t>
            </a:r>
            <a:r>
              <a:rPr dirty="0" sz="1700">
                <a:latin typeface="Calibri"/>
                <a:cs typeface="Calibri"/>
              </a:rPr>
              <a:t>es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10">
                <a:latin typeface="Calibri"/>
                <a:cs typeface="Calibri"/>
              </a:rPr>
              <a:t>d</a:t>
            </a:r>
            <a:r>
              <a:rPr dirty="0" sz="1700" spc="-15">
                <a:latin typeface="Calibri"/>
                <a:cs typeface="Calibri"/>
              </a:rPr>
              <a:t>v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30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as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u</a:t>
            </a:r>
            <a:r>
              <a:rPr dirty="0" sz="1700" spc="-10">
                <a:latin typeface="Calibri"/>
                <a:cs typeface="Calibri"/>
              </a:rPr>
              <a:t>t</a:t>
            </a:r>
            <a:r>
              <a:rPr dirty="0" sz="1700" spc="-20">
                <a:latin typeface="Calibri"/>
                <a:cs typeface="Calibri"/>
              </a:rPr>
              <a:t>r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40">
                <a:latin typeface="Calibri"/>
                <a:cs typeface="Calibri"/>
              </a:rPr>
              <a:t>f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10">
                <a:latin typeface="Calibri"/>
                <a:cs typeface="Calibri"/>
              </a:rPr>
              <a:t>t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 spc="-30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489191" y="3350767"/>
            <a:ext cx="5042535" cy="1581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Calibri"/>
                <a:cs typeface="Calibri"/>
              </a:rPr>
              <a:t>importantes,</a:t>
            </a:r>
            <a:r>
              <a:rPr dirty="0" sz="1700" spc="-5">
                <a:latin typeface="Calibri"/>
                <a:cs typeface="Calibri"/>
              </a:rPr>
              <a:t> que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podem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ser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diferentes</a:t>
            </a:r>
            <a:r>
              <a:rPr dirty="0" sz="1700" spc="3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da</a:t>
            </a:r>
            <a:r>
              <a:rPr dirty="0" sz="1700" spc="38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população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em </a:t>
            </a:r>
            <a:r>
              <a:rPr dirty="0" sz="1700" spc="-10">
                <a:latin typeface="Calibri"/>
                <a:cs typeface="Calibri"/>
              </a:rPr>
              <a:t>geral </a:t>
            </a:r>
            <a:r>
              <a:rPr dirty="0" baseline="25252" sz="1650" spc="7">
                <a:latin typeface="Calibri"/>
                <a:cs typeface="Calibri"/>
              </a:rPr>
              <a:t>5</a:t>
            </a:r>
            <a:r>
              <a:rPr dirty="0" sz="1700" spc="5">
                <a:latin typeface="Calibri"/>
                <a:cs typeface="Calibri"/>
              </a:rPr>
              <a:t>, </a:t>
            </a:r>
            <a:r>
              <a:rPr dirty="0" sz="1700">
                <a:latin typeface="Calibri"/>
                <a:cs typeface="Calibri"/>
              </a:rPr>
              <a:t>além de </a:t>
            </a:r>
            <a:r>
              <a:rPr dirty="0" sz="1700" spc="-5">
                <a:latin typeface="Calibri"/>
                <a:cs typeface="Calibri"/>
              </a:rPr>
              <a:t>ser crucial </a:t>
            </a:r>
            <a:r>
              <a:rPr dirty="0" sz="1700" spc="-15">
                <a:latin typeface="Calibri"/>
                <a:cs typeface="Calibri"/>
              </a:rPr>
              <a:t>para </a:t>
            </a:r>
            <a:r>
              <a:rPr dirty="0" sz="1700">
                <a:latin typeface="Calibri"/>
                <a:cs typeface="Calibri"/>
              </a:rPr>
              <a:t>o menor </a:t>
            </a:r>
            <a:r>
              <a:rPr dirty="0" sz="1700" spc="-5">
                <a:latin typeface="Calibri"/>
                <a:cs typeface="Calibri"/>
              </a:rPr>
              <a:t>tempo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negativização </a:t>
            </a:r>
            <a:r>
              <a:rPr dirty="0" sz="1700">
                <a:latin typeface="Calibri"/>
                <a:cs typeface="Calibri"/>
              </a:rPr>
              <a:t>da </a:t>
            </a:r>
            <a:r>
              <a:rPr dirty="0" sz="1700" spc="-5">
                <a:latin typeface="Calibri"/>
                <a:cs typeface="Calibri"/>
              </a:rPr>
              <a:t>doença </a:t>
            </a:r>
            <a:r>
              <a:rPr dirty="0" sz="1700">
                <a:latin typeface="Calibri"/>
                <a:cs typeface="Calibri"/>
              </a:rPr>
              <a:t>e </a:t>
            </a:r>
            <a:r>
              <a:rPr dirty="0" sz="1700" spc="-10">
                <a:latin typeface="Calibri"/>
                <a:cs typeface="Calibri"/>
              </a:rPr>
              <a:t>redução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5">
                <a:latin typeface="Calibri"/>
                <a:cs typeface="Calibri"/>
              </a:rPr>
              <a:t>óbitos.</a:t>
            </a:r>
            <a:r>
              <a:rPr dirty="0" baseline="25252" sz="1650" spc="-7">
                <a:latin typeface="Calibri"/>
                <a:cs typeface="Calibri"/>
              </a:rPr>
              <a:t>6 </a:t>
            </a:r>
            <a:r>
              <a:rPr dirty="0" sz="1700" spc="-5">
                <a:latin typeface="Calibri"/>
                <a:cs typeface="Calibri"/>
              </a:rPr>
              <a:t>Ademais,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pacientes oncológicos </a:t>
            </a:r>
            <a:r>
              <a:rPr dirty="0" sz="1700">
                <a:latin typeface="Calibri"/>
                <a:cs typeface="Calibri"/>
              </a:rPr>
              <a:t>em </a:t>
            </a:r>
            <a:r>
              <a:rPr dirty="0" sz="1700" spc="-10">
                <a:latin typeface="Calibri"/>
                <a:cs typeface="Calibri"/>
              </a:rPr>
              <a:t>tratamento </a:t>
            </a:r>
            <a:r>
              <a:rPr dirty="0" sz="1700">
                <a:latin typeface="Calibri"/>
                <a:cs typeface="Calibri"/>
              </a:rPr>
              <a:t>ou </a:t>
            </a:r>
            <a:r>
              <a:rPr dirty="0" sz="1700" spc="-10">
                <a:latin typeface="Calibri"/>
                <a:cs typeface="Calibri"/>
              </a:rPr>
              <a:t>recentemente </a:t>
            </a:r>
            <a:r>
              <a:rPr dirty="0" sz="1700" spc="-5">
                <a:latin typeface="Calibri"/>
                <a:cs typeface="Calibri"/>
              </a:rPr>
              <a:t> encerrado possuem </a:t>
            </a:r>
            <a:r>
              <a:rPr dirty="0" sz="1700">
                <a:latin typeface="Calibri"/>
                <a:cs typeface="Calibri"/>
              </a:rPr>
              <a:t>uma </a:t>
            </a:r>
            <a:r>
              <a:rPr dirty="0" sz="1700" spc="-10">
                <a:latin typeface="Calibri"/>
                <a:cs typeface="Calibri"/>
              </a:rPr>
              <a:t>produção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anticorpos </a:t>
            </a:r>
            <a:r>
              <a:rPr dirty="0" sz="1700" spc="-5">
                <a:latin typeface="Calibri"/>
                <a:cs typeface="Calibri"/>
              </a:rPr>
              <a:t>menor </a:t>
            </a:r>
            <a:r>
              <a:rPr dirty="0" sz="1700">
                <a:latin typeface="Calibri"/>
                <a:cs typeface="Calibri"/>
              </a:rPr>
              <a:t> quando</a:t>
            </a:r>
            <a:r>
              <a:rPr dirty="0" sz="1700" spc="-4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comparados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pessoas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sem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25">
                <a:latin typeface="Calibri"/>
                <a:cs typeface="Calibri"/>
              </a:rPr>
              <a:t>câncer.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baseline="25252" sz="1650" spc="15">
                <a:latin typeface="Calibri"/>
                <a:cs typeface="Calibri"/>
              </a:rPr>
              <a:t>7</a:t>
            </a:r>
            <a:endParaRPr baseline="25252" sz="16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514592" y="5164581"/>
            <a:ext cx="4991735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36775" algn="l"/>
                <a:tab pos="4188460" algn="l"/>
              </a:tabLst>
            </a:pP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6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COVID-19</a:t>
            </a:r>
            <a:r>
              <a:rPr dirty="0" sz="1700" spc="620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afeta</a:t>
            </a:r>
            <a:r>
              <a:rPr dirty="0" sz="1700" spc="6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os	</a:t>
            </a:r>
            <a:r>
              <a:rPr dirty="0" sz="1700" spc="-5">
                <a:latin typeface="Calibri"/>
                <a:cs typeface="Calibri"/>
              </a:rPr>
              <a:t>pacientes</a:t>
            </a:r>
            <a:r>
              <a:rPr dirty="0" sz="1700" spc="60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6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formas	distintas,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14592" y="5423661"/>
            <a:ext cx="4989195" cy="5441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370205" algn="l"/>
                <a:tab pos="1372235" algn="l"/>
                <a:tab pos="1993900" algn="l"/>
                <a:tab pos="2650490" algn="l"/>
                <a:tab pos="3239135" algn="l"/>
                <a:tab pos="3891279" algn="l"/>
              </a:tabLst>
            </a:pPr>
            <a:r>
              <a:rPr dirty="0" sz="1700" spc="-10">
                <a:latin typeface="Calibri"/>
                <a:cs typeface="Calibri"/>
              </a:rPr>
              <a:t>entender</a:t>
            </a:r>
            <a:r>
              <a:rPr dirty="0" sz="1700" spc="1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</a:t>
            </a:r>
            <a:r>
              <a:rPr dirty="0" sz="1700" spc="16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comportamento</a:t>
            </a:r>
            <a:r>
              <a:rPr dirty="0" sz="1700" spc="16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da</a:t>
            </a:r>
            <a:r>
              <a:rPr dirty="0" sz="1700" spc="15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doença</a:t>
            </a:r>
            <a:r>
              <a:rPr dirty="0" sz="1700" spc="1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1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15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importância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40">
                <a:latin typeface="Calibri"/>
                <a:cs typeface="Calibri"/>
              </a:rPr>
              <a:t>v</a:t>
            </a:r>
            <a:r>
              <a:rPr dirty="0" sz="1700">
                <a:latin typeface="Calibri"/>
                <a:cs typeface="Calibri"/>
              </a:rPr>
              <a:t>ac</a:t>
            </a:r>
            <a:r>
              <a:rPr dirty="0" sz="1700" spc="-10">
                <a:latin typeface="Calibri"/>
                <a:cs typeface="Calibri"/>
              </a:rPr>
              <a:t>i</a:t>
            </a:r>
            <a:r>
              <a:rPr dirty="0" sz="1700">
                <a:latin typeface="Calibri"/>
                <a:cs typeface="Calibri"/>
              </a:rPr>
              <a:t>na</a:t>
            </a:r>
            <a:r>
              <a:rPr dirty="0" sz="1700" spc="-15">
                <a:latin typeface="Calibri"/>
                <a:cs typeface="Calibri"/>
              </a:rPr>
              <a:t>ç</a:t>
            </a:r>
            <a:r>
              <a:rPr dirty="0" sz="1700">
                <a:latin typeface="Calibri"/>
                <a:cs typeface="Calibri"/>
              </a:rPr>
              <a:t>ão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n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-15">
                <a:latin typeface="Calibri"/>
                <a:cs typeface="Calibri"/>
              </a:rPr>
              <a:t>s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g</a:t>
            </a:r>
            <a:r>
              <a:rPr dirty="0" sz="1700" spc="-5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u</a:t>
            </a:r>
            <a:r>
              <a:rPr dirty="0" sz="1700">
                <a:latin typeface="Calibri"/>
                <a:cs typeface="Calibri"/>
              </a:rPr>
              <a:t>po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p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 spc="-10">
                <a:latin typeface="Calibri"/>
                <a:cs typeface="Calibri"/>
              </a:rPr>
              <a:t>d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t</a:t>
            </a:r>
            <a:r>
              <a:rPr dirty="0" sz="1700" spc="-3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40">
                <a:latin typeface="Calibri"/>
                <a:cs typeface="Calibri"/>
              </a:rPr>
              <a:t>z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in</a:t>
            </a:r>
            <a:r>
              <a:rPr dirty="0" sz="1700" spc="-40">
                <a:latin typeface="Calibri"/>
                <a:cs typeface="Calibri"/>
              </a:rPr>
              <a:t>f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r</a:t>
            </a:r>
            <a:r>
              <a:rPr dirty="0" sz="1700" spc="-20">
                <a:latin typeface="Calibri"/>
                <a:cs typeface="Calibri"/>
              </a:rPr>
              <a:t>m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15">
                <a:latin typeface="Calibri"/>
                <a:cs typeface="Calibri"/>
              </a:rPr>
              <a:t>ç</a:t>
            </a:r>
            <a:r>
              <a:rPr dirty="0" sz="1700" spc="-5">
                <a:latin typeface="Calibri"/>
                <a:cs typeface="Calibri"/>
              </a:rPr>
              <a:t>õ</a:t>
            </a:r>
            <a:r>
              <a:rPr dirty="0" sz="1700">
                <a:latin typeface="Calibri"/>
                <a:cs typeface="Calibri"/>
              </a:rPr>
              <a:t>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14592" y="5941821"/>
            <a:ext cx="4991100" cy="5441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864235" algn="l"/>
                <a:tab pos="1045844" algn="l"/>
                <a:tab pos="1525905" algn="l"/>
                <a:tab pos="1616075" algn="l"/>
                <a:tab pos="1997075" algn="l"/>
                <a:tab pos="2426335" algn="l"/>
                <a:tab pos="2728595" algn="l"/>
                <a:tab pos="3221990" algn="l"/>
                <a:tab pos="3609340" algn="l"/>
                <a:tab pos="3629025" algn="l"/>
                <a:tab pos="4665980" algn="l"/>
                <a:tab pos="4869815" algn="l"/>
              </a:tabLst>
            </a:pPr>
            <a:r>
              <a:rPr dirty="0" sz="1700" spc="-25">
                <a:latin typeface="Calibri"/>
                <a:cs typeface="Calibri"/>
              </a:rPr>
              <a:t>v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l</a:t>
            </a:r>
            <a:r>
              <a:rPr dirty="0" sz="1700" spc="5">
                <a:latin typeface="Calibri"/>
                <a:cs typeface="Calibri"/>
              </a:rPr>
              <a:t>i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 spc="-10">
                <a:latin typeface="Calibri"/>
                <a:cs typeface="Calibri"/>
              </a:rPr>
              <a:t>b</a:t>
            </a:r>
            <a:r>
              <a:rPr dirty="0" sz="1700" spc="-2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1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ua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imp</a:t>
            </a:r>
            <a:r>
              <a:rPr dirty="0" sz="1700" spc="-10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r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 spc="-15">
                <a:latin typeface="Calibri"/>
                <a:cs typeface="Calibri"/>
              </a:rPr>
              <a:t>â</a:t>
            </a:r>
            <a:r>
              <a:rPr dirty="0" sz="1700">
                <a:latin typeface="Calibri"/>
                <a:cs typeface="Calibri"/>
              </a:rPr>
              <a:t>n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ia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na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 spc="-10">
                <a:latin typeface="Calibri"/>
                <a:cs typeface="Calibri"/>
              </a:rPr>
              <a:t>egu</a:t>
            </a:r>
            <a:r>
              <a:rPr dirty="0" sz="1700" spc="-30">
                <a:latin typeface="Calibri"/>
                <a:cs typeface="Calibri"/>
              </a:rPr>
              <a:t>r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n</a:t>
            </a:r>
            <a:r>
              <a:rPr dirty="0" sz="1700" spc="-15">
                <a:latin typeface="Calibri"/>
                <a:cs typeface="Calibri"/>
              </a:rPr>
              <a:t>ç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d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  pa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ie</a:t>
            </a:r>
            <a:r>
              <a:rPr dirty="0" sz="1700" spc="-15">
                <a:latin typeface="Calibri"/>
                <a:cs typeface="Calibri"/>
              </a:rPr>
              <a:t>n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		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m</a:t>
            </a:r>
            <a:r>
              <a:rPr dirty="0" sz="1700">
                <a:latin typeface="Calibri"/>
                <a:cs typeface="Calibri"/>
              </a:rPr>
              <a:t>		</a:t>
            </a:r>
            <a:r>
              <a:rPr dirty="0" sz="1700" spc="-15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ânc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14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,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ien</a:t>
            </a:r>
            <a:r>
              <a:rPr dirty="0" sz="1700" spc="-20">
                <a:latin typeface="Calibri"/>
                <a:cs typeface="Calibri"/>
              </a:rPr>
              <a:t>t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		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u</a:t>
            </a:r>
            <a:r>
              <a:rPr dirty="0" sz="1700" spc="-10">
                <a:latin typeface="Calibri"/>
                <a:cs typeface="Calibri"/>
              </a:rPr>
              <a:t>t</a:t>
            </a:r>
            <a:r>
              <a:rPr dirty="0" sz="1700" spc="-15">
                <a:latin typeface="Calibri"/>
                <a:cs typeface="Calibri"/>
              </a:rPr>
              <a:t>o</a:t>
            </a:r>
            <a:r>
              <a:rPr dirty="0" sz="1700" spc="-10">
                <a:latin typeface="Calibri"/>
                <a:cs typeface="Calibri"/>
              </a:rPr>
              <a:t>ri</a:t>
            </a:r>
            <a:r>
              <a:rPr dirty="0" sz="1700">
                <a:latin typeface="Calibri"/>
                <a:cs typeface="Calibri"/>
              </a:rPr>
              <a:t>d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10">
                <a:latin typeface="Calibri"/>
                <a:cs typeface="Calibri"/>
              </a:rPr>
              <a:t>d</a:t>
            </a:r>
            <a:r>
              <a:rPr dirty="0" sz="1700">
                <a:latin typeface="Calibri"/>
                <a:cs typeface="Calibri"/>
              </a:rPr>
              <a:t>es</a:t>
            </a:r>
            <a:r>
              <a:rPr dirty="0" sz="1700">
                <a:latin typeface="Calibri"/>
                <a:cs typeface="Calibri"/>
              </a:rPr>
              <a:t>	</a:t>
            </a:r>
            <a:r>
              <a:rPr dirty="0" sz="1700">
                <a:latin typeface="Calibri"/>
                <a:cs typeface="Calibri"/>
              </a:rPr>
              <a:t>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514592" y="6459981"/>
            <a:ext cx="4990465" cy="544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-10">
                <a:latin typeface="Calibri"/>
                <a:cs typeface="Calibri"/>
              </a:rPr>
              <a:t>profissionais</a:t>
            </a:r>
            <a:r>
              <a:rPr dirty="0" sz="1700" spc="1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1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saúde</a:t>
            </a:r>
            <a:r>
              <a:rPr dirty="0" sz="1700" spc="12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sobre</a:t>
            </a:r>
            <a:r>
              <a:rPr dirty="0" sz="1700" spc="11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novas</a:t>
            </a:r>
            <a:r>
              <a:rPr dirty="0" sz="1700" spc="12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formas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1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condução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700">
                <a:latin typeface="Calibri"/>
                <a:cs typeface="Calibri"/>
              </a:rPr>
              <a:t>do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tratamento</a:t>
            </a:r>
            <a:r>
              <a:rPr dirty="0" sz="1700" spc="-4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oncológico.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35166" y="10034117"/>
            <a:ext cx="58254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latin typeface="Arial MT"/>
                <a:cs typeface="Arial MT"/>
              </a:rPr>
              <a:t>João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Vitor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">
                <a:latin typeface="Arial MT"/>
                <a:cs typeface="Arial MT"/>
              </a:rPr>
              <a:t>Rodrigues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">
                <a:latin typeface="Arial MT"/>
                <a:cs typeface="Arial MT"/>
              </a:rPr>
              <a:t>Souza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|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u="sng" sz="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6"/>
              </a:rPr>
              <a:t>vitor.rodriguespf@gmail.com</a:t>
            </a:r>
            <a:r>
              <a:rPr dirty="0" sz="800" spc="254">
                <a:solidFill>
                  <a:srgbClr val="0462C1"/>
                </a:solidFill>
                <a:latin typeface="Arial MT"/>
                <a:cs typeface="Arial MT"/>
              </a:rPr>
              <a:t> </a:t>
            </a:r>
            <a:r>
              <a:rPr dirty="0" sz="800" spc="254">
                <a:solidFill>
                  <a:srgbClr val="0462C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Gisele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">
                <a:latin typeface="Arial MT"/>
                <a:cs typeface="Arial MT"/>
              </a:rPr>
              <a:t>Aparecida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">
                <a:latin typeface="Arial MT"/>
                <a:cs typeface="Arial MT"/>
              </a:rPr>
              <a:t>Fernandes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|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u="sng" sz="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7"/>
              </a:rPr>
              <a:t>gisele.fernandes@accamargo.org.br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38" name="object 3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77904" y="6117308"/>
            <a:ext cx="5603518" cy="3748885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2307463" y="9913721"/>
            <a:ext cx="164655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Fonte: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Seth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</a:t>
            </a:r>
            <a:r>
              <a:rPr dirty="0" sz="1400">
                <a:latin typeface="Calibri"/>
                <a:cs typeface="Calibri"/>
              </a:rPr>
              <a:t> al.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2020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amanda neves Neves Campos</dc:creator>
  <dc:title>PowerPoint Presentation</dc:title>
  <dcterms:created xsi:type="dcterms:W3CDTF">2023-01-03T13:07:00Z</dcterms:created>
  <dcterms:modified xsi:type="dcterms:W3CDTF">2023-01-03T13:07:00Z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2023-01-03T00:00:00Z</vt:filetime>
  </property>
</Properties>
</file>