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288000" cy="10288588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85D7FB-D8D9-2F49-969E-889BEF52D204}" v="1" dt="2023-01-16T00:28:19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4376"/>
  </p:normalViewPr>
  <p:slideViewPr>
    <p:cSldViewPr snapToGrid="0" snapToObjects="1">
      <p:cViewPr>
        <p:scale>
          <a:sx n="99" d="100"/>
          <a:sy n="99" d="100"/>
        </p:scale>
        <p:origin x="-1848" y="-103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Victor Alves de Castro" userId="8a39192cd7db8d22" providerId="LiveId" clId="{6785D7FB-D8D9-2F49-969E-889BEF52D204}"/>
    <pc:docChg chg="modSld">
      <pc:chgData name="João Victor Alves de Castro" userId="8a39192cd7db8d22" providerId="LiveId" clId="{6785D7FB-D8D9-2F49-969E-889BEF52D204}" dt="2023-01-16T00:28:33.969" v="42" actId="113"/>
      <pc:docMkLst>
        <pc:docMk/>
      </pc:docMkLst>
      <pc:sldChg chg="modSp mod">
        <pc:chgData name="João Victor Alves de Castro" userId="8a39192cd7db8d22" providerId="LiveId" clId="{6785D7FB-D8D9-2F49-969E-889BEF52D204}" dt="2023-01-16T00:28:33.969" v="42" actId="113"/>
        <pc:sldMkLst>
          <pc:docMk/>
          <pc:sldMk cId="342200773" sldId="256"/>
        </pc:sldMkLst>
        <pc:spChg chg="mod">
          <ac:chgData name="João Victor Alves de Castro" userId="8a39192cd7db8d22" providerId="LiveId" clId="{6785D7FB-D8D9-2F49-969E-889BEF52D204}" dt="2023-01-16T00:27:13.656" v="0" actId="14100"/>
          <ac:spMkLst>
            <pc:docMk/>
            <pc:sldMk cId="342200773" sldId="256"/>
            <ac:spMk id="44" creationId="{811B4335-7FB6-0649-84FD-BD02F8A00755}"/>
          </ac:spMkLst>
        </pc:spChg>
        <pc:spChg chg="mod">
          <ac:chgData name="João Victor Alves de Castro" userId="8a39192cd7db8d22" providerId="LiveId" clId="{6785D7FB-D8D9-2F49-969E-889BEF52D204}" dt="2023-01-16T00:28:33.969" v="42" actId="113"/>
          <ac:spMkLst>
            <pc:docMk/>
            <pc:sldMk cId="342200773" sldId="256"/>
            <ac:spMk id="45" creationId="{0D6EBE1A-8008-FA46-896B-260C146290A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15/01/2023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9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15/01/2023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16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15/01/2023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01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15/01/2023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50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5773400" cy="427976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15/01/2023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7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15/01/2023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2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15/01/2023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55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15/01/2023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61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15/01/2023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18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15/01/2023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99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15/01/2023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51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DADD-AE6D-F44C-8E99-E83159E36487}" type="datetimeFigureOut">
              <a:rPr lang="pt-BR" smtClean="0"/>
              <a:pPr/>
              <a:t>15/01/2023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736C-9784-0E49-AB4F-6CBCE0EDB27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8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D7410CA3-6DD5-3A44-9A27-89A5D91BB08F}"/>
              </a:ext>
            </a:extLst>
          </p:cNvPr>
          <p:cNvSpPr/>
          <p:nvPr/>
        </p:nvSpPr>
        <p:spPr>
          <a:xfrm>
            <a:off x="12303173" y="4147455"/>
            <a:ext cx="5421916" cy="2252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F2BD0F1-005A-0044-A8AB-560F9375413B}"/>
              </a:ext>
            </a:extLst>
          </p:cNvPr>
          <p:cNvSpPr/>
          <p:nvPr/>
        </p:nvSpPr>
        <p:spPr>
          <a:xfrm>
            <a:off x="6467704" y="2053230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5E64E54-F3DF-614D-AB54-FE5A3AEF7AA0}"/>
              </a:ext>
            </a:extLst>
          </p:cNvPr>
          <p:cNvSpPr/>
          <p:nvPr/>
        </p:nvSpPr>
        <p:spPr>
          <a:xfrm>
            <a:off x="12327883" y="2056265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4D1C169-D6E1-FD4B-A45E-96E67FB1FAC8}"/>
              </a:ext>
            </a:extLst>
          </p:cNvPr>
          <p:cNvSpPr/>
          <p:nvPr/>
        </p:nvSpPr>
        <p:spPr>
          <a:xfrm>
            <a:off x="738919" y="6448895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01D1AA0-407E-424D-91CD-EDDDAC304852}"/>
              </a:ext>
            </a:extLst>
          </p:cNvPr>
          <p:cNvSpPr/>
          <p:nvPr/>
        </p:nvSpPr>
        <p:spPr>
          <a:xfrm>
            <a:off x="689500" y="2056265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7E963C-F39C-9142-BF7D-B9F3E604B6E7}"/>
              </a:ext>
            </a:extLst>
          </p:cNvPr>
          <p:cNvSpPr/>
          <p:nvPr/>
        </p:nvSpPr>
        <p:spPr>
          <a:xfrm>
            <a:off x="0" y="800991"/>
            <a:ext cx="18288000" cy="10049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FBF4F5-4DA9-A54C-8992-944303BBFA52}"/>
              </a:ext>
            </a:extLst>
          </p:cNvPr>
          <p:cNvSpPr txBox="1"/>
          <p:nvPr/>
        </p:nvSpPr>
        <p:spPr>
          <a:xfrm>
            <a:off x="348891" y="817622"/>
            <a:ext cx="157995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Linfoma</a:t>
            </a:r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de Hodgkin </a:t>
            </a:r>
            <a:r>
              <a:rPr lang="en-US" sz="28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Predominância</a:t>
            </a:r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Linfocítica</a:t>
            </a:r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Nodular: </a:t>
            </a:r>
            <a:r>
              <a:rPr lang="en-US" sz="28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Avaliação</a:t>
            </a:r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Morfológica</a:t>
            </a:r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en-US" sz="28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Imuno-Histoquímica</a:t>
            </a:r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das</a:t>
            </a:r>
            <a:b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8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Categorias</a:t>
            </a:r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histológicas</a:t>
            </a:r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Típicas</a:t>
            </a:r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en-US" sz="28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Variantes</a:t>
            </a:r>
            <a:endParaRPr lang="pt-BR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1A24BD-BD89-144A-A301-A8058FB68A3A}"/>
              </a:ext>
            </a:extLst>
          </p:cNvPr>
          <p:cNvSpPr txBox="1"/>
          <p:nvPr/>
        </p:nvSpPr>
        <p:spPr>
          <a:xfrm>
            <a:off x="12696266" y="1322218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libri" charset="0"/>
                <a:ea typeface="Calibri" charset="0"/>
                <a:cs typeface="Calibri" charset="0"/>
              </a:rPr>
              <a:t>J.V.A. de Castro; C.R. Ferreira</a:t>
            </a:r>
            <a:endParaRPr lang="pt-BR" sz="240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0A48B5-F328-D645-96C3-2D4ECF5001AD}"/>
              </a:ext>
            </a:extLst>
          </p:cNvPr>
          <p:cNvSpPr/>
          <p:nvPr/>
        </p:nvSpPr>
        <p:spPr>
          <a:xfrm>
            <a:off x="16962120" y="800991"/>
            <a:ext cx="1325880" cy="100494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9E31E6-DEFD-F244-8DCD-75F5CF51EA30}"/>
              </a:ext>
            </a:extLst>
          </p:cNvPr>
          <p:cNvSpPr/>
          <p:nvPr/>
        </p:nvSpPr>
        <p:spPr>
          <a:xfrm>
            <a:off x="16497300" y="800991"/>
            <a:ext cx="464820" cy="10049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499DB6-57F6-FA4E-AD8C-82777B9EFB6F}"/>
              </a:ext>
            </a:extLst>
          </p:cNvPr>
          <p:cNvSpPr txBox="1"/>
          <p:nvPr/>
        </p:nvSpPr>
        <p:spPr>
          <a:xfrm>
            <a:off x="640080" y="2078469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INTRODUÇ</a:t>
            </a:r>
            <a:r>
              <a:rPr lang="es-E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ÃO</a:t>
            </a:r>
            <a:endParaRPr lang="pt-BR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7B7308-5D9B-974F-AB82-CF827144DE32}"/>
              </a:ext>
            </a:extLst>
          </p:cNvPr>
          <p:cNvSpPr txBox="1"/>
          <p:nvPr/>
        </p:nvSpPr>
        <p:spPr>
          <a:xfrm>
            <a:off x="640080" y="2601689"/>
            <a:ext cx="54361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a-IN" sz="1600" noProof="1">
                <a:latin typeface="Calibri" charset="0"/>
                <a:ea typeface="Calibri" charset="0"/>
                <a:cs typeface="Calibri" charset="0"/>
              </a:rPr>
              <a:t>O Linfoma de Hodgkin Predominância Linfocítica Nodular (LHPLN) representa cerca de 5% de todos os Linfomas de Hodgkin. Caracteriza-se pela presença de células “lymphocyte predominant” (LP) distribuídas esparsamente em áreas nodulares de folículos linfoides transformados. São reconhecidos seis padrões morfológicos do LHPLN, agrupados em padrões típicos (padrões “A” e “B”) e variantes (padrões “C”, “D”, “E” e “F”), com impacto prognóstico na sobrevida livre de doença e na sobrevida global. Os padrões morfológicos também auxiliam a utilizar critérios para separar o LHPLN de seus diagnósticos diferenciais. Devido à raridade do LHPLN em geral e, particularmente, das variantes, o estudo morfológico e imuno- histoquímico dos casos em centros de referência permanece essencial para prosseguir com o fortalecimento da classificação em padrões imunoarquiteturais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A608A-2DC5-9041-9E97-EBBF8BECB85E}"/>
              </a:ext>
            </a:extLst>
          </p:cNvPr>
          <p:cNvSpPr txBox="1"/>
          <p:nvPr/>
        </p:nvSpPr>
        <p:spPr>
          <a:xfrm>
            <a:off x="714209" y="6471099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OBJETIVO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4ECDDF-475F-AA4A-87B3-CF665B158A65}"/>
              </a:ext>
            </a:extLst>
          </p:cNvPr>
          <p:cNvSpPr txBox="1"/>
          <p:nvPr/>
        </p:nvSpPr>
        <p:spPr>
          <a:xfrm>
            <a:off x="640080" y="6994319"/>
            <a:ext cx="5436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a-IN" sz="1600" noProof="1">
                <a:latin typeface="Calibri" charset="0"/>
                <a:ea typeface="Calibri" charset="0"/>
                <a:cs typeface="Calibri" charset="0"/>
              </a:rPr>
              <a:t>Descrever os padrões histológicos do LHPLN dentro de um centro oncológico brasileiro, incluindo características arquiteturais e de imunofenótipo das células tumorais e do microambiente tumoral. Pretende-se ainda avaliar a reprodutibilidade do diagnóstico de padrões típicos versus variantes entre patologistas gerais.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9EB4AE-6623-BC4D-8A59-FAB159F3CD26}"/>
              </a:ext>
            </a:extLst>
          </p:cNvPr>
          <p:cNvSpPr txBox="1"/>
          <p:nvPr/>
        </p:nvSpPr>
        <p:spPr>
          <a:xfrm>
            <a:off x="6442994" y="2078469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MÉTODOS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535ABC-B6F0-914E-A2CD-EEC99805C25A}"/>
              </a:ext>
            </a:extLst>
          </p:cNvPr>
          <p:cNvSpPr txBox="1"/>
          <p:nvPr/>
        </p:nvSpPr>
        <p:spPr>
          <a:xfrm>
            <a:off x="6368865" y="2601689"/>
            <a:ext cx="54361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a-IN" sz="1600" noProof="1">
                <a:latin typeface="Calibri" charset="0"/>
                <a:ea typeface="Calibri" charset="0"/>
                <a:cs typeface="Calibri" charset="0"/>
              </a:rPr>
              <a:t>Estudo retrospectivo de análise histopatológica de casos com diagnóstico patológico de LHPLN diagnosticados entre 2014 e fevereiro de 2022, com painel imuno-histoquímico mínimo incluindo CD20, CD3, CD21 (ou CD23), CD30, CD15 e PAX5. Quando disponíveis, também foram avaliados: OCT2, IgD, PD1, MUM1, CD57, CD79a, CD10, BCL6, CD4 e CD8. A revisão anatomopatológica foi realizada para confirmar o diagnóstico e identificar as categorias histológicas típicas e variantes por dois observadores treinados, e foi avaliado o nível de concordância Kappa de Cohen interobservador. Casos com discordância diagnóstica maior foram revistos em reunião de consenso por um ou dois hematopatologistas experientes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911BC6-C929-C743-8A55-B63E6304E3CF}"/>
              </a:ext>
            </a:extLst>
          </p:cNvPr>
          <p:cNvSpPr txBox="1"/>
          <p:nvPr/>
        </p:nvSpPr>
        <p:spPr>
          <a:xfrm>
            <a:off x="12303173" y="2078469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RESULTADOS E CONCLUS</a:t>
            </a:r>
            <a:r>
              <a:rPr lang="es-E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ÃO</a:t>
            </a:r>
            <a:endParaRPr lang="pt-BR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4C257E-FAC8-9842-9590-26985410A87C}"/>
              </a:ext>
            </a:extLst>
          </p:cNvPr>
          <p:cNvSpPr txBox="1"/>
          <p:nvPr/>
        </p:nvSpPr>
        <p:spPr>
          <a:xfrm>
            <a:off x="12229043" y="2601689"/>
            <a:ext cx="5436187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a-IN" sz="1600" noProof="1">
                <a:latin typeface="Calibri" charset="0"/>
                <a:ea typeface="Calibri" charset="0"/>
                <a:cs typeface="Calibri" charset="0"/>
              </a:rPr>
              <a:t>Foram identificados 50 casos de 45 pacientes com LHPLN, sendo 36/50 (72,0%) biópsias excisionais e os demais biópsias incisionais por agulha grossa. Os padrões de crescimento típicos foram predominantes como padrão primário (27/47, 57,4%); o padrão “E” foi o padrão variante mais frequente (9/20, 45,0%). O padrão “F” não foi identificado em nenhum caso, e 3 casos de biópsias incisionais não puderam ser avaliadas em relação aos padrões de crescimento. O nível de concordância Kappa de Cohen interobservador foi de 0,894. As rosetas de células T PD1+ estiveram presentes em 92,6% dos casos (25/27), com positividade para CD4 (16/19, 84,2%) e BCL6 (24/31, 77,4%). Um (1) caso apresentou positividade para CD57 em toda a roseta</a:t>
            </a:r>
            <a:r>
              <a:rPr lang="pt-BR" sz="1600" noProof="1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pa-IN" sz="1600" noProof="1">
                <a:latin typeface="Calibri" charset="0"/>
                <a:ea typeface="Calibri" charset="0"/>
                <a:cs typeface="Calibri" charset="0"/>
              </a:rPr>
              <a:t>A identificação dos padrões de crescimento típicos e variantes do LHPLN é altamente reprodutível por patologistas gerais. Além de caracterizarem subgrupos com diferenças prognósticas, os padrões também auxiliam na seleção dos diagnósticos diferenciais e marcadores imuno-histoquímicos mais adequados para cada cenário imunoarquitetural. Futuros estudos podem aprofundar a análise do microambiente tumoral estratificado pelo padrão morfológico predominante a nível molecular para identificar novos marcadores diagnósticos e prognósticos. 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11B4335-7FB6-0649-84FD-BD02F8A00755}"/>
              </a:ext>
            </a:extLst>
          </p:cNvPr>
          <p:cNvSpPr/>
          <p:nvPr/>
        </p:nvSpPr>
        <p:spPr>
          <a:xfrm>
            <a:off x="12303173" y="8434055"/>
            <a:ext cx="5265862" cy="1743615"/>
          </a:xfrm>
          <a:prstGeom prst="round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D6EBE1A-8008-FA46-896B-260C146290A8}"/>
              </a:ext>
            </a:extLst>
          </p:cNvPr>
          <p:cNvSpPr txBox="1"/>
          <p:nvPr/>
        </p:nvSpPr>
        <p:spPr>
          <a:xfrm>
            <a:off x="12388546" y="8563979"/>
            <a:ext cx="5144536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latin typeface="Calibri" charset="0"/>
                <a:ea typeface="Calibri" charset="0"/>
                <a:cs typeface="Calibri" charset="0"/>
              </a:rPr>
              <a:t>Referências</a:t>
            </a:r>
            <a:r>
              <a:rPr lang="en-US" sz="900" b="1" dirty="0">
                <a:latin typeface="Calibri" charset="0"/>
                <a:ea typeface="Calibri" charset="0"/>
                <a:cs typeface="Calibri" charset="0"/>
              </a:rPr>
              <a:t>:  </a:t>
            </a:r>
          </a:p>
          <a:p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Fan Z, </a:t>
            </a: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Natkunam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 Y, Bair E, </a:t>
            </a: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Tibshirani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 R, Warnke RA. Characterization of Variant Patterns of Nodular Lymphocyte Predominant Hodgkin Lymphoma with </a:t>
            </a:r>
            <a:r>
              <a:rPr lang="en-US" sz="900" dirty="0" err="1">
                <a:latin typeface="Calibri" charset="0"/>
                <a:ea typeface="Calibri" charset="0"/>
                <a:cs typeface="Calibri" charset="0"/>
              </a:rPr>
              <a:t>Immunohistologic</a:t>
            </a: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 and Clinical Correlation. Am J Surg Pathology. 2003;27(10):1346–56..</a:t>
            </a:r>
            <a:br>
              <a:rPr lang="en-US" sz="9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900" dirty="0">
                <a:latin typeface="Calibri" charset="0"/>
                <a:ea typeface="Calibri" charset="0"/>
                <a:cs typeface="Calibri" charset="0"/>
              </a:rPr>
              <a:t>The prognostic impact of variant histology in nodular lymphocyte-predominant Hodgkin lymphoma: a report from the German Hodgkin Study Group (GHSG). Blood. 2013;122(26):4246–52.</a:t>
            </a:r>
          </a:p>
          <a:p>
            <a:r>
              <a:rPr lang="pt-BR" sz="900" dirty="0" err="1">
                <a:latin typeface="Calibri" charset="0"/>
                <a:ea typeface="Calibri" charset="0"/>
                <a:cs typeface="Calibri" charset="0"/>
              </a:rPr>
              <a:t>Tousseyn</a:t>
            </a:r>
            <a:r>
              <a:rPr lang="pt-BR" sz="900" dirty="0">
                <a:latin typeface="Calibri" charset="0"/>
                <a:ea typeface="Calibri" charset="0"/>
                <a:cs typeface="Calibri" charset="0"/>
              </a:rPr>
              <a:t> TA, King RL, </a:t>
            </a:r>
            <a:r>
              <a:rPr lang="pt-BR" sz="900" dirty="0" err="1">
                <a:latin typeface="Calibri" charset="0"/>
                <a:ea typeface="Calibri" charset="0"/>
                <a:cs typeface="Calibri" charset="0"/>
              </a:rPr>
              <a:t>Fend</a:t>
            </a:r>
            <a:r>
              <a:rPr lang="pt-BR" sz="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900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pt-BR" sz="900" dirty="0">
                <a:latin typeface="Calibri" charset="0"/>
                <a:ea typeface="Calibri" charset="0"/>
                <a:cs typeface="Calibri" charset="0"/>
              </a:rPr>
              <a:t>, Feldman AL, </a:t>
            </a:r>
            <a:r>
              <a:rPr lang="pt-BR" sz="900" dirty="0" err="1">
                <a:latin typeface="Calibri" charset="0"/>
                <a:ea typeface="Calibri" charset="0"/>
                <a:cs typeface="Calibri" charset="0"/>
              </a:rPr>
              <a:t>Brousset</a:t>
            </a:r>
            <a:r>
              <a:rPr lang="pt-BR" sz="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900" dirty="0" err="1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pt-BR" sz="9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pt-BR" sz="900" dirty="0" err="1">
                <a:latin typeface="Calibri" charset="0"/>
                <a:ea typeface="Calibri" charset="0"/>
                <a:cs typeface="Calibri" charset="0"/>
              </a:rPr>
              <a:t>Jaffe</a:t>
            </a:r>
            <a:r>
              <a:rPr lang="pt-BR" sz="900" dirty="0">
                <a:latin typeface="Calibri" charset="0"/>
                <a:ea typeface="Calibri" charset="0"/>
                <a:cs typeface="Calibri" charset="0"/>
              </a:rPr>
              <a:t> ES. Evolution in </a:t>
            </a:r>
            <a:r>
              <a:rPr lang="pt-BR" sz="900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pt-BR" sz="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900" dirty="0" err="1">
                <a:latin typeface="Calibri" charset="0"/>
                <a:ea typeface="Calibri" charset="0"/>
                <a:cs typeface="Calibri" charset="0"/>
              </a:rPr>
              <a:t>definition</a:t>
            </a:r>
            <a:r>
              <a:rPr lang="pt-BR" sz="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900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pt-BR" sz="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900" dirty="0" err="1">
                <a:latin typeface="Calibri" charset="0"/>
                <a:ea typeface="Calibri" charset="0"/>
                <a:cs typeface="Calibri" charset="0"/>
              </a:rPr>
              <a:t>diagnosis</a:t>
            </a:r>
            <a:r>
              <a:rPr lang="pt-BR" sz="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9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pt-BR" sz="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900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pt-BR" sz="900" dirty="0">
                <a:latin typeface="Calibri" charset="0"/>
                <a:ea typeface="Calibri" charset="0"/>
                <a:cs typeface="Calibri" charset="0"/>
              </a:rPr>
              <a:t> Hodgkin </a:t>
            </a:r>
            <a:r>
              <a:rPr lang="pt-BR" sz="900" dirty="0" err="1">
                <a:latin typeface="Calibri" charset="0"/>
                <a:ea typeface="Calibri" charset="0"/>
                <a:cs typeface="Calibri" charset="0"/>
              </a:rPr>
              <a:t>lymphomas</a:t>
            </a:r>
            <a:r>
              <a:rPr lang="pt-BR" sz="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900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pt-BR" sz="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900" dirty="0" err="1">
                <a:latin typeface="Calibri" charset="0"/>
                <a:ea typeface="Calibri" charset="0"/>
                <a:cs typeface="Calibri" charset="0"/>
              </a:rPr>
              <a:t>related</a:t>
            </a:r>
            <a:r>
              <a:rPr lang="pt-BR" sz="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900" dirty="0" err="1">
                <a:latin typeface="Calibri" charset="0"/>
                <a:ea typeface="Calibri" charset="0"/>
                <a:cs typeface="Calibri" charset="0"/>
              </a:rPr>
              <a:t>entities</a:t>
            </a:r>
            <a:r>
              <a:rPr lang="pt-BR" sz="900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pt-BR" sz="900" dirty="0" err="1">
                <a:latin typeface="Calibri" charset="0"/>
                <a:ea typeface="Calibri" charset="0"/>
                <a:cs typeface="Calibri" charset="0"/>
              </a:rPr>
              <a:t>Virchows</a:t>
            </a:r>
            <a:r>
              <a:rPr lang="pt-BR" sz="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900" dirty="0" err="1">
                <a:latin typeface="Calibri" charset="0"/>
                <a:ea typeface="Calibri" charset="0"/>
                <a:cs typeface="Calibri" charset="0"/>
              </a:rPr>
              <a:t>Arch</a:t>
            </a:r>
            <a:r>
              <a:rPr lang="pt-BR" sz="900" dirty="0">
                <a:latin typeface="Calibri" charset="0"/>
                <a:ea typeface="Calibri" charset="0"/>
                <a:cs typeface="Calibri" charset="0"/>
              </a:rPr>
              <a:t>. 2022;1–20de </a:t>
            </a:r>
            <a:r>
              <a:rPr lang="en-US" sz="800" dirty="0"/>
              <a:t>Younes, S., </a:t>
            </a:r>
            <a:r>
              <a:rPr lang="en-US" sz="800" dirty="0" err="1"/>
              <a:t>Rojansky</a:t>
            </a:r>
            <a:r>
              <a:rPr lang="en-US" sz="800" dirty="0"/>
              <a:t>, R. B., Menke, J. R., </a:t>
            </a:r>
            <a:r>
              <a:rPr lang="en-US" sz="800" dirty="0" err="1"/>
              <a:t>Gratzinger</a:t>
            </a:r>
            <a:r>
              <a:rPr lang="en-US" sz="800" dirty="0"/>
              <a:t>, D. &amp; </a:t>
            </a:r>
            <a:r>
              <a:rPr lang="en-US" sz="800" dirty="0" err="1"/>
              <a:t>Natkunam</a:t>
            </a:r>
            <a:r>
              <a:rPr lang="en-US" sz="800" dirty="0"/>
              <a:t>, Y. Pitfalls in the </a:t>
            </a:r>
            <a:r>
              <a:rPr lang="en-US" sz="800" dirty="0" err="1"/>
              <a:t>Diagn</a:t>
            </a:r>
            <a:r>
              <a:rPr lang="pt-BR" sz="8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r>
              <a:rPr lang="pt-BR" sz="800" b="1" dirty="0">
                <a:latin typeface="Calibri" charset="0"/>
                <a:ea typeface="Calibri" charset="0"/>
                <a:cs typeface="Calibri" charset="0"/>
              </a:rPr>
              <a:t>Figura 1: </a:t>
            </a:r>
            <a:r>
              <a:rPr lang="pt-BR" sz="800" dirty="0">
                <a:latin typeface="Calibri" charset="0"/>
                <a:ea typeface="Calibri" charset="0"/>
                <a:cs typeface="Calibri" charset="0"/>
              </a:rPr>
              <a:t>reproduzido </a:t>
            </a:r>
            <a:r>
              <a:rPr lang="en-US" sz="800" dirty="0" err="1"/>
              <a:t>osis</a:t>
            </a:r>
            <a:r>
              <a:rPr lang="en-US" sz="800" dirty="0"/>
              <a:t> of Nodular Lymphocyte Predominant Hodgkin Lymphoma: Variant Patterns, Borderlines and Mimics. </a:t>
            </a:r>
            <a:r>
              <a:rPr lang="en-US" sz="800" i="1" dirty="0"/>
              <a:t>Cancers</a:t>
            </a:r>
            <a:r>
              <a:rPr lang="en-US" sz="800" dirty="0"/>
              <a:t> </a:t>
            </a:r>
            <a:r>
              <a:rPr lang="en-US" sz="800" b="1" dirty="0"/>
              <a:t>13</a:t>
            </a:r>
            <a:r>
              <a:rPr lang="en-US" sz="800" dirty="0"/>
              <a:t>, 3021 (2021). </a:t>
            </a:r>
            <a:endParaRPr lang="pt-BR" sz="9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5227439" y="112498"/>
            <a:ext cx="3004541" cy="61555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Encontro de Ciência e Inovação 2023</a:t>
            </a:r>
          </a:p>
        </p:txBody>
      </p:sp>
      <p:pic>
        <p:nvPicPr>
          <p:cNvPr id="37" name="Imagem 36" descr="C:\Users\25496\Downloads\ACC - Assinaturas versão horizontal_RGB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11"/>
            <a:ext cx="4454769" cy="6415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224B8C-7E27-778E-4AFC-89CF46DFFF14}"/>
              </a:ext>
            </a:extLst>
          </p:cNvPr>
          <p:cNvSpPr txBox="1"/>
          <p:nvPr/>
        </p:nvSpPr>
        <p:spPr>
          <a:xfrm>
            <a:off x="3454400" y="7315200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0B8F7-9FBD-BD69-5F37-682BF080C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986" y="5648676"/>
            <a:ext cx="5137256" cy="45289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00C9C7-D8BF-FD5A-43CC-A07DC2D74495}"/>
              </a:ext>
            </a:extLst>
          </p:cNvPr>
          <p:cNvSpPr txBox="1"/>
          <p:nvPr/>
        </p:nvSpPr>
        <p:spPr>
          <a:xfrm>
            <a:off x="6361019" y="1857874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20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760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neves Neves Campos</dc:creator>
  <cp:lastModifiedBy>João Victor Alves de Castro</cp:lastModifiedBy>
  <cp:revision>58</cp:revision>
  <dcterms:created xsi:type="dcterms:W3CDTF">2018-02-05T15:36:18Z</dcterms:created>
  <dcterms:modified xsi:type="dcterms:W3CDTF">2023-01-16T00:28:38Z</dcterms:modified>
</cp:coreProperties>
</file>