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8288000" cy="10288588"/>
  <p:notesSz cx="6858000" cy="9144000"/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/>
    <p:restoredTop sz="95927"/>
  </p:normalViewPr>
  <p:slideViewPr>
    <p:cSldViewPr snapToGrid="0" snapToObjects="1">
      <p:cViewPr varScale="1">
        <p:scale>
          <a:sx n="60" d="100"/>
          <a:sy n="60" d="100"/>
        </p:scale>
        <p:origin x="192" y="79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804"/>
            <a:ext cx="13716000" cy="35819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DADD-AE6D-F44C-8E99-E83159E36487}" type="datetimeFigureOut">
              <a:rPr lang="pt-BR" smtClean="0"/>
              <a:pPr/>
              <a:t>04/01/2023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36C-9784-0E49-AB4F-6CBCE0EDB2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9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DADD-AE6D-F44C-8E99-E83159E36487}" type="datetimeFigureOut">
              <a:rPr lang="pt-BR" smtClean="0"/>
              <a:pPr/>
              <a:t>04/01/2023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36C-9784-0E49-AB4F-6CBCE0EDB2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16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772"/>
            <a:ext cx="3943350" cy="8719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772"/>
            <a:ext cx="11601450" cy="87191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DADD-AE6D-F44C-8E99-E83159E36487}" type="datetimeFigureOut">
              <a:rPr lang="pt-BR" smtClean="0"/>
              <a:pPr/>
              <a:t>04/01/2023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36C-9784-0E49-AB4F-6CBCE0EDB2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01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DADD-AE6D-F44C-8E99-E83159E36487}" type="datetimeFigureOut">
              <a:rPr lang="pt-BR" smtClean="0"/>
              <a:pPr/>
              <a:t>04/01/2023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36C-9784-0E49-AB4F-6CBCE0EDB2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50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004"/>
            <a:ext cx="15773400" cy="427976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5258"/>
            <a:ext cx="15773400" cy="2250628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DADD-AE6D-F44C-8E99-E83159E36487}" type="datetimeFigureOut">
              <a:rPr lang="pt-BR" smtClean="0"/>
              <a:pPr/>
              <a:t>04/01/2023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36C-9784-0E49-AB4F-6CBCE0EDB2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7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860"/>
            <a:ext cx="7772400" cy="65280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860"/>
            <a:ext cx="7772400" cy="65280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DADD-AE6D-F44C-8E99-E83159E36487}" type="datetimeFigureOut">
              <a:rPr lang="pt-BR" smtClean="0"/>
              <a:pPr/>
              <a:t>04/01/2023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36C-9784-0E49-AB4F-6CBCE0EDB2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92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73"/>
            <a:ext cx="15773400" cy="19886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2134"/>
            <a:ext cx="7736681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8193"/>
            <a:ext cx="7736681" cy="55277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134"/>
            <a:ext cx="7774782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8193"/>
            <a:ext cx="7774782" cy="55277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DADD-AE6D-F44C-8E99-E83159E36487}" type="datetimeFigureOut">
              <a:rPr lang="pt-BR" smtClean="0"/>
              <a:pPr/>
              <a:t>04/01/2023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36C-9784-0E49-AB4F-6CBCE0EDB2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55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DADD-AE6D-F44C-8E99-E83159E36487}" type="datetimeFigureOut">
              <a:rPr lang="pt-BR" smtClean="0"/>
              <a:pPr/>
              <a:t>04/01/2023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36C-9784-0E49-AB4F-6CBCE0EDB2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61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DADD-AE6D-F44C-8E99-E83159E36487}" type="datetimeFigureOut">
              <a:rPr lang="pt-BR" smtClean="0"/>
              <a:pPr/>
              <a:t>04/01/2023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36C-9784-0E49-AB4F-6CBCE0EDB2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918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367"/>
            <a:ext cx="9258300" cy="731156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DADD-AE6D-F44C-8E99-E83159E36487}" type="datetimeFigureOut">
              <a:rPr lang="pt-BR" smtClean="0"/>
              <a:pPr/>
              <a:t>04/01/2023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36C-9784-0E49-AB4F-6CBCE0EDB2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599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367"/>
            <a:ext cx="9258300" cy="7311566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DADD-AE6D-F44C-8E99-E83159E36487}" type="datetimeFigureOut">
              <a:rPr lang="pt-BR" smtClean="0"/>
              <a:pPr/>
              <a:t>04/01/2023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36C-9784-0E49-AB4F-6CBCE0EDB2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451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860"/>
            <a:ext cx="15773400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3DADD-AE6D-F44C-8E99-E83159E36487}" type="datetimeFigureOut">
              <a:rPr lang="pt-BR" smtClean="0"/>
              <a:pPr/>
              <a:t>04/01/2023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998"/>
            <a:ext cx="6172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D736C-9784-0E49-AB4F-6CBCE0EDB2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81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D7410CA3-6DD5-3A44-9A27-89A5D91BB08F}"/>
              </a:ext>
            </a:extLst>
          </p:cNvPr>
          <p:cNvSpPr/>
          <p:nvPr/>
        </p:nvSpPr>
        <p:spPr>
          <a:xfrm>
            <a:off x="12303173" y="4147455"/>
            <a:ext cx="5421916" cy="2252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F2BD0F1-005A-0044-A8AB-560F9375413B}"/>
              </a:ext>
            </a:extLst>
          </p:cNvPr>
          <p:cNvSpPr/>
          <p:nvPr/>
        </p:nvSpPr>
        <p:spPr>
          <a:xfrm>
            <a:off x="6457949" y="3490104"/>
            <a:ext cx="5265862" cy="483870"/>
          </a:xfrm>
          <a:prstGeom prst="roundRect">
            <a:avLst/>
          </a:prstGeom>
          <a:solidFill>
            <a:srgbClr val="00B050"/>
          </a:solidFill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E64E54-F3DF-614D-AB54-FE5A3AEF7AA0}"/>
              </a:ext>
            </a:extLst>
          </p:cNvPr>
          <p:cNvSpPr/>
          <p:nvPr/>
        </p:nvSpPr>
        <p:spPr>
          <a:xfrm>
            <a:off x="12327883" y="2056265"/>
            <a:ext cx="5265862" cy="483870"/>
          </a:xfrm>
          <a:prstGeom prst="roundRect">
            <a:avLst/>
          </a:prstGeom>
          <a:solidFill>
            <a:srgbClr val="00B050"/>
          </a:solidFill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4D1C169-D6E1-FD4B-A45E-96E67FB1FAC8}"/>
              </a:ext>
            </a:extLst>
          </p:cNvPr>
          <p:cNvSpPr/>
          <p:nvPr/>
        </p:nvSpPr>
        <p:spPr>
          <a:xfrm>
            <a:off x="6471626" y="2056265"/>
            <a:ext cx="5265862" cy="483870"/>
          </a:xfrm>
          <a:prstGeom prst="roundRect">
            <a:avLst/>
          </a:prstGeom>
          <a:solidFill>
            <a:srgbClr val="00B050"/>
          </a:solidFill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01D1AA0-407E-424D-91CD-EDDDAC304852}"/>
              </a:ext>
            </a:extLst>
          </p:cNvPr>
          <p:cNvSpPr/>
          <p:nvPr/>
        </p:nvSpPr>
        <p:spPr>
          <a:xfrm>
            <a:off x="689500" y="2056265"/>
            <a:ext cx="5265862" cy="483870"/>
          </a:xfrm>
          <a:prstGeom prst="roundRect">
            <a:avLst/>
          </a:prstGeom>
          <a:solidFill>
            <a:srgbClr val="00B050"/>
          </a:solidFill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7E963C-F39C-9142-BF7D-B9F3E604B6E7}"/>
              </a:ext>
            </a:extLst>
          </p:cNvPr>
          <p:cNvSpPr/>
          <p:nvPr/>
        </p:nvSpPr>
        <p:spPr>
          <a:xfrm>
            <a:off x="0" y="800991"/>
            <a:ext cx="18288000" cy="10049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FBF4F5-4DA9-A54C-8992-944303BBFA52}"/>
              </a:ext>
            </a:extLst>
          </p:cNvPr>
          <p:cNvSpPr txBox="1"/>
          <p:nvPr/>
        </p:nvSpPr>
        <p:spPr>
          <a:xfrm>
            <a:off x="640080" y="871102"/>
            <a:ext cx="1563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Achados</a:t>
            </a:r>
            <a:r>
              <a:rPr lang="en-US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imagem</a:t>
            </a:r>
            <a:r>
              <a:rPr lang="en-US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US" sz="28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histopatológicos</a:t>
            </a:r>
            <a:r>
              <a:rPr lang="en-US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do </a:t>
            </a:r>
            <a:r>
              <a:rPr lang="en-US" sz="28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câncer</a:t>
            </a:r>
            <a:r>
              <a:rPr lang="en-US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de mama </a:t>
            </a:r>
            <a:r>
              <a:rPr lang="en-US" sz="28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pacientes</a:t>
            </a:r>
            <a:r>
              <a:rPr lang="en-US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com BRCA1 e BRCA2</a:t>
            </a:r>
            <a:endParaRPr lang="pt-BR" sz="28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1A24BD-BD89-144A-A301-A8058FB68A3A}"/>
              </a:ext>
            </a:extLst>
          </p:cNvPr>
          <p:cNvSpPr txBox="1"/>
          <p:nvPr/>
        </p:nvSpPr>
        <p:spPr>
          <a:xfrm>
            <a:off x="640080" y="1257162"/>
            <a:ext cx="566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L.X. Oliveira; J.L. Flores Neto; F.A.V. Sá Júnior</a:t>
            </a:r>
            <a:endParaRPr lang="pt-BR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0A48B5-F328-D645-96C3-2D4ECF5001AD}"/>
              </a:ext>
            </a:extLst>
          </p:cNvPr>
          <p:cNvSpPr/>
          <p:nvPr/>
        </p:nvSpPr>
        <p:spPr>
          <a:xfrm>
            <a:off x="16962120" y="800991"/>
            <a:ext cx="1325880" cy="100494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9E31E6-DEFD-F244-8DCD-75F5CF51EA30}"/>
              </a:ext>
            </a:extLst>
          </p:cNvPr>
          <p:cNvSpPr/>
          <p:nvPr/>
        </p:nvSpPr>
        <p:spPr>
          <a:xfrm>
            <a:off x="16497300" y="800991"/>
            <a:ext cx="464820" cy="100494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499DB6-57F6-FA4E-AD8C-82777B9EFB6F}"/>
              </a:ext>
            </a:extLst>
          </p:cNvPr>
          <p:cNvSpPr txBox="1"/>
          <p:nvPr/>
        </p:nvSpPr>
        <p:spPr>
          <a:xfrm>
            <a:off x="640080" y="2078469"/>
            <a:ext cx="5436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INTRODUÇ</a:t>
            </a:r>
            <a:r>
              <a:rPr lang="es-ES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ÃO</a:t>
            </a:r>
            <a:endParaRPr lang="pt-BR" sz="2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7B7308-5D9B-974F-AB82-CF827144DE32}"/>
              </a:ext>
            </a:extLst>
          </p:cNvPr>
          <p:cNvSpPr txBox="1"/>
          <p:nvPr/>
        </p:nvSpPr>
        <p:spPr>
          <a:xfrm>
            <a:off x="640080" y="2601689"/>
            <a:ext cx="543618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genes BRCA1 e 2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são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conhecidos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por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aumentar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o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risco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câncer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de mama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em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até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3%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nas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mulheres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com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menos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de 30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anos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podendo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chegar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até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50-80%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nas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mulheres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com 50 a 70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anos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Ghunaim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et al.1). De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acordo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com Kolk et al.2, a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média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idade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diagnóstico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do cancer de mama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nas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pacientes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BRCA1 e BRCA2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é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de 43 e 47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anos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contrastando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com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61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anos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da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população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geral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. A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estratégia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rastreamento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nas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mulheres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com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predisposição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genética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para o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câncer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de mama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deve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portanto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, ser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diferente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(Chung et al.3). O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propósito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deste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trabalho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é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avaliar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achados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imagem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histopatológicos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do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câncer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de mama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nas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portadoras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dos genes BRCA1 e BRCA2, o que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pode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contribuir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para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uma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melhor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abordagem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no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rastreamento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diagnóstico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na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terapêutica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destas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pacientes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.</a:t>
            </a:r>
            <a:endParaRPr lang="pt-BR" sz="17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A608A-2DC5-9041-9E97-EBBF8BECB85E}"/>
              </a:ext>
            </a:extLst>
          </p:cNvPr>
          <p:cNvSpPr txBox="1"/>
          <p:nvPr/>
        </p:nvSpPr>
        <p:spPr>
          <a:xfrm>
            <a:off x="6446916" y="2078469"/>
            <a:ext cx="5436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OBJETIVO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4ECDDF-475F-AA4A-87B3-CF665B158A65}"/>
              </a:ext>
            </a:extLst>
          </p:cNvPr>
          <p:cNvSpPr txBox="1"/>
          <p:nvPr/>
        </p:nvSpPr>
        <p:spPr>
          <a:xfrm>
            <a:off x="6372787" y="2601689"/>
            <a:ext cx="543618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Avaliar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achados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imagem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histopatológicos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do </a:t>
            </a:r>
            <a:r>
              <a:rPr lang="en-US" sz="1700" dirty="0" err="1">
                <a:latin typeface="Calibri" charset="0"/>
                <a:ea typeface="Calibri" charset="0"/>
                <a:cs typeface="Calibri" charset="0"/>
              </a:rPr>
              <a:t>câncer</a:t>
            </a:r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 de mama BRCA1 e</a:t>
            </a:r>
          </a:p>
          <a:p>
            <a:pPr algn="just"/>
            <a:r>
              <a:rPr lang="en-US" sz="1700" dirty="0">
                <a:latin typeface="Calibri" charset="0"/>
                <a:ea typeface="Calibri" charset="0"/>
                <a:cs typeface="Calibri" charset="0"/>
              </a:rPr>
              <a:t>BRCA2.</a:t>
            </a:r>
            <a:endParaRPr lang="pt-BR" sz="17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9EB4AE-6623-BC4D-8A59-FAB159F3CD26}"/>
              </a:ext>
            </a:extLst>
          </p:cNvPr>
          <p:cNvSpPr txBox="1"/>
          <p:nvPr/>
        </p:nvSpPr>
        <p:spPr>
          <a:xfrm>
            <a:off x="6434561" y="3478852"/>
            <a:ext cx="5436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MÉTODOS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535ABC-B6F0-914E-A2CD-EEC99805C25A}"/>
              </a:ext>
            </a:extLst>
          </p:cNvPr>
          <p:cNvSpPr txBox="1"/>
          <p:nvPr/>
        </p:nvSpPr>
        <p:spPr>
          <a:xfrm>
            <a:off x="6359795" y="4091782"/>
            <a:ext cx="55109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effectLst/>
              </a:rPr>
              <a:t>Foram revisados retrospectivamente os laudos de mamografia, ultrassonografia e ressonância magnética, bem como as características clínicas e os resultados anatomopatológicos de 70 pacientes BRCA1 e 28 pacientes BRCA2 </a:t>
            </a:r>
          </a:p>
          <a:p>
            <a:pPr algn="just"/>
            <a:endParaRPr lang="pt-BR" sz="17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911BC6-C929-C743-8A55-B63E6304E3CF}"/>
              </a:ext>
            </a:extLst>
          </p:cNvPr>
          <p:cNvSpPr txBox="1"/>
          <p:nvPr/>
        </p:nvSpPr>
        <p:spPr>
          <a:xfrm>
            <a:off x="12303173" y="2078469"/>
            <a:ext cx="5436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RESULTADOS E CONCLUS</a:t>
            </a:r>
            <a:r>
              <a:rPr lang="es-ES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ÃO</a:t>
            </a:r>
            <a:endParaRPr lang="pt-BR" sz="2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4C257E-FAC8-9842-9590-26985410A87C}"/>
              </a:ext>
            </a:extLst>
          </p:cNvPr>
          <p:cNvSpPr txBox="1"/>
          <p:nvPr/>
        </p:nvSpPr>
        <p:spPr>
          <a:xfrm>
            <a:off x="12229043" y="2601689"/>
            <a:ext cx="543618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effectLst/>
              </a:rPr>
              <a:t>Houve diferença estatística em relação ao tipo (</a:t>
            </a:r>
            <a:r>
              <a:rPr lang="pt-BR" sz="1700" dirty="0" err="1">
                <a:effectLst/>
              </a:rPr>
              <a:t>p</a:t>
            </a:r>
            <a:r>
              <a:rPr lang="pt-BR" sz="1700" dirty="0">
                <a:effectLst/>
              </a:rPr>
              <a:t> = 0,002) e grau (</a:t>
            </a:r>
            <a:r>
              <a:rPr lang="pt-BR" sz="1700" dirty="0" err="1">
                <a:effectLst/>
              </a:rPr>
              <a:t>p</a:t>
            </a:r>
            <a:r>
              <a:rPr lang="pt-BR" sz="1700" dirty="0">
                <a:effectLst/>
              </a:rPr>
              <a:t> &lt; 0,001) histológicos e subtipo molecular (</a:t>
            </a:r>
            <a:r>
              <a:rPr lang="pt-BR" sz="1700" dirty="0" err="1">
                <a:effectLst/>
              </a:rPr>
              <a:t>p</a:t>
            </a:r>
            <a:r>
              <a:rPr lang="pt-BR" sz="1700" dirty="0">
                <a:effectLst/>
              </a:rPr>
              <a:t> = 0,04) dos tumores BRCA1 e 2. Os exame de imagem divergiram significativamente quanto ao tipo de lesão na mamografia (</a:t>
            </a:r>
            <a:r>
              <a:rPr lang="pt-BR" sz="1700" dirty="0" err="1">
                <a:effectLst/>
              </a:rPr>
              <a:t>p</a:t>
            </a:r>
            <a:r>
              <a:rPr lang="pt-BR" sz="1700" dirty="0">
                <a:effectLst/>
              </a:rPr>
              <a:t> = 0,041) e na ressonância magnética (</a:t>
            </a:r>
            <a:r>
              <a:rPr lang="pt-BR" sz="1700" dirty="0" err="1">
                <a:effectLst/>
              </a:rPr>
              <a:t>p</a:t>
            </a:r>
            <a:r>
              <a:rPr lang="pt-BR" sz="1700" dirty="0">
                <a:effectLst/>
              </a:rPr>
              <a:t> = 0,02). O tamanho médio do tumor ao diagnóstico das pacientes que realizaram rastreamento foi três vezes menor, sem distinção genética (</a:t>
            </a:r>
            <a:r>
              <a:rPr lang="pt-BR" sz="1700" dirty="0" err="1">
                <a:effectLst/>
              </a:rPr>
              <a:t>p</a:t>
            </a:r>
            <a:r>
              <a:rPr lang="pt-BR" sz="1700" dirty="0">
                <a:effectLst/>
              </a:rPr>
              <a:t> &lt; 0,001) . Os tumores BRCA1 estão mais relacionados a lesões nodulares e tendem a apresentar uma característica histológica mais agressiva em relação aos tumores BRCA2. O rastreamento com exames de imagem impactou positivamente na identificação precoce do câncer de mama nas pacientes com alto risco genético e a curva cinética do realce na ressonância magnética foi a característica mais determinante 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11B4335-7FB6-0649-84FD-BD02F8A00755}"/>
              </a:ext>
            </a:extLst>
          </p:cNvPr>
          <p:cNvSpPr/>
          <p:nvPr/>
        </p:nvSpPr>
        <p:spPr>
          <a:xfrm>
            <a:off x="12381200" y="6618173"/>
            <a:ext cx="5265862" cy="3142314"/>
          </a:xfrm>
          <a:prstGeom prst="round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6EBE1A-8008-FA46-896B-260C146290A8}"/>
              </a:ext>
            </a:extLst>
          </p:cNvPr>
          <p:cNvSpPr txBox="1"/>
          <p:nvPr/>
        </p:nvSpPr>
        <p:spPr>
          <a:xfrm>
            <a:off x="12526425" y="6802879"/>
            <a:ext cx="49754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ea typeface="Calibri" charset="0"/>
                <a:cs typeface="Calibri" charset="0"/>
              </a:rPr>
              <a:t>Referências</a:t>
            </a:r>
            <a:endParaRPr lang="en-US" sz="1400" b="1" dirty="0">
              <a:ea typeface="Calibri" charset="0"/>
              <a:cs typeface="Calibri" charset="0"/>
            </a:endParaRPr>
          </a:p>
          <a:p>
            <a:endParaRPr lang="en-US" sz="1400" b="1" dirty="0">
              <a:ea typeface="Calibri" charset="0"/>
              <a:cs typeface="Calibri" charset="0"/>
            </a:endParaRPr>
          </a:p>
          <a:p>
            <a:r>
              <a:rPr lang="pt-BR" sz="1200" dirty="0">
                <a:effectLst/>
              </a:rPr>
              <a:t>1. </a:t>
            </a:r>
            <a:r>
              <a:rPr lang="pt-BR" sz="1200" dirty="0" err="1">
                <a:effectLst/>
              </a:rPr>
              <a:t>Ghunaim</a:t>
            </a:r>
            <a:r>
              <a:rPr lang="pt-BR" sz="1200" dirty="0">
                <a:effectLst/>
              </a:rPr>
              <a:t> H, </a:t>
            </a:r>
            <a:r>
              <a:rPr lang="pt-BR" sz="1200" dirty="0" err="1">
                <a:effectLst/>
              </a:rPr>
              <a:t>Laenen</a:t>
            </a:r>
            <a:r>
              <a:rPr lang="pt-BR" sz="1200" dirty="0">
                <a:effectLst/>
              </a:rPr>
              <a:t> A, </a:t>
            </a:r>
            <a:r>
              <a:rPr lang="pt-BR" sz="1200" dirty="0" err="1">
                <a:effectLst/>
              </a:rPr>
              <a:t>Keyzer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F</a:t>
            </a:r>
            <a:r>
              <a:rPr lang="pt-BR" sz="1200" dirty="0">
                <a:effectLst/>
              </a:rPr>
              <a:t>, </a:t>
            </a:r>
            <a:r>
              <a:rPr lang="pt-BR" sz="1200" dirty="0" err="1">
                <a:effectLst/>
              </a:rPr>
              <a:t>Soens</a:t>
            </a:r>
            <a:r>
              <a:rPr lang="pt-BR" sz="1200" dirty="0">
                <a:effectLst/>
              </a:rPr>
              <a:t> J, </a:t>
            </a:r>
            <a:r>
              <a:rPr lang="pt-BR" sz="1200" dirty="0" err="1">
                <a:effectLst/>
              </a:rPr>
              <a:t>Keupers</a:t>
            </a:r>
            <a:r>
              <a:rPr lang="pt-BR" sz="1200" dirty="0">
                <a:effectLst/>
              </a:rPr>
              <a:t> M, </a:t>
            </a:r>
            <a:r>
              <a:rPr lang="pt-BR" sz="1200" dirty="0" err="1">
                <a:effectLst/>
              </a:rPr>
              <a:t>Postema</a:t>
            </a:r>
            <a:r>
              <a:rPr lang="pt-BR" sz="1200" dirty="0">
                <a:effectLst/>
              </a:rPr>
              <a:t> S. et al. </a:t>
            </a:r>
            <a:r>
              <a:rPr lang="pt-BR" sz="1200" dirty="0" err="1">
                <a:effectLst/>
              </a:rPr>
              <a:t>Comparing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breast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cancer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imaging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characteristics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of</a:t>
            </a:r>
            <a:r>
              <a:rPr lang="pt-BR" sz="1200" dirty="0">
                <a:effectLst/>
              </a:rPr>
              <a:t> CHEK2 </a:t>
            </a:r>
            <a:r>
              <a:rPr lang="pt-BR" sz="1200" dirty="0" err="1">
                <a:effectLst/>
              </a:rPr>
              <a:t>with</a:t>
            </a:r>
            <a:r>
              <a:rPr lang="pt-BR" sz="1200" dirty="0">
                <a:effectLst/>
              </a:rPr>
              <a:t> BRCA1 </a:t>
            </a:r>
            <a:r>
              <a:rPr lang="pt-BR" sz="1200" dirty="0" err="1">
                <a:effectLst/>
              </a:rPr>
              <a:t>and</a:t>
            </a:r>
            <a:r>
              <a:rPr lang="pt-BR" sz="1200" dirty="0">
                <a:effectLst/>
              </a:rPr>
              <a:t> BRCA2 gene </a:t>
            </a:r>
            <a:r>
              <a:rPr lang="pt-BR" sz="1200" dirty="0" err="1">
                <a:effectLst/>
              </a:rPr>
              <a:t>mutation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carriers</a:t>
            </a:r>
            <a:r>
              <a:rPr lang="pt-BR" sz="1200" dirty="0">
                <a:effectLst/>
              </a:rPr>
              <a:t>. </a:t>
            </a:r>
            <a:r>
              <a:rPr lang="pt-BR" sz="1200" dirty="0" err="1">
                <a:effectLst/>
              </a:rPr>
              <a:t>Eur</a:t>
            </a:r>
            <a:r>
              <a:rPr lang="pt-BR" sz="1200" dirty="0">
                <a:effectLst/>
              </a:rPr>
              <a:t> J Radiol. 2022 Jan; 146:110074. 2. </a:t>
            </a:r>
            <a:r>
              <a:rPr lang="pt-BR" sz="1200" dirty="0" err="1">
                <a:effectLst/>
              </a:rPr>
              <a:t>Kolk</a:t>
            </a:r>
            <a:r>
              <a:rPr lang="pt-BR" sz="1200" dirty="0">
                <a:effectLst/>
              </a:rPr>
              <a:t> DMVD, Bock GH, </a:t>
            </a:r>
            <a:r>
              <a:rPr lang="pt-BR" sz="1200" dirty="0" err="1">
                <a:effectLst/>
              </a:rPr>
              <a:t>Leegte</a:t>
            </a:r>
            <a:r>
              <a:rPr lang="pt-BR" sz="1200" dirty="0">
                <a:effectLst/>
              </a:rPr>
              <a:t> BK, </a:t>
            </a:r>
            <a:r>
              <a:rPr lang="pt-BR" sz="1200" dirty="0" err="1">
                <a:effectLst/>
              </a:rPr>
              <a:t>Schaapveld</a:t>
            </a:r>
            <a:r>
              <a:rPr lang="pt-BR" sz="1200" dirty="0">
                <a:effectLst/>
              </a:rPr>
              <a:t> M, </a:t>
            </a:r>
            <a:r>
              <a:rPr lang="pt-BR" sz="1200" dirty="0" err="1">
                <a:effectLst/>
              </a:rPr>
              <a:t>Mourits</a:t>
            </a:r>
            <a:r>
              <a:rPr lang="pt-BR" sz="1200" dirty="0">
                <a:effectLst/>
              </a:rPr>
              <a:t> MJ, </a:t>
            </a:r>
            <a:r>
              <a:rPr lang="pt-BR" sz="1200" dirty="0" err="1">
                <a:effectLst/>
              </a:rPr>
              <a:t>Vries</a:t>
            </a:r>
            <a:r>
              <a:rPr lang="pt-BR" sz="1200" dirty="0">
                <a:effectLst/>
              </a:rPr>
              <a:t> J. et al. </a:t>
            </a:r>
            <a:r>
              <a:rPr lang="pt-BR" sz="1200" dirty="0" err="1">
                <a:effectLst/>
              </a:rPr>
              <a:t>Penetrance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of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breast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cancer</a:t>
            </a:r>
            <a:r>
              <a:rPr lang="pt-BR" sz="1200" dirty="0">
                <a:effectLst/>
              </a:rPr>
              <a:t>, </a:t>
            </a:r>
            <a:r>
              <a:rPr lang="pt-BR" sz="1200" dirty="0" err="1">
                <a:effectLst/>
              </a:rPr>
              <a:t>ovarian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cancer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and</a:t>
            </a:r>
            <a:r>
              <a:rPr lang="pt-BR" sz="1200" dirty="0">
                <a:effectLst/>
              </a:rPr>
              <a:t> contralateral </a:t>
            </a:r>
            <a:r>
              <a:rPr lang="pt-BR" sz="1200" dirty="0" err="1">
                <a:effectLst/>
              </a:rPr>
              <a:t>breast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cancer</a:t>
            </a:r>
            <a:r>
              <a:rPr lang="pt-BR" sz="1200" dirty="0">
                <a:effectLst/>
              </a:rPr>
              <a:t> in BRCA1 </a:t>
            </a:r>
            <a:r>
              <a:rPr lang="pt-BR" sz="1200" dirty="0" err="1">
                <a:effectLst/>
              </a:rPr>
              <a:t>and</a:t>
            </a:r>
            <a:r>
              <a:rPr lang="pt-BR" sz="1200" dirty="0">
                <a:effectLst/>
              </a:rPr>
              <a:t> BRCA2 </a:t>
            </a:r>
            <a:r>
              <a:rPr lang="pt-BR" sz="1200" dirty="0" err="1">
                <a:effectLst/>
              </a:rPr>
              <a:t>families</a:t>
            </a:r>
            <a:r>
              <a:rPr lang="pt-BR" sz="1200" dirty="0">
                <a:effectLst/>
              </a:rPr>
              <a:t>: high </a:t>
            </a:r>
            <a:r>
              <a:rPr lang="pt-BR" sz="1200" dirty="0" err="1">
                <a:effectLst/>
              </a:rPr>
              <a:t>cancer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incidence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at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older</a:t>
            </a:r>
            <a:r>
              <a:rPr lang="pt-BR" sz="1200" dirty="0">
                <a:effectLst/>
              </a:rPr>
              <a:t> age. </a:t>
            </a:r>
            <a:r>
              <a:rPr lang="pt-BR" sz="1200" dirty="0" err="1">
                <a:effectLst/>
              </a:rPr>
              <a:t>Breast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Cancer</a:t>
            </a:r>
            <a:r>
              <a:rPr lang="pt-BR" sz="1200" dirty="0">
                <a:effectLst/>
              </a:rPr>
              <a:t> Res </a:t>
            </a:r>
            <a:r>
              <a:rPr lang="pt-BR" sz="1200" dirty="0" err="1">
                <a:effectLst/>
              </a:rPr>
              <a:t>Treat</a:t>
            </a:r>
            <a:r>
              <a:rPr lang="pt-BR" sz="1200" dirty="0">
                <a:effectLst/>
              </a:rPr>
              <a:t>. 2010 Dez; 124(3):643-51. 3. </a:t>
            </a:r>
            <a:r>
              <a:rPr lang="pt-BR" sz="1200" dirty="0" err="1">
                <a:effectLst/>
              </a:rPr>
              <a:t>Chung</a:t>
            </a:r>
            <a:r>
              <a:rPr lang="pt-BR" sz="1200" dirty="0">
                <a:effectLst/>
              </a:rPr>
              <a:t> SY, </a:t>
            </a:r>
            <a:r>
              <a:rPr lang="pt-BR" sz="1200" dirty="0" err="1">
                <a:effectLst/>
              </a:rPr>
              <a:t>Cha</a:t>
            </a:r>
            <a:r>
              <a:rPr lang="pt-BR" sz="1200" dirty="0">
                <a:effectLst/>
              </a:rPr>
              <a:t> JH, Kim HH, </a:t>
            </a:r>
            <a:r>
              <a:rPr lang="pt-BR" sz="1200" dirty="0" err="1">
                <a:effectLst/>
              </a:rPr>
              <a:t>Shin</a:t>
            </a:r>
            <a:r>
              <a:rPr lang="pt-BR" sz="1200" dirty="0">
                <a:effectLst/>
              </a:rPr>
              <a:t> HJ, Kim HJ, </a:t>
            </a:r>
            <a:r>
              <a:rPr lang="pt-BR" sz="1200" dirty="0" err="1">
                <a:effectLst/>
              </a:rPr>
              <a:t>Chae</a:t>
            </a:r>
            <a:r>
              <a:rPr lang="pt-BR" sz="1200" dirty="0">
                <a:effectLst/>
              </a:rPr>
              <a:t> EY. et al. </a:t>
            </a:r>
            <a:r>
              <a:rPr lang="pt-BR" sz="1200" dirty="0" err="1">
                <a:effectLst/>
              </a:rPr>
              <a:t>Magnetic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Resonance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Imaging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of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Breast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Cancer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Patients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with</a:t>
            </a:r>
            <a:r>
              <a:rPr lang="pt-BR" sz="1200" dirty="0">
                <a:effectLst/>
              </a:rPr>
              <a:t> BRCA </a:t>
            </a:r>
            <a:r>
              <a:rPr lang="pt-BR" sz="1200" dirty="0" err="1">
                <a:effectLst/>
              </a:rPr>
              <a:t>Mutation</a:t>
            </a:r>
            <a:r>
              <a:rPr lang="pt-BR" sz="1200" dirty="0">
                <a:effectLst/>
              </a:rPr>
              <a:t>. JKSMRM. 2013 </a:t>
            </a:r>
            <a:r>
              <a:rPr lang="pt-BR" sz="1200" dirty="0" err="1">
                <a:effectLst/>
              </a:rPr>
              <a:t>Sep</a:t>
            </a:r>
            <a:r>
              <a:rPr lang="pt-BR" sz="1200" dirty="0">
                <a:effectLst/>
              </a:rPr>
              <a:t>; 17(3):207-214. 4. </a:t>
            </a:r>
            <a:r>
              <a:rPr lang="pt-BR" sz="1200" dirty="0" err="1">
                <a:effectLst/>
              </a:rPr>
              <a:t>Rijnsburger</a:t>
            </a:r>
            <a:r>
              <a:rPr lang="pt-BR" sz="1200" dirty="0">
                <a:effectLst/>
              </a:rPr>
              <a:t> AJ, </a:t>
            </a:r>
            <a:r>
              <a:rPr lang="pt-BR" sz="1200" dirty="0" err="1">
                <a:effectLst/>
              </a:rPr>
              <a:t>Obdeijn</a:t>
            </a:r>
            <a:r>
              <a:rPr lang="pt-BR" sz="1200" dirty="0">
                <a:effectLst/>
              </a:rPr>
              <a:t> IM, </a:t>
            </a:r>
            <a:r>
              <a:rPr lang="pt-BR" sz="1200" dirty="0" err="1">
                <a:effectLst/>
              </a:rPr>
              <a:t>Kaas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R</a:t>
            </a:r>
            <a:r>
              <a:rPr lang="pt-BR" sz="1200" dirty="0">
                <a:effectLst/>
              </a:rPr>
              <a:t>, </a:t>
            </a:r>
            <a:r>
              <a:rPr lang="pt-BR" sz="1200" dirty="0" err="1">
                <a:effectLst/>
              </a:rPr>
              <a:t>Tilanus-Linthorst</a:t>
            </a:r>
            <a:r>
              <a:rPr lang="pt-BR" sz="1200" dirty="0">
                <a:effectLst/>
              </a:rPr>
              <a:t> MM, </a:t>
            </a:r>
            <a:r>
              <a:rPr lang="pt-BR" sz="1200" dirty="0" err="1">
                <a:effectLst/>
              </a:rPr>
              <a:t>Boetes</a:t>
            </a:r>
            <a:r>
              <a:rPr lang="pt-BR" sz="1200" dirty="0">
                <a:effectLst/>
              </a:rPr>
              <a:t> C, </a:t>
            </a:r>
            <a:r>
              <a:rPr lang="pt-BR" sz="1200" dirty="0" err="1">
                <a:effectLst/>
              </a:rPr>
              <a:t>Loo</a:t>
            </a:r>
            <a:r>
              <a:rPr lang="pt-BR" sz="1200" dirty="0">
                <a:effectLst/>
              </a:rPr>
              <a:t> CE. et al. BRCA1-associated </a:t>
            </a:r>
            <a:r>
              <a:rPr lang="pt-BR" sz="1200" dirty="0" err="1">
                <a:effectLst/>
              </a:rPr>
              <a:t>breast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cancers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present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differently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from</a:t>
            </a:r>
            <a:r>
              <a:rPr lang="pt-BR" sz="1200" dirty="0">
                <a:effectLst/>
              </a:rPr>
              <a:t> BRCA2-associated </a:t>
            </a:r>
            <a:r>
              <a:rPr lang="pt-BR" sz="1200" dirty="0" err="1">
                <a:effectLst/>
              </a:rPr>
              <a:t>and</a:t>
            </a:r>
            <a:r>
              <a:rPr lang="pt-BR" sz="1200" dirty="0">
                <a:effectLst/>
              </a:rPr>
              <a:t> familial cases: </a:t>
            </a:r>
            <a:r>
              <a:rPr lang="pt-BR" sz="1200" dirty="0" err="1">
                <a:effectLst/>
              </a:rPr>
              <a:t>long-term</a:t>
            </a:r>
            <a:r>
              <a:rPr lang="pt-BR" sz="1200" dirty="0">
                <a:effectLst/>
              </a:rPr>
              <a:t> follow-up </a:t>
            </a:r>
            <a:r>
              <a:rPr lang="pt-BR" sz="1200" dirty="0" err="1">
                <a:effectLst/>
              </a:rPr>
              <a:t>of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the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Dutch</a:t>
            </a:r>
            <a:r>
              <a:rPr lang="pt-BR" sz="1200" dirty="0">
                <a:effectLst/>
              </a:rPr>
              <a:t> MRISC </a:t>
            </a:r>
            <a:r>
              <a:rPr lang="pt-BR" sz="1200" dirty="0" err="1">
                <a:effectLst/>
              </a:rPr>
              <a:t>Screening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Study</a:t>
            </a:r>
            <a:r>
              <a:rPr lang="pt-BR" sz="1200" dirty="0">
                <a:effectLst/>
              </a:rPr>
              <a:t>. J </a:t>
            </a:r>
            <a:r>
              <a:rPr lang="pt-BR" sz="1200" dirty="0" err="1">
                <a:effectLst/>
              </a:rPr>
              <a:t>Clin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Oncol</a:t>
            </a:r>
            <a:r>
              <a:rPr lang="pt-BR" sz="1200" dirty="0">
                <a:effectLst/>
              </a:rPr>
              <a:t>. 2010 </a:t>
            </a:r>
            <a:r>
              <a:rPr lang="pt-BR" sz="1200" dirty="0" err="1">
                <a:effectLst/>
              </a:rPr>
              <a:t>Dec</a:t>
            </a:r>
            <a:r>
              <a:rPr lang="pt-BR" sz="1200" dirty="0">
                <a:effectLst/>
              </a:rPr>
              <a:t>; 28:5265–5273. </a:t>
            </a:r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  <a:p>
            <a:endParaRPr lang="pt-BR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tângulo 48"/>
          <p:cNvSpPr/>
          <p:nvPr/>
        </p:nvSpPr>
        <p:spPr>
          <a:xfrm>
            <a:off x="15227439" y="112498"/>
            <a:ext cx="3004541" cy="61555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Encontro de Ciência e Inovação 2023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6284628" y="7184921"/>
            <a:ext cx="546299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000" b="1" dirty="0"/>
              <a:t>Inserir aqui figura, imagem ou gráfico, se houver.</a:t>
            </a:r>
          </a:p>
        </p:txBody>
      </p:sp>
      <p:pic>
        <p:nvPicPr>
          <p:cNvPr id="37" name="Imagem 36" descr="C:\Users\25496\Downloads\ACC - Assinaturas versão horizontal_RGB (2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11"/>
            <a:ext cx="5416062" cy="64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683A47A-8EE3-8148-BFBF-B36494ED5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916" y="5856003"/>
            <a:ext cx="5314109" cy="348603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BFFA19C-3311-D042-8F26-714B323F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93" y="6309562"/>
            <a:ext cx="4856274" cy="365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0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</TotalTime>
  <Words>610</Words>
  <Application>Microsoft Macintosh PowerPoint</Application>
  <PresentationFormat>Personalizar</PresentationFormat>
  <Paragraphs>24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neves Neves Campos</dc:creator>
  <cp:lastModifiedBy>João Lisboa de Flores Neto</cp:lastModifiedBy>
  <cp:revision>59</cp:revision>
  <dcterms:created xsi:type="dcterms:W3CDTF">2018-02-05T15:36:18Z</dcterms:created>
  <dcterms:modified xsi:type="dcterms:W3CDTF">2023-01-04T23:54:17Z</dcterms:modified>
</cp:coreProperties>
</file>