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/>
    <p:restoredTop sz="93002" autoAdjust="0"/>
  </p:normalViewPr>
  <p:slideViewPr>
    <p:cSldViewPr snapToGrid="0" snapToObjects="1">
      <p:cViewPr>
        <p:scale>
          <a:sx n="50" d="100"/>
          <a:sy n="50" d="100"/>
        </p:scale>
        <p:origin x="510" y="-102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D7410CA3-6DD5-3A44-9A27-89A5D91BB08F}"/>
              </a:ext>
            </a:extLst>
          </p:cNvPr>
          <p:cNvSpPr/>
          <p:nvPr/>
        </p:nvSpPr>
        <p:spPr>
          <a:xfrm>
            <a:off x="12303173" y="4147455"/>
            <a:ext cx="5421916" cy="225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345980" y="2094230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6361281" y="4554164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686582" y="424495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193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1600200" y="934781"/>
            <a:ext cx="150408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Adesão às recomendações do Protocolo de Neutropenia Febril em pacientes pediátricos portadores de leucemia, </a:t>
            </a: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pt-B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em um 		centro de referência oncológico do Município de São Paulo no período de 2010-2020</a:t>
            </a: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 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307571" y="1548618"/>
            <a:ext cx="39554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J.T.M.W. Raniero; M.V. Batista</a:t>
            </a:r>
            <a:endParaRPr lang="pt-BR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640080" y="2601689"/>
            <a:ext cx="5436187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pt-BR" sz="1200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O câncer é uma das principais causas de morte na pediatria em </a:t>
            </a:r>
            <a:r>
              <a:rPr lang="pt-BR" sz="12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todo o</a:t>
            </a:r>
            <a:r>
              <a:rPr lang="pt-BR" sz="1200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 mundo, principalmente as leucemias agudas</a:t>
            </a:r>
            <a:r>
              <a:rPr lang="pt-BR" sz="1200" baseline="30000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1</a:t>
            </a:r>
            <a:r>
              <a:rPr lang="pt-BR" sz="1200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. A alteração na imunidade, decorrente da imunossupressão causada pelo tratamento quimioterápico os torna mais suscetíveis a infecções e os leva frequentemente à queda do número de neutrófilos na corrente sanguínea, podendo ser associado à febre</a:t>
            </a:r>
            <a:r>
              <a:rPr lang="pt-BR" sz="1200" baseline="30000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1</a:t>
            </a:r>
            <a:r>
              <a:rPr lang="pt-BR" sz="1200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. </a:t>
            </a:r>
            <a:r>
              <a:rPr lang="pt-BR" sz="12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A não adesão ao </a:t>
            </a:r>
            <a:r>
              <a:rPr lang="pt-BR" sz="1200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protocolo de neutropenia febril (NF)</a:t>
            </a:r>
            <a:r>
              <a:rPr lang="pt-BR" sz="1200" baseline="30000" dirty="0">
                <a:latin typeface="Calibri"/>
                <a:ea typeface="Calibri" panose="020F0502020204030204" pitchFamily="34" charset="0"/>
                <a:cs typeface="Times New Roman"/>
              </a:rPr>
              <a:t>2 </a:t>
            </a:r>
            <a:r>
              <a:rPr lang="pt-BR" sz="1200" dirty="0">
                <a:latin typeface="Calibri"/>
                <a:ea typeface="Calibri" panose="020F0502020204030204" pitchFamily="34" charset="0"/>
                <a:cs typeface="Times New Roman"/>
              </a:rPr>
              <a:t>e a presença de infecção em corrente </a:t>
            </a:r>
            <a:r>
              <a:rPr lang="pt-BR" sz="1200" dirty="0" err="1">
                <a:latin typeface="Calibri"/>
                <a:ea typeface="Calibri" panose="020F0502020204030204" pitchFamily="34" charset="0"/>
                <a:cs typeface="Times New Roman"/>
              </a:rPr>
              <a:t>sanguinea</a:t>
            </a:r>
            <a:r>
              <a:rPr lang="pt-BR" sz="1200" dirty="0">
                <a:latin typeface="Calibri"/>
                <a:ea typeface="Calibri" panose="020F0502020204030204" pitchFamily="34" charset="0"/>
                <a:cs typeface="Times New Roman"/>
              </a:rPr>
              <a:t> eleva o risco de complicações e de mortalidade</a:t>
            </a:r>
            <a:r>
              <a:rPr lang="pt-BR" sz="1200" baseline="30000" dirty="0">
                <a:latin typeface="Calibri"/>
                <a:ea typeface="Calibri" panose="020F0502020204030204" pitchFamily="34" charset="0"/>
                <a:cs typeface="Times New Roman"/>
              </a:rPr>
              <a:t>2,3</a:t>
            </a:r>
            <a:r>
              <a:rPr lang="pt-BR" sz="1200" dirty="0">
                <a:latin typeface="Calibri"/>
                <a:ea typeface="Calibri" panose="020F0502020204030204" pitchFamily="34" charset="0"/>
                <a:cs typeface="Times New Roman"/>
              </a:rPr>
              <a:t>.</a:t>
            </a:r>
            <a:endParaRPr lang="pt-BR" sz="1200" dirty="0">
              <a:latin typeface="Calibri"/>
              <a:cs typeface="Calibri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884706" y="4269349"/>
            <a:ext cx="52658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49693" y="4943935"/>
            <a:ext cx="5436187" cy="52014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pt-BR" sz="1200" dirty="0">
                <a:solidFill>
                  <a:srgbClr val="000000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Estabelecer as taxas atuais da terapia antimicrobiana empírica inapropriada (TAEI) durante os episódios de NF e os fatores de risco associados ao óbito nesses pacientes.</a:t>
            </a:r>
          </a:p>
          <a:p>
            <a:pPr algn="just"/>
            <a:endParaRPr lang="pt-BR" sz="1200" dirty="0">
              <a:latin typeface="Calibri"/>
              <a:ea typeface="+mn-lt"/>
              <a:cs typeface="Calibri"/>
            </a:endParaRPr>
          </a:p>
          <a:p>
            <a:pPr algn="just"/>
            <a:r>
              <a:rPr lang="pt-BR" sz="1200" b="1" dirty="0">
                <a:latin typeface="Calibri"/>
                <a:ea typeface="+mn-lt"/>
                <a:cs typeface="Calibri"/>
              </a:rPr>
              <a:t>Figura 1.</a:t>
            </a:r>
            <a:r>
              <a:rPr lang="pt-BR" sz="1200" dirty="0">
                <a:latin typeface="Calibri"/>
                <a:ea typeface="+mn-lt"/>
                <a:cs typeface="Calibri"/>
              </a:rPr>
              <a:t> Distribuição dos TAEA e TAEI de acordo com os três momentos de avaliação e da avaliação global nos episódios de NF.</a:t>
            </a:r>
            <a:endParaRPr lang="pt-BR" sz="1200" dirty="0">
              <a:ea typeface="+mn-lt"/>
              <a:cs typeface="+mn-lt"/>
            </a:endParaRPr>
          </a:p>
          <a:p>
            <a:pPr algn="just"/>
            <a:endParaRPr lang="pt-BR" sz="1200" dirty="0">
              <a:ea typeface="+mn-lt"/>
              <a:cs typeface="+mn-lt"/>
            </a:endParaRPr>
          </a:p>
          <a:p>
            <a:pPr algn="just"/>
            <a:endParaRPr lang="pt-BR" sz="1200" dirty="0">
              <a:ea typeface="+mn-lt"/>
              <a:cs typeface="+mn-lt"/>
            </a:endParaRPr>
          </a:p>
          <a:p>
            <a:pPr algn="just"/>
            <a:endParaRPr lang="pt-BR" sz="1200" dirty="0">
              <a:ea typeface="+mn-lt"/>
              <a:cs typeface="+mn-lt"/>
            </a:endParaRPr>
          </a:p>
          <a:p>
            <a:pPr algn="just"/>
            <a:endParaRPr lang="pt-BR" sz="1200" dirty="0">
              <a:latin typeface="Calibri"/>
              <a:ea typeface="+mn-lt"/>
              <a:cs typeface="Calibri"/>
            </a:endParaRPr>
          </a:p>
          <a:p>
            <a:pPr algn="just"/>
            <a:endParaRPr lang="pt-BR" sz="1200" dirty="0">
              <a:latin typeface="Calibri"/>
              <a:ea typeface="+mn-lt"/>
              <a:cs typeface="Calibri"/>
            </a:endParaRPr>
          </a:p>
          <a:p>
            <a:pPr algn="just"/>
            <a:endParaRPr lang="pt-BR" sz="1200" dirty="0">
              <a:latin typeface="Calibri"/>
              <a:ea typeface="+mn-lt"/>
              <a:cs typeface="Calibri"/>
            </a:endParaRPr>
          </a:p>
          <a:p>
            <a:pPr algn="just"/>
            <a:endParaRPr lang="pt-BR" sz="1200" dirty="0">
              <a:latin typeface="Calibri"/>
              <a:ea typeface="+mn-lt"/>
              <a:cs typeface="Calibri"/>
            </a:endParaRPr>
          </a:p>
          <a:p>
            <a:pPr algn="just"/>
            <a:endParaRPr lang="pt-BR" sz="1200" dirty="0">
              <a:latin typeface="Calibri"/>
              <a:ea typeface="+mn-lt"/>
              <a:cs typeface="Calibri"/>
            </a:endParaRPr>
          </a:p>
          <a:p>
            <a:pPr algn="just"/>
            <a:endParaRPr lang="pt-BR" sz="1200" dirty="0">
              <a:latin typeface="Calibri"/>
              <a:ea typeface="+mn-lt"/>
              <a:cs typeface="Calibri"/>
            </a:endParaRPr>
          </a:p>
          <a:p>
            <a:pPr algn="just"/>
            <a:endParaRPr lang="pt-BR" sz="1200" dirty="0">
              <a:latin typeface="Calibri"/>
              <a:ea typeface="+mn-lt"/>
              <a:cs typeface="Calibri"/>
            </a:endParaRPr>
          </a:p>
          <a:p>
            <a:pPr algn="just"/>
            <a:endParaRPr lang="pt-BR" sz="1200" dirty="0">
              <a:latin typeface="Calibri"/>
              <a:ea typeface="+mn-lt"/>
              <a:cs typeface="Calibri"/>
            </a:endParaRPr>
          </a:p>
          <a:p>
            <a:pPr algn="just"/>
            <a:endParaRPr lang="pt-BR" sz="1200" dirty="0">
              <a:latin typeface="Calibri"/>
              <a:ea typeface="+mn-lt"/>
              <a:cs typeface="Calibri"/>
            </a:endParaRPr>
          </a:p>
          <a:p>
            <a:pPr algn="just"/>
            <a:endParaRPr lang="pt-BR" sz="1200" dirty="0">
              <a:latin typeface="Calibri"/>
              <a:ea typeface="+mn-lt"/>
              <a:cs typeface="Calibri"/>
            </a:endParaRPr>
          </a:p>
          <a:p>
            <a:pPr algn="just"/>
            <a:endParaRPr lang="pt-BR" sz="1200" dirty="0">
              <a:latin typeface="Calibri"/>
              <a:ea typeface="+mn-lt"/>
              <a:cs typeface="Calibri"/>
            </a:endParaRPr>
          </a:p>
          <a:p>
            <a:pPr algn="just"/>
            <a:endParaRPr lang="pt-BR" sz="1200" dirty="0">
              <a:latin typeface="Calibri"/>
              <a:ea typeface="+mn-lt"/>
              <a:cs typeface="Calibri"/>
            </a:endParaRPr>
          </a:p>
          <a:p>
            <a:pPr algn="just"/>
            <a:endParaRPr lang="pt-BR" sz="1200" dirty="0">
              <a:latin typeface="Calibri"/>
              <a:ea typeface="+mn-lt"/>
              <a:cs typeface="Calibri"/>
            </a:endParaRPr>
          </a:p>
          <a:p>
            <a:pPr algn="just"/>
            <a:endParaRPr lang="pt-BR" sz="1200" dirty="0">
              <a:latin typeface="Calibri"/>
              <a:ea typeface="+mn-lt"/>
              <a:cs typeface="Calibri"/>
            </a:endParaRPr>
          </a:p>
          <a:p>
            <a:pPr algn="just"/>
            <a:endParaRPr lang="pt-BR" sz="1200" dirty="0">
              <a:latin typeface="Calibri"/>
              <a:ea typeface="+mn-lt"/>
              <a:cs typeface="Calibri"/>
            </a:endParaRPr>
          </a:p>
          <a:p>
            <a:pPr algn="just"/>
            <a:endParaRPr lang="pt-BR" sz="1200" dirty="0">
              <a:latin typeface="Calibri"/>
              <a:ea typeface="+mn-lt"/>
              <a:cs typeface="Calibri"/>
            </a:endParaRPr>
          </a:p>
          <a:p>
            <a:pPr algn="just"/>
            <a:endParaRPr lang="pt-BR" sz="1200" dirty="0">
              <a:latin typeface="Calibri"/>
              <a:ea typeface="+mn-lt"/>
              <a:cs typeface="Calibri"/>
            </a:endParaRPr>
          </a:p>
          <a:p>
            <a:pPr algn="just"/>
            <a:r>
              <a:rPr lang="pt-BR" sz="800" dirty="0">
                <a:latin typeface="Calibri"/>
                <a:ea typeface="+mn-lt"/>
                <a:cs typeface="Calibri"/>
              </a:rPr>
              <a:t>NF, neutropenia febril, IEAT, </a:t>
            </a:r>
            <a:r>
              <a:rPr lang="pt-BR" sz="800" dirty="0">
                <a:latin typeface="Calibri"/>
                <a:ea typeface="+mn-lt"/>
                <a:cs typeface="Times New Roman"/>
              </a:rPr>
              <a:t>terapia antimicrobiana empírica inapropriada; AEAT, terapia antimicrobiana empírica apropriada.</a:t>
            </a:r>
            <a:endParaRPr lang="pt-BR" sz="800" dirty="0">
              <a:latin typeface="Calibri"/>
              <a:ea typeface="+mn-lt"/>
              <a:cs typeface="+mn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6141220" y="2097846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6343340" y="4549786"/>
            <a:ext cx="5196955" cy="474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12293230" y="1994710"/>
            <a:ext cx="5436187" cy="67556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endParaRPr lang="pt-BR" sz="16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t-PT" sz="1200" dirty="0">
              <a:ea typeface="Times New Roman" panose="02020603050405020304" pitchFamily="18" charset="0"/>
              <a:cs typeface="Times New Roman"/>
            </a:endParaRPr>
          </a:p>
          <a:p>
            <a:pPr algn="just"/>
            <a:endParaRPr lang="pt-PT" sz="1200" dirty="0">
              <a:ea typeface="Times New Roman" panose="02020603050405020304" pitchFamily="18" charset="0"/>
              <a:cs typeface="Times New Roman"/>
            </a:endParaRPr>
          </a:p>
          <a:p>
            <a:pPr algn="just"/>
            <a:endParaRPr lang="pt-PT" sz="1200" dirty="0">
              <a:ea typeface="Times New Roman" panose="02020603050405020304" pitchFamily="18" charset="0"/>
              <a:cs typeface="Times New Roman"/>
            </a:endParaRPr>
          </a:p>
          <a:p>
            <a:pPr algn="just"/>
            <a:endParaRPr lang="pt-PT" sz="1200" dirty="0">
              <a:ea typeface="Times New Roman" panose="02020603050405020304" pitchFamily="18" charset="0"/>
              <a:cs typeface="Times New Roman"/>
            </a:endParaRPr>
          </a:p>
          <a:p>
            <a:pPr algn="just"/>
            <a:endParaRPr lang="pt-PT" sz="1200" dirty="0">
              <a:ea typeface="Times New Roman" panose="02020603050405020304" pitchFamily="18" charset="0"/>
              <a:cs typeface="Times New Roman"/>
            </a:endParaRPr>
          </a:p>
          <a:p>
            <a:pPr algn="just"/>
            <a:endParaRPr lang="pt-PT" sz="1200" dirty="0">
              <a:ea typeface="Times New Roman" panose="02020603050405020304" pitchFamily="18" charset="0"/>
              <a:cs typeface="Times New Roman"/>
            </a:endParaRPr>
          </a:p>
          <a:p>
            <a:pPr algn="just"/>
            <a:endParaRPr lang="pt-PT" sz="1200" dirty="0">
              <a:ea typeface="Times New Roman" panose="02020603050405020304" pitchFamily="18" charset="0"/>
              <a:cs typeface="Times New Roman"/>
            </a:endParaRPr>
          </a:p>
          <a:p>
            <a:pPr algn="just"/>
            <a:endParaRPr lang="pt-PT" sz="1200" dirty="0">
              <a:ea typeface="Times New Roman" panose="02020603050405020304" pitchFamily="18" charset="0"/>
              <a:cs typeface="Times New Roman"/>
            </a:endParaRPr>
          </a:p>
          <a:p>
            <a:pPr algn="just"/>
            <a:endParaRPr lang="pt-PT" sz="1200" dirty="0">
              <a:ea typeface="Times New Roman" panose="02020603050405020304" pitchFamily="18" charset="0"/>
              <a:cs typeface="Times New Roman"/>
            </a:endParaRPr>
          </a:p>
          <a:p>
            <a:pPr algn="just"/>
            <a:endParaRPr lang="pt-PT" sz="1200" dirty="0">
              <a:ea typeface="Times New Roman" panose="02020603050405020304" pitchFamily="18" charset="0"/>
              <a:cs typeface="Times New Roman"/>
            </a:endParaRPr>
          </a:p>
          <a:p>
            <a:pPr algn="just"/>
            <a:endParaRPr lang="pt-PT" sz="1200" dirty="0">
              <a:cs typeface="Times New Roman"/>
            </a:endParaRPr>
          </a:p>
          <a:p>
            <a:pPr algn="just"/>
            <a:endParaRPr lang="pt-PT" sz="1200" dirty="0">
              <a:ea typeface="Times New Roman" panose="02020603050405020304" pitchFamily="18" charset="0"/>
              <a:cs typeface="Times New Roman"/>
            </a:endParaRPr>
          </a:p>
          <a:p>
            <a:pPr algn="just"/>
            <a:endParaRPr lang="pt-PT" sz="1200" dirty="0">
              <a:ea typeface="Times New Roman" panose="02020603050405020304" pitchFamily="18" charset="0"/>
              <a:cs typeface="Times New Roman"/>
            </a:endParaRPr>
          </a:p>
          <a:p>
            <a:pPr algn="just"/>
            <a:endParaRPr lang="pt-PT" sz="1200" dirty="0">
              <a:ea typeface="Times New Roman" panose="02020603050405020304" pitchFamily="18" charset="0"/>
              <a:cs typeface="Times New Roman"/>
            </a:endParaRPr>
          </a:p>
          <a:p>
            <a:pPr algn="just"/>
            <a:endParaRPr lang="pt-PT" sz="1200" dirty="0">
              <a:ea typeface="Times New Roman" panose="02020603050405020304" pitchFamily="18" charset="0"/>
              <a:cs typeface="Times New Roman"/>
            </a:endParaRPr>
          </a:p>
          <a:p>
            <a:pPr algn="just"/>
            <a:endParaRPr lang="pt-PT" sz="1200" dirty="0">
              <a:ea typeface="Times New Roman" panose="02020603050405020304" pitchFamily="18" charset="0"/>
              <a:cs typeface="Times New Roman"/>
            </a:endParaRPr>
          </a:p>
          <a:p>
            <a:pPr algn="just"/>
            <a:endParaRPr lang="pt-PT" sz="1200" dirty="0">
              <a:ea typeface="Times New Roman" panose="02020603050405020304" pitchFamily="18" charset="0"/>
              <a:cs typeface="Times New Roman"/>
            </a:endParaRPr>
          </a:p>
          <a:p>
            <a:pPr algn="just"/>
            <a:endParaRPr lang="pt-PT" sz="1200" dirty="0">
              <a:ea typeface="Times New Roman" panose="02020603050405020304" pitchFamily="18" charset="0"/>
              <a:cs typeface="Times New Roman"/>
            </a:endParaRPr>
          </a:p>
          <a:p>
            <a:pPr algn="just"/>
            <a:endParaRPr lang="pt-PT" sz="1200" dirty="0">
              <a:ea typeface="Times New Roman" panose="02020603050405020304" pitchFamily="18" charset="0"/>
              <a:cs typeface="Times New Roman"/>
            </a:endParaRPr>
          </a:p>
          <a:p>
            <a:pPr algn="just"/>
            <a:endParaRPr lang="pt-PT" sz="1200" dirty="0">
              <a:ea typeface="Times New Roman" panose="02020603050405020304" pitchFamily="18" charset="0"/>
              <a:cs typeface="Times New Roman"/>
            </a:endParaRPr>
          </a:p>
          <a:p>
            <a:pPr algn="just"/>
            <a:endParaRPr lang="pt-PT" sz="1200" dirty="0">
              <a:ea typeface="Times New Roman" panose="02020603050405020304" pitchFamily="18" charset="0"/>
              <a:cs typeface="Times New Roman"/>
            </a:endParaRPr>
          </a:p>
          <a:p>
            <a:pPr algn="just"/>
            <a:endParaRPr lang="pt-PT" sz="1200" dirty="0">
              <a:ea typeface="Times New Roman" panose="02020603050405020304" pitchFamily="18" charset="0"/>
              <a:cs typeface="Times New Roman"/>
            </a:endParaRPr>
          </a:p>
          <a:p>
            <a:pPr algn="just"/>
            <a:endParaRPr lang="pt-PT" sz="1200" dirty="0">
              <a:ea typeface="Times New Roman" panose="02020603050405020304" pitchFamily="18" charset="0"/>
              <a:cs typeface="Times New Roman"/>
            </a:endParaRPr>
          </a:p>
          <a:p>
            <a:pPr algn="just"/>
            <a:endParaRPr lang="pt-PT" sz="1200" dirty="0">
              <a:ea typeface="Times New Roman" panose="02020603050405020304" pitchFamily="18" charset="0"/>
              <a:cs typeface="Times New Roman"/>
            </a:endParaRPr>
          </a:p>
          <a:p>
            <a:pPr algn="just"/>
            <a:endParaRPr lang="pt-PT" sz="1200" dirty="0">
              <a:ea typeface="Times New Roman" panose="02020603050405020304" pitchFamily="18" charset="0"/>
              <a:cs typeface="Times New Roman"/>
            </a:endParaRPr>
          </a:p>
          <a:p>
            <a:pPr algn="just"/>
            <a:endParaRPr lang="pt-PT" sz="1200" dirty="0">
              <a:effectLst/>
              <a:ea typeface="Times New Roman" panose="02020603050405020304" pitchFamily="18" charset="0"/>
              <a:cs typeface="Times New Roman"/>
            </a:endParaRPr>
          </a:p>
          <a:p>
            <a:pPr algn="just"/>
            <a:endParaRPr lang="pt-PT" sz="1200" dirty="0">
              <a:ea typeface="Times New Roman" panose="02020603050405020304" pitchFamily="18" charset="0"/>
              <a:cs typeface="Times New Roman"/>
            </a:endParaRPr>
          </a:p>
          <a:p>
            <a:pPr algn="just"/>
            <a:endParaRPr lang="pt-PT" sz="1200" dirty="0">
              <a:effectLst/>
              <a:ea typeface="Times New Roman" panose="02020603050405020304" pitchFamily="18" charset="0"/>
              <a:cs typeface="Times New Roman"/>
            </a:endParaRPr>
          </a:p>
          <a:p>
            <a:pPr algn="just"/>
            <a:endParaRPr lang="pt-PT" sz="1200" dirty="0">
              <a:ea typeface="Times New Roman" panose="02020603050405020304" pitchFamily="18" charset="0"/>
              <a:cs typeface="Times New Roman"/>
            </a:endParaRPr>
          </a:p>
          <a:p>
            <a:pPr algn="just"/>
            <a:endParaRPr lang="pt-PT" sz="1200" dirty="0">
              <a:effectLst/>
              <a:ea typeface="Times New Roman" panose="02020603050405020304" pitchFamily="18" charset="0"/>
              <a:cs typeface="Times New Roman"/>
            </a:endParaRPr>
          </a:p>
          <a:p>
            <a:pPr algn="just"/>
            <a:endParaRPr lang="pt-PT" sz="1200" dirty="0">
              <a:ea typeface="Times New Roman" panose="02020603050405020304" pitchFamily="18" charset="0"/>
              <a:cs typeface="Times New Roman"/>
            </a:endParaRPr>
          </a:p>
          <a:p>
            <a:pPr algn="just"/>
            <a:r>
              <a:rPr lang="pt-BR" sz="800" dirty="0">
                <a:latin typeface="Calibri"/>
                <a:ea typeface="+mn-lt"/>
                <a:cs typeface="Calibri"/>
              </a:rPr>
              <a:t>NF, neutropenia febril, IEAT, </a:t>
            </a:r>
            <a:r>
              <a:rPr lang="pt-BR" sz="800" dirty="0">
                <a:latin typeface="Calibri"/>
                <a:ea typeface="+mn-lt"/>
                <a:cs typeface="Times New Roman"/>
              </a:rPr>
              <a:t>terapia antimicrobiana empírica inapropriada; AEAT, terapia antimicrobiana empírica apropriada; HAS, </a:t>
            </a:r>
            <a:r>
              <a:rPr lang="pt-BR" sz="800" dirty="0" err="1">
                <a:latin typeface="Calibri"/>
                <a:ea typeface="+mn-lt"/>
                <a:cs typeface="Times New Roman"/>
              </a:rPr>
              <a:t>hispertensão</a:t>
            </a:r>
            <a:r>
              <a:rPr lang="pt-BR" sz="800" dirty="0">
                <a:latin typeface="Calibri"/>
                <a:ea typeface="+mn-lt"/>
                <a:cs typeface="Times New Roman"/>
              </a:rPr>
              <a:t> arterial sistêmica; DM, diabetes </a:t>
            </a:r>
            <a:r>
              <a:rPr lang="pt-BR" sz="800" i="1" dirty="0">
                <a:latin typeface="Calibri"/>
                <a:ea typeface="+mn-lt"/>
                <a:cs typeface="Times New Roman"/>
              </a:rPr>
              <a:t>mellitus</a:t>
            </a:r>
            <a:r>
              <a:rPr lang="pt-BR" sz="800" dirty="0">
                <a:latin typeface="Calibri"/>
                <a:ea typeface="+mn-lt"/>
                <a:cs typeface="Times New Roman"/>
              </a:rPr>
              <a:t>; UTI, unidade de terapia intensiva.</a:t>
            </a:r>
            <a:endParaRPr lang="pt-BR" sz="800" i="1" dirty="0">
              <a:latin typeface="Calibri"/>
              <a:ea typeface="+mn-lt"/>
              <a:cs typeface="+mn-lt"/>
            </a:endParaRPr>
          </a:p>
          <a:p>
            <a:pPr algn="just"/>
            <a:endParaRPr lang="pt-BR" sz="1200" dirty="0">
              <a:effectLst/>
              <a:ea typeface="Calibri" panose="020F0502020204030204" pitchFamily="34" charset="0"/>
              <a:cs typeface="Times New Roman"/>
            </a:endParaRPr>
          </a:p>
          <a:p>
            <a:pPr algn="just"/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2381200" y="8569741"/>
            <a:ext cx="5265862" cy="1594746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12473108" y="8621928"/>
            <a:ext cx="49754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1400" b="1" dirty="0">
                <a:latin typeface="Calibri" charset="0"/>
                <a:ea typeface="Calibri" charset="0"/>
                <a:cs typeface="Calibri" charset="0"/>
              </a:rPr>
              <a:t>: </a:t>
            </a:r>
          </a:p>
          <a:p>
            <a:r>
              <a:rPr lang="pt-BR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1- Saraiva </a:t>
            </a:r>
            <a:r>
              <a:rPr lang="pt-BR" sz="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DdCA</a:t>
            </a:r>
            <a:r>
              <a:rPr lang="pt-BR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Santos </a:t>
            </a:r>
            <a:r>
              <a:rPr lang="pt-BR" sz="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SdS</a:t>
            </a:r>
            <a:r>
              <a:rPr lang="pt-BR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Monteiro GTR. Tendência de mortalidade por leucemias em crianças e adolescentes nas capitais dos estados brasileiros: 1980-2015. </a:t>
            </a:r>
            <a:r>
              <a:rPr lang="pt-BR" sz="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Epidemiol</a:t>
            </a:r>
            <a:r>
              <a:rPr lang="pt-BR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Serv. Saúde [periódico online] 2018; 27(3) </a:t>
            </a:r>
            <a:r>
              <a:rPr lang="pt-BR" sz="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[2020 03 </a:t>
            </a:r>
            <a:r>
              <a:rPr lang="pt-BR" sz="8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Nov</a:t>
            </a:r>
            <a:r>
              <a:rPr lang="pt-BR" sz="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].</a:t>
            </a:r>
          </a:p>
          <a:p>
            <a:r>
              <a:rPr lang="pt-BR" sz="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2- </a:t>
            </a:r>
            <a:r>
              <a:rPr lang="pt-BR" sz="800" dirty="0" err="1">
                <a:effectLst/>
                <a:ea typeface="Calibri" panose="020F0502020204030204" pitchFamily="34" charset="0"/>
              </a:rPr>
              <a:t>Lehrnbecher</a:t>
            </a:r>
            <a:r>
              <a:rPr lang="pt-BR" sz="800" dirty="0">
                <a:effectLst/>
                <a:ea typeface="Calibri" panose="020F0502020204030204" pitchFamily="34" charset="0"/>
              </a:rPr>
              <a:t> T, Robinson P, Fisher B, Alexander S, </a:t>
            </a:r>
            <a:r>
              <a:rPr lang="pt-BR" sz="800" dirty="0" err="1">
                <a:effectLst/>
                <a:ea typeface="Calibri" panose="020F0502020204030204" pitchFamily="34" charset="0"/>
              </a:rPr>
              <a:t>Ammann</a:t>
            </a:r>
            <a:r>
              <a:rPr lang="pt-BR" sz="800" dirty="0">
                <a:effectLst/>
                <a:ea typeface="Calibri" panose="020F0502020204030204" pitchFamily="34" charset="0"/>
              </a:rPr>
              <a:t> RA, </a:t>
            </a:r>
            <a:r>
              <a:rPr lang="pt-BR" sz="800" dirty="0" err="1">
                <a:effectLst/>
                <a:ea typeface="Calibri" panose="020F0502020204030204" pitchFamily="34" charset="0"/>
              </a:rPr>
              <a:t>Beauchemin</a:t>
            </a:r>
            <a:r>
              <a:rPr lang="pt-BR" sz="800" dirty="0">
                <a:effectLst/>
                <a:ea typeface="Calibri" panose="020F0502020204030204" pitchFamily="34" charset="0"/>
              </a:rPr>
              <a:t> M. et al. </a:t>
            </a:r>
            <a:r>
              <a:rPr lang="pt-BR" sz="800" dirty="0" err="1">
                <a:effectLst/>
                <a:ea typeface="Calibri" panose="020F0502020204030204" pitchFamily="34" charset="0"/>
              </a:rPr>
              <a:t>Guideline</a:t>
            </a:r>
            <a:r>
              <a:rPr lang="pt-BR" sz="800" dirty="0">
                <a:effectLst/>
                <a:ea typeface="Calibri" panose="020F0502020204030204" pitchFamily="34" charset="0"/>
              </a:rPr>
              <a:t> for </a:t>
            </a:r>
            <a:r>
              <a:rPr lang="pt-BR" sz="800" dirty="0" err="1">
                <a:effectLst/>
                <a:ea typeface="Calibri" panose="020F0502020204030204" pitchFamily="34" charset="0"/>
              </a:rPr>
              <a:t>the</a:t>
            </a:r>
            <a:r>
              <a:rPr lang="pt-BR" sz="800" dirty="0">
                <a:effectLst/>
                <a:ea typeface="Calibri" panose="020F0502020204030204" pitchFamily="34" charset="0"/>
              </a:rPr>
              <a:t> Management </a:t>
            </a:r>
            <a:r>
              <a:rPr lang="pt-BR" sz="800" dirty="0" err="1">
                <a:effectLst/>
                <a:ea typeface="Calibri" panose="020F0502020204030204" pitchFamily="34" charset="0"/>
              </a:rPr>
              <a:t>of</a:t>
            </a:r>
            <a:r>
              <a:rPr lang="pt-BR" sz="800" dirty="0">
                <a:effectLst/>
                <a:ea typeface="Calibri" panose="020F0502020204030204" pitchFamily="34" charset="0"/>
              </a:rPr>
              <a:t> </a:t>
            </a:r>
            <a:r>
              <a:rPr lang="pt-BR" sz="800" dirty="0" err="1">
                <a:effectLst/>
                <a:ea typeface="Calibri" panose="020F0502020204030204" pitchFamily="34" charset="0"/>
              </a:rPr>
              <a:t>Fever</a:t>
            </a:r>
            <a:r>
              <a:rPr lang="pt-BR" sz="800" dirty="0">
                <a:effectLst/>
                <a:ea typeface="Calibri" panose="020F0502020204030204" pitchFamily="34" charset="0"/>
              </a:rPr>
              <a:t> </a:t>
            </a:r>
            <a:r>
              <a:rPr lang="pt-BR" sz="800" dirty="0" err="1">
                <a:effectLst/>
                <a:ea typeface="Calibri" panose="020F0502020204030204" pitchFamily="34" charset="0"/>
              </a:rPr>
              <a:t>and</a:t>
            </a:r>
            <a:r>
              <a:rPr lang="pt-BR" sz="800" dirty="0">
                <a:effectLst/>
                <a:ea typeface="Calibri" panose="020F0502020204030204" pitchFamily="34" charset="0"/>
              </a:rPr>
              <a:t> Neutropenia in </a:t>
            </a:r>
            <a:r>
              <a:rPr lang="pt-BR" sz="800" dirty="0" err="1">
                <a:effectLst/>
                <a:ea typeface="Calibri" panose="020F0502020204030204" pitchFamily="34" charset="0"/>
              </a:rPr>
              <a:t>Children</a:t>
            </a:r>
            <a:r>
              <a:rPr lang="pt-BR" sz="800" dirty="0">
                <a:effectLst/>
                <a:ea typeface="Calibri" panose="020F0502020204030204" pitchFamily="34" charset="0"/>
              </a:rPr>
              <a:t> </a:t>
            </a:r>
            <a:r>
              <a:rPr lang="pt-BR" sz="800" dirty="0" err="1">
                <a:effectLst/>
                <a:ea typeface="Calibri" panose="020F0502020204030204" pitchFamily="34" charset="0"/>
              </a:rPr>
              <a:t>With</a:t>
            </a:r>
            <a:r>
              <a:rPr lang="pt-BR" sz="800" dirty="0">
                <a:effectLst/>
                <a:ea typeface="Calibri" panose="020F0502020204030204" pitchFamily="34" charset="0"/>
              </a:rPr>
              <a:t> Cancer </a:t>
            </a:r>
            <a:r>
              <a:rPr lang="pt-BR" sz="800" dirty="0" err="1">
                <a:effectLst/>
                <a:ea typeface="Calibri" panose="020F0502020204030204" pitchFamily="34" charset="0"/>
              </a:rPr>
              <a:t>and</a:t>
            </a:r>
            <a:r>
              <a:rPr lang="pt-BR" sz="800" dirty="0">
                <a:effectLst/>
                <a:ea typeface="Calibri" panose="020F0502020204030204" pitchFamily="34" charset="0"/>
              </a:rPr>
              <a:t> </a:t>
            </a:r>
            <a:r>
              <a:rPr lang="pt-BR" sz="800" dirty="0" err="1">
                <a:effectLst/>
                <a:ea typeface="Calibri" panose="020F0502020204030204" pitchFamily="34" charset="0"/>
              </a:rPr>
              <a:t>Hematopoietic</a:t>
            </a:r>
            <a:r>
              <a:rPr lang="pt-BR" sz="800" dirty="0">
                <a:effectLst/>
                <a:ea typeface="Calibri" panose="020F0502020204030204" pitchFamily="34" charset="0"/>
              </a:rPr>
              <a:t> </a:t>
            </a:r>
            <a:r>
              <a:rPr lang="pt-BR" sz="800" dirty="0" err="1">
                <a:effectLst/>
                <a:ea typeface="Calibri" panose="020F0502020204030204" pitchFamily="34" charset="0"/>
              </a:rPr>
              <a:t>Stem-Cell</a:t>
            </a:r>
            <a:r>
              <a:rPr lang="pt-BR" sz="800" dirty="0">
                <a:effectLst/>
                <a:ea typeface="Calibri" panose="020F0502020204030204" pitchFamily="34" charset="0"/>
              </a:rPr>
              <a:t> </a:t>
            </a:r>
            <a:r>
              <a:rPr lang="pt-BR" sz="800" dirty="0" err="1">
                <a:effectLst/>
                <a:ea typeface="Calibri" panose="020F0502020204030204" pitchFamily="34" charset="0"/>
              </a:rPr>
              <a:t>Transplantation</a:t>
            </a:r>
            <a:r>
              <a:rPr lang="pt-BR" sz="800" dirty="0">
                <a:effectLst/>
                <a:ea typeface="Calibri" panose="020F0502020204030204" pitchFamily="34" charset="0"/>
              </a:rPr>
              <a:t> </a:t>
            </a:r>
            <a:r>
              <a:rPr lang="pt-BR" sz="800" dirty="0" err="1">
                <a:effectLst/>
                <a:ea typeface="Calibri" panose="020F0502020204030204" pitchFamily="34" charset="0"/>
              </a:rPr>
              <a:t>Recipients</a:t>
            </a:r>
            <a:r>
              <a:rPr lang="pt-BR" sz="800" dirty="0">
                <a:effectLst/>
                <a:ea typeface="Calibri" panose="020F0502020204030204" pitchFamily="34" charset="0"/>
              </a:rPr>
              <a:t>: 2017 Update. J Clin </a:t>
            </a:r>
            <a:r>
              <a:rPr lang="pt-BR" sz="800" dirty="0" err="1">
                <a:effectLst/>
                <a:ea typeface="Calibri" panose="020F0502020204030204" pitchFamily="34" charset="0"/>
              </a:rPr>
              <a:t>Oncol</a:t>
            </a:r>
            <a:r>
              <a:rPr lang="pt-BR" sz="800" dirty="0">
                <a:effectLst/>
                <a:ea typeface="Calibri" panose="020F0502020204030204" pitchFamily="34" charset="0"/>
              </a:rPr>
              <a:t> [periódico online] 2017; 35(18):2082-2094 [2020 02 Dez].</a:t>
            </a:r>
          </a:p>
          <a:p>
            <a:r>
              <a:rPr lang="pt-BR" sz="800" dirty="0">
                <a:ea typeface="Calibri" panose="020F0502020204030204" pitchFamily="34" charset="0"/>
                <a:cs typeface="Times New Roman" panose="02020603050405020304" pitchFamily="18" charset="0"/>
              </a:rPr>
              <a:t>3- </a:t>
            </a:r>
            <a:r>
              <a:rPr lang="pt-BR" sz="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Sadatsharifi</a:t>
            </a:r>
            <a:r>
              <a:rPr lang="pt-BR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ADM, </a:t>
            </a:r>
            <a:r>
              <a:rPr lang="pt-BR" sz="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Namazi</a:t>
            </a:r>
            <a:r>
              <a:rPr lang="pt-BR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S, </a:t>
            </a:r>
            <a:r>
              <a:rPr lang="pt-BR" sz="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Mottaghi</a:t>
            </a:r>
            <a:r>
              <a:rPr lang="pt-BR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S, </a:t>
            </a:r>
            <a:r>
              <a:rPr lang="pt-BR" sz="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Mahmoudi</a:t>
            </a:r>
            <a:r>
              <a:rPr lang="pt-BR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L. </a:t>
            </a:r>
            <a:r>
              <a:rPr lang="pt-BR" sz="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Economic </a:t>
            </a:r>
            <a:r>
              <a:rPr lang="pt-BR" sz="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Burden</a:t>
            </a:r>
            <a:r>
              <a:rPr lang="pt-BR" sz="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pt-BR" sz="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Inappropriate</a:t>
            </a:r>
            <a:r>
              <a:rPr lang="pt-BR" sz="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Empiric</a:t>
            </a:r>
            <a:r>
              <a:rPr lang="pt-BR" sz="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Antibiotic</a:t>
            </a:r>
            <a:r>
              <a:rPr lang="pt-BR" sz="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Therapy</a:t>
            </a:r>
            <a:r>
              <a:rPr lang="pt-BR" sz="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A Report </a:t>
            </a:r>
            <a:r>
              <a:rPr lang="pt-BR" sz="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pt-BR" sz="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Southern </a:t>
            </a:r>
            <a:r>
              <a:rPr lang="pt-BR" sz="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Iran.</a:t>
            </a:r>
            <a:r>
              <a:rPr lang="pt-BR" sz="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Risk</a:t>
            </a:r>
            <a:r>
              <a:rPr lang="pt-BR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Manag</a:t>
            </a:r>
            <a:r>
              <a:rPr lang="pt-BR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Healthc</a:t>
            </a:r>
            <a:r>
              <a:rPr lang="pt-BR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Policy</a:t>
            </a:r>
            <a:r>
              <a:rPr lang="pt-BR" sz="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800" dirty="0">
                <a:effectLst/>
                <a:ea typeface="Calibri" panose="020F0502020204030204" pitchFamily="34" charset="0"/>
              </a:rPr>
              <a:t>[periódico online] </a:t>
            </a:r>
            <a:r>
              <a:rPr lang="pt-BR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2019; (12): 339-48 [2022 10 </a:t>
            </a:r>
            <a:r>
              <a:rPr lang="pt-BR" sz="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Ago</a:t>
            </a:r>
            <a:r>
              <a:rPr lang="pt-BR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].</a:t>
            </a:r>
          </a:p>
          <a:p>
            <a:endParaRPr lang="pt-BR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9D16C9A6-7673-A732-9F59-9797D9BC52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593" y="6087186"/>
            <a:ext cx="5368787" cy="3671152"/>
          </a:xfrm>
          <a:prstGeom prst="rect">
            <a:avLst/>
          </a:prstGeom>
        </p:spPr>
      </p:pic>
      <p:sp>
        <p:nvSpPr>
          <p:cNvPr id="2" name="TextBox 20">
            <a:extLst>
              <a:ext uri="{FF2B5EF4-FFF2-40B4-BE49-F238E27FC236}">
                <a16:creationId xmlns:a16="http://schemas.microsoft.com/office/drawing/2014/main" id="{9C352C3E-3256-8713-949B-E6DB471290C2}"/>
              </a:ext>
            </a:extLst>
          </p:cNvPr>
          <p:cNvSpPr txBox="1"/>
          <p:nvPr/>
        </p:nvSpPr>
        <p:spPr>
          <a:xfrm>
            <a:off x="6341538" y="2697487"/>
            <a:ext cx="5436187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pt-BR" sz="1200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Estudo de coorte retrospectivo descritivo, com coleta de </a:t>
            </a:r>
            <a:r>
              <a:rPr lang="pt-BR" sz="12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dados do </a:t>
            </a:r>
            <a:r>
              <a:rPr lang="pt-BR" sz="1200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prontuário eletrônico do AC Camargo Cancer Center, São Paulo, SP e análise ocorreram após aprovação do Comitê de Ética Institucional. Inclusão de pacientes com idade ≤ 18 anos com diagnóstico de Leucemia aguda, em vigência de quimioterapia, apresentou um pico febril e &lt; </a:t>
            </a:r>
            <a:r>
              <a:rPr lang="pt-BR" sz="12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1000 </a:t>
            </a:r>
            <a:r>
              <a:rPr lang="pt-BR" sz="1200" dirty="0" err="1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cel</a:t>
            </a:r>
            <a:r>
              <a:rPr lang="pt-BR" sz="1200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/mm</a:t>
            </a:r>
            <a:r>
              <a:rPr lang="pt-BR" sz="1200" baseline="30000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3</a:t>
            </a:r>
            <a:r>
              <a:rPr lang="pt-BR" sz="1200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, no período de janeiro de 2010 a dezembro de 2020. Além das variáveis </a:t>
            </a:r>
            <a:r>
              <a:rPr lang="pt-BR" sz="12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demográficas e clínicas, dividimos os</a:t>
            </a:r>
            <a:r>
              <a:rPr lang="pt-BR" sz="1200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 episódios de NF três momentos de avaliação para a identificação detalhada para a adesão ao protocolo internacional de NF</a:t>
            </a:r>
            <a:r>
              <a:rPr lang="pt-BR" sz="1200" baseline="30000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2</a:t>
            </a:r>
            <a:r>
              <a:rPr lang="pt-BR" sz="1200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 , sendo considerado inapropriado (global) se algum momento não foi aderido ao protocolo.</a:t>
            </a:r>
            <a:endParaRPr lang="pt-BR" sz="1200" dirty="0">
              <a:latin typeface="Calibri"/>
              <a:ea typeface="Calibri" charset="0"/>
              <a:cs typeface="Times New Roman"/>
            </a:endParaRPr>
          </a:p>
        </p:txBody>
      </p:sp>
      <p:sp>
        <p:nvSpPr>
          <p:cNvPr id="3" name="TextBox 32">
            <a:extLst>
              <a:ext uri="{FF2B5EF4-FFF2-40B4-BE49-F238E27FC236}">
                <a16:creationId xmlns:a16="http://schemas.microsoft.com/office/drawing/2014/main" id="{FE772576-33CA-8AFA-EA71-FBCBBD81DB52}"/>
              </a:ext>
            </a:extLst>
          </p:cNvPr>
          <p:cNvSpPr txBox="1"/>
          <p:nvPr/>
        </p:nvSpPr>
        <p:spPr>
          <a:xfrm>
            <a:off x="6275130" y="5199393"/>
            <a:ext cx="5436187" cy="507831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pt-BR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/>
              </a:rPr>
              <a:t>Dos 84 pacientes incluídos na pesquisa, identificamos 329 episódios de NF. </a:t>
            </a:r>
            <a:r>
              <a:rPr lang="pt-BR" sz="1200" dirty="0">
                <a:solidFill>
                  <a:srgbClr val="000000"/>
                </a:solidFill>
                <a:ea typeface="Calibri" panose="020F0502020204030204" pitchFamily="34" charset="0"/>
                <a:cs typeface="Times New Roman"/>
              </a:rPr>
              <a:t>A Tabela 1, compara os dados epidemiológicos e clínicos dos episódios com TAEI e terapia antimicrobiana empírica apropriada (TAEA). </a:t>
            </a:r>
            <a:r>
              <a:rPr lang="pt-BR" sz="1200" dirty="0">
                <a:ea typeface="+mn-lt"/>
                <a:cs typeface="Times New Roman"/>
              </a:rPr>
              <a:t>Nós identificamos uma alta proporção do gênero feminino, </a:t>
            </a:r>
            <a:r>
              <a:rPr lang="pt-BR" sz="1200" dirty="0">
                <a:ea typeface="+mn-lt"/>
                <a:cs typeface="+mn-lt"/>
              </a:rPr>
              <a:t>76 (58%) e presença de </a:t>
            </a:r>
            <a:r>
              <a:rPr lang="pt-BR" sz="1200" dirty="0" err="1">
                <a:ea typeface="+mn-lt"/>
                <a:cs typeface="+mn-lt"/>
              </a:rPr>
              <a:t>mucosite</a:t>
            </a:r>
            <a:r>
              <a:rPr lang="pt-BR" sz="1200" dirty="0">
                <a:ea typeface="+mn-lt"/>
                <a:cs typeface="+mn-lt"/>
              </a:rPr>
              <a:t>, 26 (20%), bem como a mediana de neutrófilos, 200 </a:t>
            </a:r>
            <a:r>
              <a:rPr lang="pt-BR" sz="1200" dirty="0" err="1">
                <a:ea typeface="+mn-lt"/>
                <a:cs typeface="+mn-lt"/>
              </a:rPr>
              <a:t>cel</a:t>
            </a:r>
            <a:r>
              <a:rPr lang="pt-BR" sz="1200" dirty="0">
                <a:ea typeface="+mn-lt"/>
                <a:cs typeface="+mn-lt"/>
              </a:rPr>
              <a:t>/mm</a:t>
            </a:r>
            <a:r>
              <a:rPr lang="pt-BR" sz="1200" baseline="30000" dirty="0">
                <a:effectLst/>
                <a:ea typeface="Calibri" panose="020F0502020204030204" pitchFamily="34" charset="0"/>
                <a:cs typeface="Times New Roman"/>
              </a:rPr>
              <a:t>3</a:t>
            </a:r>
            <a:r>
              <a:rPr lang="pt-BR" sz="1200" dirty="0">
                <a:ea typeface="+mn-lt"/>
                <a:cs typeface="+mn-lt"/>
              </a:rPr>
              <a:t> (0-960) e uma tendência de readmissão em até 72 horas pós alta, 11 (8%) com TAEI. Já para a TAEA identificamos uma alta proporção para a leucemia linfoide aguda, 162 (81%), 183 (92%) episódios identificados na emergência/unidade de terapia intensiva e alta proporção para infecção de corrente </a:t>
            </a:r>
            <a:r>
              <a:rPr lang="pt-BR" sz="1200" dirty="0" err="1">
                <a:ea typeface="+mn-lt"/>
                <a:cs typeface="+mn-lt"/>
              </a:rPr>
              <a:t>sanguinea</a:t>
            </a:r>
            <a:r>
              <a:rPr lang="pt-BR" sz="1200" dirty="0">
                <a:ea typeface="+mn-lt"/>
                <a:cs typeface="+mn-lt"/>
              </a:rPr>
              <a:t>, 66 (33%) com tendência para infecção de trato respiratório,  16 (8%), e infecções em outros locais como pele ou partes moles, 13 (6%).</a:t>
            </a:r>
            <a:r>
              <a:rPr lang="pt-BR" sz="1200" dirty="0">
                <a:ea typeface="+mn-lt"/>
                <a:cs typeface="Calibri"/>
              </a:rPr>
              <a:t> </a:t>
            </a:r>
            <a:r>
              <a:rPr lang="pt-BR" sz="1200" dirty="0">
                <a:solidFill>
                  <a:srgbClr val="000000"/>
                </a:solidFill>
                <a:ea typeface="Calibri" panose="020F0502020204030204" pitchFamily="34" charset="0"/>
                <a:cs typeface="Times New Roman"/>
              </a:rPr>
              <a:t>No</a:t>
            </a:r>
            <a:r>
              <a:rPr lang="pt-BR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/>
              </a:rPr>
              <a:t> 1º momento, 8 (2%) episódios não receberam ATB para cobertura para CGP, já o 2º momento foi justificado por não </a:t>
            </a:r>
            <a:r>
              <a:rPr lang="pt-BR" sz="12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/>
              </a:rPr>
              <a:t>descalonar</a:t>
            </a:r>
            <a:r>
              <a:rPr lang="pt-BR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/>
              </a:rPr>
              <a:t> ou remover o ATB quando indicado, no entanto, mediante cultura positiva em corrente sanguínea ocorreram </a:t>
            </a:r>
            <a:r>
              <a:rPr lang="pt-BR" sz="1200" dirty="0">
                <a:solidFill>
                  <a:srgbClr val="000000"/>
                </a:solidFill>
                <a:ea typeface="Calibri" panose="020F0502020204030204" pitchFamily="34" charset="0"/>
                <a:cs typeface="Times New Roman"/>
              </a:rPr>
              <a:t>em 73 (22%) dos episódios de NF, sendo 10 (11%) TAEA. O 3º momento, o antifúngico não foi associado à terapia antimicrobiana na NF prolongada</a:t>
            </a:r>
            <a:r>
              <a:rPr lang="pt-BR" sz="12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/>
              </a:rPr>
              <a:t>1</a:t>
            </a:r>
            <a:r>
              <a:rPr lang="pt-BR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/>
              </a:rPr>
              <a:t>. Além disso, identificamos como principais fatores de risco associados à mortalidade a leucemia mieloide aguda, idade 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≥</a:t>
            </a:r>
            <a:r>
              <a:rPr lang="pt-BR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/>
              </a:rPr>
              <a:t> 13 anos e infecção de corrente sanguínea </a:t>
            </a:r>
            <a:r>
              <a:rPr lang="pt-BR" sz="12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/>
              </a:rPr>
              <a:t>microbiologicamente</a:t>
            </a:r>
            <a:r>
              <a:rPr lang="pt-BR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/>
              </a:rPr>
              <a:t> documentada.</a:t>
            </a:r>
            <a:r>
              <a:rPr lang="pt-BR" sz="1200" dirty="0">
                <a:cs typeface="Times New Roman"/>
              </a:rPr>
              <a:t> </a:t>
            </a:r>
            <a:r>
              <a:rPr lang="pt-PT" sz="1200" dirty="0">
                <a:cs typeface="Calibri"/>
              </a:rPr>
              <a:t>Embora não tenha sido identificado associação da IEAT à alta taxa de óbito, podemos inferir que é extremamente necessário </a:t>
            </a:r>
            <a:r>
              <a:rPr lang="pt-PT" sz="1200" dirty="0" err="1">
                <a:cs typeface="Calibri"/>
              </a:rPr>
              <a:t>desescalonar</a:t>
            </a:r>
            <a:r>
              <a:rPr lang="pt-PT" sz="1200" dirty="0">
                <a:cs typeface="Calibri"/>
              </a:rPr>
              <a:t> ou remover o ATB pois, o excesso prolonga a hospitalização, causa sobrecarga econômica e leva o paciente à exposição desnecessária de diversos agentes </a:t>
            </a:r>
            <a:r>
              <a:rPr lang="pt-PT" sz="1200" dirty="0" err="1">
                <a:cs typeface="Calibri"/>
              </a:rPr>
              <a:t>infecciosos</a:t>
            </a:r>
            <a:r>
              <a:rPr lang="pt-PT" sz="1200" dirty="0">
                <a:cs typeface="Calibri"/>
              </a:rPr>
              <a:t>, além de </a:t>
            </a:r>
            <a:r>
              <a:rPr lang="pt-PT" sz="1200" dirty="0" err="1">
                <a:cs typeface="Calibri"/>
              </a:rPr>
              <a:t>disbiose</a:t>
            </a:r>
            <a:r>
              <a:rPr lang="pt-PT" sz="1200" dirty="0">
                <a:cs typeface="Calibri"/>
              </a:rPr>
              <a:t> da microbiota intestinal. Por conseguinte, podemos sugerir que o impacto a longo prazo do aumento das bactérias </a:t>
            </a:r>
            <a:r>
              <a:rPr lang="pt-PT" sz="1200" dirty="0" err="1">
                <a:cs typeface="Calibri"/>
              </a:rPr>
              <a:t>multi</a:t>
            </a:r>
            <a:r>
              <a:rPr lang="pt-PT" sz="1200" dirty="0">
                <a:cs typeface="Calibri"/>
              </a:rPr>
              <a:t> resistentes causará um aumento no número de óbitos nessa população, uma vez que o paciente </a:t>
            </a:r>
            <a:r>
              <a:rPr lang="pt-PT" sz="1200" dirty="0" err="1">
                <a:cs typeface="Calibri"/>
              </a:rPr>
              <a:t>neutropênico</a:t>
            </a:r>
            <a:r>
              <a:rPr lang="pt-PT" sz="1200" dirty="0">
                <a:cs typeface="Calibri"/>
              </a:rPr>
              <a:t> apresentando esses agentes em corrente </a:t>
            </a:r>
            <a:r>
              <a:rPr lang="pt-PT" sz="1200" dirty="0" err="1">
                <a:cs typeface="Calibri"/>
              </a:rPr>
              <a:t>sanguinea</a:t>
            </a:r>
            <a:r>
              <a:rPr lang="pt-PT" sz="1200" dirty="0">
                <a:cs typeface="Calibri"/>
              </a:rPr>
              <a:t> tem alto potencial de óbito associado à falha terapêutica.</a:t>
            </a:r>
            <a:endParaRPr lang="pt-BR" sz="1200" dirty="0">
              <a:ea typeface="+mn-lt"/>
              <a:cs typeface="+mn-lt"/>
            </a:endParaRPr>
          </a:p>
          <a:p>
            <a:pPr algn="just"/>
            <a:endParaRPr lang="pt-BR" sz="1200" dirty="0">
              <a:cs typeface="Times New Roman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C85EEE6B-20C6-49C2-D82C-DC04CFD18E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3755" y="2257043"/>
            <a:ext cx="5526313" cy="5686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386</TotalTime>
  <Words>900</Words>
  <Application>Microsoft Office PowerPoint</Application>
  <PresentationFormat>Personalizar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Jessica Talita Mariana Wicthoff Raniero Alcantara</cp:lastModifiedBy>
  <cp:revision>230</cp:revision>
  <dcterms:created xsi:type="dcterms:W3CDTF">2018-02-05T15:36:18Z</dcterms:created>
  <dcterms:modified xsi:type="dcterms:W3CDTF">2023-01-18T16:30:25Z</dcterms:modified>
</cp:coreProperties>
</file>