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994"/>
  </p:normalViewPr>
  <p:slideViewPr>
    <p:cSldViewPr snapToGrid="0" snapToObjects="1">
      <p:cViewPr varScale="1">
        <p:scale>
          <a:sx n="42" d="100"/>
          <a:sy n="42" d="100"/>
        </p:scale>
        <p:origin x="30" y="30"/>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queline Menezes" userId="7df24aeb86ba0a2f" providerId="LiveId" clId="{96EAC0B8-3CF8-4CFF-A514-6E6ED5AA47EA}"/>
    <pc:docChg chg="modSld">
      <pc:chgData name="Jacqueline Menezes" userId="7df24aeb86ba0a2f" providerId="LiveId" clId="{96EAC0B8-3CF8-4CFF-A514-6E6ED5AA47EA}" dt="2023-01-10T00:18:51.805" v="3" actId="1035"/>
      <pc:docMkLst>
        <pc:docMk/>
      </pc:docMkLst>
      <pc:sldChg chg="modSp mod">
        <pc:chgData name="Jacqueline Menezes" userId="7df24aeb86ba0a2f" providerId="LiveId" clId="{96EAC0B8-3CF8-4CFF-A514-6E6ED5AA47EA}" dt="2023-01-10T00:18:51.805" v="3" actId="1035"/>
        <pc:sldMkLst>
          <pc:docMk/>
          <pc:sldMk cId="342200773" sldId="256"/>
        </pc:sldMkLst>
        <pc:spChg chg="mod">
          <ac:chgData name="Jacqueline Menezes" userId="7df24aeb86ba0a2f" providerId="LiveId" clId="{96EAC0B8-3CF8-4CFF-A514-6E6ED5AA47EA}" dt="2023-01-10T00:18:51.805" v="3" actId="1035"/>
          <ac:spMkLst>
            <pc:docMk/>
            <pc:sldMk cId="342200773" sldId="256"/>
            <ac:spMk id="21" creationId="{ED535ABC-B6F0-914E-A2CD-EEC99805C25A}"/>
          </ac:spMkLst>
        </pc:spChg>
        <pc:spChg chg="mod">
          <ac:chgData name="Jacqueline Menezes" userId="7df24aeb86ba0a2f" providerId="LiveId" clId="{96EAC0B8-3CF8-4CFF-A514-6E6ED5AA47EA}" dt="2023-01-10T00:18:07.170" v="2" actId="1035"/>
          <ac:spMkLst>
            <pc:docMk/>
            <pc:sldMk cId="342200773" sldId="256"/>
            <ac:spMk id="44" creationId="{811B4335-7FB6-0649-84FD-BD02F8A007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09/01/2023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09/01/2023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‹nº›</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D7410CA3-6DD5-3A44-9A27-89A5D91BB08F}"/>
              </a:ext>
            </a:extLst>
          </p:cNvPr>
          <p:cNvSpPr/>
          <p:nvPr/>
        </p:nvSpPr>
        <p:spPr>
          <a:xfrm>
            <a:off x="12303172" y="4481989"/>
            <a:ext cx="5904609" cy="2252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Rounded Rectangle 27">
            <a:extLst>
              <a:ext uri="{FF2B5EF4-FFF2-40B4-BE49-F238E27FC236}">
                <a16:creationId xmlns:a16="http://schemas.microsoft.com/office/drawing/2014/main" id="{5F2BD0F1-005A-0044-A8AB-560F9375413B}"/>
              </a:ext>
            </a:extLst>
          </p:cNvPr>
          <p:cNvSpPr/>
          <p:nvPr/>
        </p:nvSpPr>
        <p:spPr>
          <a:xfrm>
            <a:off x="248802" y="7773378"/>
            <a:ext cx="57346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ounded Rectangle 33">
            <a:extLst>
              <a:ext uri="{FF2B5EF4-FFF2-40B4-BE49-F238E27FC236}">
                <a16:creationId xmlns:a16="http://schemas.microsoft.com/office/drawing/2014/main" id="{A5E64E54-F3DF-614D-AB54-FE5A3AEF7AA0}"/>
              </a:ext>
            </a:extLst>
          </p:cNvPr>
          <p:cNvSpPr/>
          <p:nvPr/>
        </p:nvSpPr>
        <p:spPr>
          <a:xfrm>
            <a:off x="12327883" y="2390799"/>
            <a:ext cx="57346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Rounded Rectangle 26">
            <a:extLst>
              <a:ext uri="{FF2B5EF4-FFF2-40B4-BE49-F238E27FC236}">
                <a16:creationId xmlns:a16="http://schemas.microsoft.com/office/drawing/2014/main" id="{A4D1C169-D6E1-FD4B-A45E-96E67FB1FAC8}"/>
              </a:ext>
            </a:extLst>
          </p:cNvPr>
          <p:cNvSpPr/>
          <p:nvPr/>
        </p:nvSpPr>
        <p:spPr>
          <a:xfrm>
            <a:off x="248805" y="6628268"/>
            <a:ext cx="57346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Rounded Rectangle 25">
            <a:extLst>
              <a:ext uri="{FF2B5EF4-FFF2-40B4-BE49-F238E27FC236}">
                <a16:creationId xmlns:a16="http://schemas.microsoft.com/office/drawing/2014/main" id="{001D1AA0-407E-424D-91CD-EDDDAC304852}"/>
              </a:ext>
            </a:extLst>
          </p:cNvPr>
          <p:cNvSpPr/>
          <p:nvPr/>
        </p:nvSpPr>
        <p:spPr>
          <a:xfrm>
            <a:off x="220700" y="2390799"/>
            <a:ext cx="57346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Rectangle 28">
            <a:extLst>
              <a:ext uri="{FF2B5EF4-FFF2-40B4-BE49-F238E27FC236}">
                <a16:creationId xmlns:a16="http://schemas.microsoft.com/office/drawing/2014/main" id="{AC7E963C-F39C-9142-BF7D-B9F3E604B6E7}"/>
              </a:ext>
            </a:extLst>
          </p:cNvPr>
          <p:cNvSpPr/>
          <p:nvPr/>
        </p:nvSpPr>
        <p:spPr>
          <a:xfrm>
            <a:off x="0" y="800991"/>
            <a:ext cx="18288000" cy="146429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11">
            <a:extLst>
              <a:ext uri="{FF2B5EF4-FFF2-40B4-BE49-F238E27FC236}">
                <a16:creationId xmlns:a16="http://schemas.microsoft.com/office/drawing/2014/main" id="{36FBF4F5-4DA9-A54C-8992-944303BBFA52}"/>
              </a:ext>
            </a:extLst>
          </p:cNvPr>
          <p:cNvSpPr txBox="1"/>
          <p:nvPr/>
        </p:nvSpPr>
        <p:spPr>
          <a:xfrm>
            <a:off x="417058" y="871102"/>
            <a:ext cx="16263106" cy="954107"/>
          </a:xfrm>
          <a:prstGeom prst="rect">
            <a:avLst/>
          </a:prstGeom>
          <a:noFill/>
        </p:spPr>
        <p:txBody>
          <a:bodyPr wrap="none" rtlCol="0">
            <a:spAutoFit/>
          </a:bodyPr>
          <a:lstStyle/>
          <a:p>
            <a:r>
              <a:rPr lang="en-US" sz="2800" b="1" dirty="0">
                <a:solidFill>
                  <a:schemeClr val="bg1"/>
                </a:solidFill>
                <a:latin typeface="Calibri" charset="0"/>
                <a:ea typeface="Calibri" charset="0"/>
                <a:cs typeface="Calibri" charset="0"/>
              </a:rPr>
              <a:t>SENTINEL NODE MAPPING DECREASES THE PREVALENCE OF ISOLATED POSITIVE PARA-AORTIC LYMPH NODE </a:t>
            </a:r>
          </a:p>
          <a:p>
            <a:r>
              <a:rPr lang="en-US" sz="2800" b="1" dirty="0">
                <a:solidFill>
                  <a:schemeClr val="bg1"/>
                </a:solidFill>
                <a:latin typeface="Calibri" charset="0"/>
                <a:ea typeface="Calibri" charset="0"/>
                <a:cs typeface="Calibri" charset="0"/>
              </a:rPr>
              <a:t>IN ENDOMETRIAL CANCER</a:t>
            </a:r>
            <a:endParaRPr lang="pt-BR" sz="2800" b="1" dirty="0">
              <a:solidFill>
                <a:schemeClr val="bg1"/>
              </a:solidFill>
              <a:latin typeface="Calibri" charset="0"/>
              <a:ea typeface="Calibri" charset="0"/>
              <a:cs typeface="Calibri" charset="0"/>
            </a:endParaRPr>
          </a:p>
        </p:txBody>
      </p:sp>
      <p:sp>
        <p:nvSpPr>
          <p:cNvPr id="13" name="TextBox 12">
            <a:extLst>
              <a:ext uri="{FF2B5EF4-FFF2-40B4-BE49-F238E27FC236}">
                <a16:creationId xmlns:a16="http://schemas.microsoft.com/office/drawing/2014/main" id="{AA1A24BD-BD89-144A-A301-A8058FB68A3A}"/>
              </a:ext>
            </a:extLst>
          </p:cNvPr>
          <p:cNvSpPr txBox="1"/>
          <p:nvPr/>
        </p:nvSpPr>
        <p:spPr>
          <a:xfrm>
            <a:off x="503996" y="1815500"/>
            <a:ext cx="17280007" cy="461665"/>
          </a:xfrm>
          <a:prstGeom prst="rect">
            <a:avLst/>
          </a:prstGeom>
          <a:noFill/>
        </p:spPr>
        <p:txBody>
          <a:bodyPr wrap="square" rtlCol="0">
            <a:spAutoFit/>
          </a:bodyPr>
          <a:lstStyle/>
          <a:p>
            <a:r>
              <a:rPr lang="en-US" sz="2400" dirty="0">
                <a:latin typeface="Calibri" charset="0"/>
                <a:ea typeface="Calibri" charset="0"/>
                <a:cs typeface="Calibri" charset="0"/>
              </a:rPr>
              <a:t>J.N. Menezes; T.P. </a:t>
            </a:r>
            <a:r>
              <a:rPr lang="en-US" sz="2400" dirty="0" err="1">
                <a:latin typeface="Calibri" charset="0"/>
                <a:ea typeface="Calibri" charset="0"/>
                <a:cs typeface="Calibri" charset="0"/>
              </a:rPr>
              <a:t>Diniz</a:t>
            </a:r>
            <a:r>
              <a:rPr lang="en-US" sz="2400" dirty="0">
                <a:latin typeface="Calibri" charset="0"/>
                <a:ea typeface="Calibri" charset="0"/>
                <a:cs typeface="Calibri" charset="0"/>
              </a:rPr>
              <a:t>; B.T. Gonçalves; C.C. </a:t>
            </a:r>
            <a:r>
              <a:rPr lang="en-US" sz="2400" dirty="0" err="1">
                <a:latin typeface="Calibri" charset="0"/>
                <a:ea typeface="Calibri" charset="0"/>
                <a:cs typeface="Calibri" charset="0"/>
              </a:rPr>
              <a:t>Faloppa</a:t>
            </a:r>
            <a:r>
              <a:rPr lang="en-US" sz="2400" dirty="0">
                <a:latin typeface="Calibri" charset="0"/>
                <a:ea typeface="Calibri" charset="0"/>
                <a:cs typeface="Calibri" charset="0"/>
              </a:rPr>
              <a:t>; H. </a:t>
            </a:r>
            <a:r>
              <a:rPr lang="en-US" sz="2400" dirty="0" err="1">
                <a:latin typeface="Calibri" charset="0"/>
                <a:ea typeface="Calibri" charset="0"/>
                <a:cs typeface="Calibri" charset="0"/>
              </a:rPr>
              <a:t>Mantoan</a:t>
            </a:r>
            <a:r>
              <a:rPr lang="en-US" sz="2400" dirty="0">
                <a:latin typeface="Calibri" charset="0"/>
                <a:ea typeface="Calibri" charset="0"/>
                <a:cs typeface="Calibri" charset="0"/>
              </a:rPr>
              <a:t>; L.Y. </a:t>
            </a:r>
            <a:r>
              <a:rPr lang="en-US" sz="2400" dirty="0" err="1">
                <a:latin typeface="Calibri" charset="0"/>
                <a:ea typeface="Calibri" charset="0"/>
                <a:cs typeface="Calibri" charset="0"/>
              </a:rPr>
              <a:t>Kumagai</a:t>
            </a:r>
            <a:r>
              <a:rPr lang="en-US" sz="2400" dirty="0">
                <a:latin typeface="Calibri" charset="0"/>
                <a:ea typeface="Calibri" charset="0"/>
                <a:cs typeface="Calibri" charset="0"/>
              </a:rPr>
              <a:t>; L. </a:t>
            </a:r>
            <a:r>
              <a:rPr lang="en-US" sz="2400" dirty="0" err="1">
                <a:latin typeface="Calibri" charset="0"/>
                <a:ea typeface="Calibri" charset="0"/>
                <a:cs typeface="Calibri" charset="0"/>
              </a:rPr>
              <a:t>Badiglian</a:t>
            </a:r>
            <a:r>
              <a:rPr lang="en-US" sz="2400" dirty="0">
                <a:latin typeface="Calibri" charset="0"/>
                <a:ea typeface="Calibri" charset="0"/>
                <a:cs typeface="Calibri" charset="0"/>
              </a:rPr>
              <a:t>-Filho A.P.G. </a:t>
            </a:r>
            <a:r>
              <a:rPr lang="en-US" sz="2400" dirty="0" err="1">
                <a:latin typeface="Calibri" charset="0"/>
                <a:ea typeface="Calibri" charset="0"/>
                <a:cs typeface="Calibri" charset="0"/>
              </a:rPr>
              <a:t>Guimarães</a:t>
            </a:r>
            <a:r>
              <a:rPr lang="en-US" sz="2400" dirty="0">
                <a:latin typeface="Calibri" charset="0"/>
                <a:ea typeface="Calibri" charset="0"/>
                <a:cs typeface="Calibri" charset="0"/>
              </a:rPr>
              <a:t>; L. De </a:t>
            </a:r>
            <a:r>
              <a:rPr lang="en-US" sz="2400" dirty="0" err="1">
                <a:latin typeface="Calibri" charset="0"/>
                <a:ea typeface="Calibri" charset="0"/>
                <a:cs typeface="Calibri" charset="0"/>
              </a:rPr>
              <a:t>Brot</a:t>
            </a:r>
            <a:r>
              <a:rPr lang="en-US" sz="2400" dirty="0">
                <a:latin typeface="Calibri" charset="0"/>
                <a:ea typeface="Calibri" charset="0"/>
                <a:cs typeface="Calibri" charset="0"/>
              </a:rPr>
              <a:t>; G. </a:t>
            </a:r>
            <a:r>
              <a:rPr lang="en-US" sz="2400" dirty="0" err="1">
                <a:latin typeface="Calibri" charset="0"/>
                <a:ea typeface="Calibri" charset="0"/>
                <a:cs typeface="Calibri" charset="0"/>
              </a:rPr>
              <a:t>Baiocchi</a:t>
            </a:r>
            <a:endParaRPr lang="pt-BR" sz="2400" dirty="0">
              <a:latin typeface="Calibri" charset="0"/>
              <a:ea typeface="Calibri" charset="0"/>
              <a:cs typeface="Calibri" charset="0"/>
            </a:endParaRPr>
          </a:p>
        </p:txBody>
      </p:sp>
      <p:sp>
        <p:nvSpPr>
          <p:cNvPr id="30" name="Rectangle 29">
            <a:extLst>
              <a:ext uri="{FF2B5EF4-FFF2-40B4-BE49-F238E27FC236}">
                <a16:creationId xmlns:a16="http://schemas.microsoft.com/office/drawing/2014/main" id="{110A48B5-F328-D645-96C3-2D4ECF5001AD}"/>
              </a:ext>
            </a:extLst>
          </p:cNvPr>
          <p:cNvSpPr/>
          <p:nvPr/>
        </p:nvSpPr>
        <p:spPr>
          <a:xfrm>
            <a:off x="16962120" y="800991"/>
            <a:ext cx="1325880" cy="100494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Rectangle 30">
            <a:extLst>
              <a:ext uri="{FF2B5EF4-FFF2-40B4-BE49-F238E27FC236}">
                <a16:creationId xmlns:a16="http://schemas.microsoft.com/office/drawing/2014/main" id="{3A9E31E6-DEFD-F244-8DCD-75F5CF51EA30}"/>
              </a:ext>
            </a:extLst>
          </p:cNvPr>
          <p:cNvSpPr/>
          <p:nvPr/>
        </p:nvSpPr>
        <p:spPr>
          <a:xfrm>
            <a:off x="16497300" y="800991"/>
            <a:ext cx="464820" cy="10049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13">
            <a:extLst>
              <a:ext uri="{FF2B5EF4-FFF2-40B4-BE49-F238E27FC236}">
                <a16:creationId xmlns:a16="http://schemas.microsoft.com/office/drawing/2014/main" id="{60499DB6-57F6-FA4E-AD8C-82777B9EFB6F}"/>
              </a:ext>
            </a:extLst>
          </p:cNvPr>
          <p:cNvSpPr txBox="1"/>
          <p:nvPr/>
        </p:nvSpPr>
        <p:spPr>
          <a:xfrm>
            <a:off x="156118" y="2413003"/>
            <a:ext cx="5920150"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INTRODUCTION</a:t>
            </a:r>
          </a:p>
        </p:txBody>
      </p:sp>
      <p:sp>
        <p:nvSpPr>
          <p:cNvPr id="15" name="TextBox 14">
            <a:extLst>
              <a:ext uri="{FF2B5EF4-FFF2-40B4-BE49-F238E27FC236}">
                <a16:creationId xmlns:a16="http://schemas.microsoft.com/office/drawing/2014/main" id="{A47B7308-5D9B-974F-AB82-CF827144DE32}"/>
              </a:ext>
            </a:extLst>
          </p:cNvPr>
          <p:cNvSpPr txBox="1"/>
          <p:nvPr/>
        </p:nvSpPr>
        <p:spPr>
          <a:xfrm>
            <a:off x="156118" y="2936223"/>
            <a:ext cx="5920150" cy="3693319"/>
          </a:xfrm>
          <a:prstGeom prst="rect">
            <a:avLst/>
          </a:prstGeom>
          <a:noFill/>
        </p:spPr>
        <p:txBody>
          <a:bodyPr wrap="square" rtlCol="0">
            <a:spAutoFit/>
          </a:bodyPr>
          <a:lstStyle/>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Isolated positive para-aortic lymph node (PALN) in endometrial cancer is an uncommon event. Previously, our group showed the predictive factors of PALN metastasis in a single institution series and described a subgroup of patients who could safely forgo PALN dissection. This analysis was done in women with endometrioid and non-endometrioid tumors who underwent systematic lymphadenectomy and we found overall PALN metastasis in 11% of patients, however with only 2.7% of them occurring in the absence of PLN metastasis. Considering evidence that Sentinel Lymph Node (SLN) mapping can provide a two-fold higher rate of positive lymph node diagnosis, we hypothesized if this protocol could correctly detect isolated positive PALN.</a:t>
            </a:r>
            <a:endParaRPr lang="pt-BR" sz="1700" dirty="0">
              <a:latin typeface="Calibri" charset="0"/>
              <a:ea typeface="Calibri" charset="0"/>
              <a:cs typeface="Calibri" charset="0"/>
            </a:endParaRPr>
          </a:p>
        </p:txBody>
      </p:sp>
      <p:sp>
        <p:nvSpPr>
          <p:cNvPr id="18" name="TextBox 17">
            <a:extLst>
              <a:ext uri="{FF2B5EF4-FFF2-40B4-BE49-F238E27FC236}">
                <a16:creationId xmlns:a16="http://schemas.microsoft.com/office/drawing/2014/main" id="{B6CA608A-2DC5-9041-9E97-EBBF8BECB85E}"/>
              </a:ext>
            </a:extLst>
          </p:cNvPr>
          <p:cNvSpPr txBox="1"/>
          <p:nvPr/>
        </p:nvSpPr>
        <p:spPr>
          <a:xfrm>
            <a:off x="208933" y="6650472"/>
            <a:ext cx="5920150"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OBJECTIVE</a:t>
            </a:r>
          </a:p>
        </p:txBody>
      </p:sp>
      <p:sp>
        <p:nvSpPr>
          <p:cNvPr id="19" name="TextBox 18">
            <a:extLst>
              <a:ext uri="{FF2B5EF4-FFF2-40B4-BE49-F238E27FC236}">
                <a16:creationId xmlns:a16="http://schemas.microsoft.com/office/drawing/2014/main" id="{414ECDDF-475F-AA4A-87B3-CF665B158A65}"/>
              </a:ext>
            </a:extLst>
          </p:cNvPr>
          <p:cNvSpPr txBox="1"/>
          <p:nvPr/>
        </p:nvSpPr>
        <p:spPr>
          <a:xfrm>
            <a:off x="134804" y="7129088"/>
            <a:ext cx="5920150" cy="907941"/>
          </a:xfrm>
          <a:prstGeom prst="rect">
            <a:avLst/>
          </a:prstGeom>
          <a:noFill/>
        </p:spPr>
        <p:txBody>
          <a:bodyPr wrap="square" rtlCol="0">
            <a:spAutoFit/>
          </a:bodyPr>
          <a:lstStyle/>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T</a:t>
            </a:r>
            <a:r>
              <a:rPr lang="en-US" sz="1800" dirty="0">
                <a:latin typeface="Calibri" panose="020F0502020204030204" pitchFamily="34" charset="0"/>
                <a:ea typeface="Calibri" panose="020F0502020204030204" pitchFamily="34" charset="0"/>
                <a:cs typeface="Times New Roman" panose="02020603050405020304" pitchFamily="18" charset="0"/>
              </a:rPr>
              <a:t>o</a:t>
            </a:r>
            <a:r>
              <a:rPr lang="en-US" sz="1800" dirty="0">
                <a:effectLst/>
                <a:latin typeface="Calibri" panose="020F0502020204030204" pitchFamily="34" charset="0"/>
                <a:ea typeface="Calibri" panose="020F0502020204030204" pitchFamily="34" charset="0"/>
                <a:cs typeface="Times New Roman" panose="02020603050405020304" pitchFamily="18" charset="0"/>
              </a:rPr>
              <a:t> evaluate the impact of SLN mapping in the risk of isolated positive PALN</a:t>
            </a:r>
            <a:r>
              <a:rPr lang="en-US" sz="1800" dirty="0">
                <a:latin typeface="Calibri" panose="020F0502020204030204" pitchFamily="34" charset="0"/>
                <a:ea typeface="Calibri" panose="020F0502020204030204" pitchFamily="34" charset="0"/>
                <a:cs typeface="Times New Roman" panose="02020603050405020304" pitchFamily="18"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1700" dirty="0">
                <a:latin typeface="Calibri" charset="0"/>
                <a:ea typeface="Calibri" charset="0"/>
                <a:cs typeface="Calibri" charset="0"/>
              </a:rPr>
              <a:t>.</a:t>
            </a:r>
            <a:endParaRPr lang="pt-BR" sz="1700" dirty="0">
              <a:latin typeface="Calibri" charset="0"/>
              <a:ea typeface="Calibri" charset="0"/>
              <a:cs typeface="Calibri" charset="0"/>
            </a:endParaRPr>
          </a:p>
        </p:txBody>
      </p:sp>
      <p:sp>
        <p:nvSpPr>
          <p:cNvPr id="20" name="TextBox 19">
            <a:extLst>
              <a:ext uri="{FF2B5EF4-FFF2-40B4-BE49-F238E27FC236}">
                <a16:creationId xmlns:a16="http://schemas.microsoft.com/office/drawing/2014/main" id="{989EB4AE-6623-BC4D-8A59-FAB159F3CD26}"/>
              </a:ext>
            </a:extLst>
          </p:cNvPr>
          <p:cNvSpPr txBox="1"/>
          <p:nvPr/>
        </p:nvSpPr>
        <p:spPr>
          <a:xfrm>
            <a:off x="208930" y="7798617"/>
            <a:ext cx="5920150"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METHODS</a:t>
            </a:r>
          </a:p>
        </p:txBody>
      </p:sp>
      <p:sp>
        <p:nvSpPr>
          <p:cNvPr id="21" name="TextBox 20">
            <a:extLst>
              <a:ext uri="{FF2B5EF4-FFF2-40B4-BE49-F238E27FC236}">
                <a16:creationId xmlns:a16="http://schemas.microsoft.com/office/drawing/2014/main" id="{ED535ABC-B6F0-914E-A2CD-EEC99805C25A}"/>
              </a:ext>
            </a:extLst>
          </p:cNvPr>
          <p:cNvSpPr txBox="1"/>
          <p:nvPr/>
        </p:nvSpPr>
        <p:spPr>
          <a:xfrm>
            <a:off x="134801" y="8298977"/>
            <a:ext cx="5920150" cy="2031325"/>
          </a:xfrm>
          <a:prstGeom prst="rect">
            <a:avLst/>
          </a:prstGeom>
          <a:noFill/>
        </p:spPr>
        <p:txBody>
          <a:bodyPr wrap="square" rtlCol="0">
            <a:spAutoFit/>
          </a:bodyPr>
          <a:lstStyle/>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We retrospectively evaluated a series of 426 patients submitted to SLN mapping from January 2013 to December 2021 (Group A) compared to a historical series of 210 cases submitted to systematic pelvic and para-aortic lymphadenectomy from June 2007 to April 2015 (Group B) in AC Camargo Cancer Center. Isolated PALN recurrence was considered as positive</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Box 31">
            <a:extLst>
              <a:ext uri="{FF2B5EF4-FFF2-40B4-BE49-F238E27FC236}">
                <a16:creationId xmlns:a16="http://schemas.microsoft.com/office/drawing/2014/main" id="{80911BC6-C929-C743-8A55-B63E6304E3CF}"/>
              </a:ext>
            </a:extLst>
          </p:cNvPr>
          <p:cNvSpPr txBox="1"/>
          <p:nvPr/>
        </p:nvSpPr>
        <p:spPr>
          <a:xfrm>
            <a:off x="12303173" y="2413003"/>
            <a:ext cx="5920150"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RESULTS AND CONCLUSION</a:t>
            </a:r>
          </a:p>
        </p:txBody>
      </p:sp>
      <p:sp>
        <p:nvSpPr>
          <p:cNvPr id="33" name="TextBox 32">
            <a:extLst>
              <a:ext uri="{FF2B5EF4-FFF2-40B4-BE49-F238E27FC236}">
                <a16:creationId xmlns:a16="http://schemas.microsoft.com/office/drawing/2014/main" id="{B14C257E-FAC8-9842-9590-26985410A87C}"/>
              </a:ext>
            </a:extLst>
          </p:cNvPr>
          <p:cNvSpPr txBox="1"/>
          <p:nvPr/>
        </p:nvSpPr>
        <p:spPr>
          <a:xfrm>
            <a:off x="12229043" y="2936223"/>
            <a:ext cx="5920150" cy="6447919"/>
          </a:xfrm>
          <a:prstGeom prst="rect">
            <a:avLst/>
          </a:prstGeom>
          <a:noFill/>
        </p:spPr>
        <p:txBody>
          <a:bodyPr wrap="square" rtlCol="0">
            <a:spAutoFit/>
          </a:bodyPr>
          <a:lstStyle/>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SLN mapping was performed in 258 (60.6%) patients in Group A. A total of 234 (54.9%) had blue dye and 192 (45.1%) ICG. The bilateral detection rate was 80.8% and 52 (12.2%) patients had positive SLN, recording a sensitivity, NPV and FNPV of 92.9%, 98.9% and 1.1%, respectively</a:t>
            </a:r>
            <a:r>
              <a:rPr lang="en-US" sz="1800" dirty="0">
                <a:latin typeface="Calibri" panose="020F0502020204030204" pitchFamily="34" charset="0"/>
                <a:ea typeface="Calibri" panose="020F0502020204030204" pitchFamily="34" charset="0"/>
                <a:cs typeface="Times New Roman" panose="02020603050405020304" pitchFamily="18" charset="0"/>
              </a:rPr>
              <a:t>.  Pelvic and paraaortic lymph node counts were higher in Group B (median 3 versus 35 and 0 versus 15) with similar pelvic LN metastasis between groups (12,9 versus 13.3%; p=0.88), however with a higher rate of PALN metastasis in Group B (2,8 versus 8,6%; p=0.001)</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1800" dirty="0">
                <a:effectLst/>
                <a:latin typeface="Calibri" panose="020F0502020204030204" pitchFamily="34" charset="0"/>
                <a:ea typeface="Calibri" panose="020F0502020204030204" pitchFamily="34" charset="0"/>
                <a:cs typeface="Times New Roman" panose="02020603050405020304" pitchFamily="18" charset="0"/>
              </a:rPr>
              <a:t>Of the cases with bilateral SLN mapping we found 2 (0.47%) with isolated positive PALN. Conversely, 7 (3.3%) patients with isolated positive PALN were noted in Group B (p=0.004).</a:t>
            </a:r>
          </a:p>
          <a:p>
            <a:pPr algn="just"/>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1800" dirty="0">
                <a:latin typeface="Calibri" panose="020F0502020204030204" pitchFamily="34" charset="0"/>
                <a:ea typeface="Calibri" charset="0"/>
                <a:cs typeface="Times New Roman" panose="02020603050405020304" pitchFamily="18" charset="0"/>
              </a:rPr>
              <a:t>In conclusion, </a:t>
            </a:r>
            <a:r>
              <a:rPr lang="en-US" sz="1800" dirty="0">
                <a:effectLst/>
                <a:latin typeface="Calibri" panose="020F0502020204030204" pitchFamily="34" charset="0"/>
                <a:ea typeface="Calibri" panose="020F0502020204030204" pitchFamily="34" charset="0"/>
                <a:cs typeface="Times New Roman" panose="02020603050405020304" pitchFamily="18" charset="0"/>
              </a:rPr>
              <a:t>SLN protocol can accurately predict LN status and isolated PALN involvement after bilateral SLN detection is a rare event and even lower compared to systematic lymphadenectomy. Complete PALN dissection should be spared when this protocol is successful in detecting bilateral SLN and is our data corroborate the quality of the EC staging with only SLN biopsy. </a:t>
            </a:r>
          </a:p>
          <a:p>
            <a:pPr algn="just"/>
            <a:endParaRPr lang="pt-BR" sz="1700" dirty="0">
              <a:latin typeface="Calibri" charset="0"/>
              <a:ea typeface="Calibri" charset="0"/>
              <a:cs typeface="Calibri" charset="0"/>
            </a:endParaRPr>
          </a:p>
        </p:txBody>
      </p:sp>
      <p:sp>
        <p:nvSpPr>
          <p:cNvPr id="44" name="Rounded Rectangle 43">
            <a:extLst>
              <a:ext uri="{FF2B5EF4-FFF2-40B4-BE49-F238E27FC236}">
                <a16:creationId xmlns:a16="http://schemas.microsoft.com/office/drawing/2014/main" id="{811B4335-7FB6-0649-84FD-BD02F8A00755}"/>
              </a:ext>
            </a:extLst>
          </p:cNvPr>
          <p:cNvSpPr/>
          <p:nvPr/>
        </p:nvSpPr>
        <p:spPr>
          <a:xfrm>
            <a:off x="12252965" y="9094058"/>
            <a:ext cx="5896227" cy="1087377"/>
          </a:xfrm>
          <a:prstGeom prst="round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TextBox 44">
            <a:extLst>
              <a:ext uri="{FF2B5EF4-FFF2-40B4-BE49-F238E27FC236}">
                <a16:creationId xmlns:a16="http://schemas.microsoft.com/office/drawing/2014/main" id="{0D6EBE1A-8008-FA46-896B-260C146290A8}"/>
              </a:ext>
            </a:extLst>
          </p:cNvPr>
          <p:cNvSpPr txBox="1"/>
          <p:nvPr/>
        </p:nvSpPr>
        <p:spPr>
          <a:xfrm>
            <a:off x="12331195" y="9139779"/>
            <a:ext cx="5817997" cy="1169551"/>
          </a:xfrm>
          <a:prstGeom prst="rect">
            <a:avLst/>
          </a:prstGeom>
          <a:noFill/>
        </p:spPr>
        <p:txBody>
          <a:bodyPr wrap="square" rtlCol="0">
            <a:spAutoFit/>
          </a:bodyPr>
          <a:lstStyle/>
          <a:p>
            <a:r>
              <a:rPr lang="en-US" sz="1400" b="1" dirty="0">
                <a:latin typeface="Calibri" charset="0"/>
                <a:ea typeface="Calibri" charset="0"/>
                <a:cs typeface="Calibri" charset="0"/>
              </a:rPr>
              <a:t>References:</a:t>
            </a:r>
          </a:p>
          <a:p>
            <a:pPr marL="342900" indent="-342900">
              <a:buAutoNum type="arabicPeriod"/>
            </a:pPr>
            <a:r>
              <a:rPr lang="pt-BR" sz="1400" dirty="0" err="1">
                <a:effectLst/>
                <a:latin typeface="Calibri" panose="020F0502020204030204" pitchFamily="34" charset="0"/>
                <a:ea typeface="Calibri" panose="020F0502020204030204" pitchFamily="34" charset="0"/>
                <a:cs typeface="Times New Roman" panose="02020603050405020304" pitchFamily="18" charset="0"/>
              </a:rPr>
              <a:t>Creasman</a:t>
            </a:r>
            <a:r>
              <a:rPr lang="pt-BR" sz="1400" dirty="0">
                <a:effectLst/>
                <a:latin typeface="Calibri" panose="020F0502020204030204" pitchFamily="34" charset="0"/>
                <a:ea typeface="Calibri" panose="020F0502020204030204" pitchFamily="34" charset="0"/>
                <a:cs typeface="Times New Roman" panose="02020603050405020304" pitchFamily="18" charset="0"/>
              </a:rPr>
              <a:t> WT</a:t>
            </a:r>
            <a:r>
              <a:rPr lang="en-US" sz="1400" dirty="0">
                <a:effectLst/>
                <a:latin typeface="Calibri" charset="0"/>
                <a:ea typeface="Calibri" panose="020F0502020204030204" pitchFamily="34" charset="0"/>
                <a:cs typeface="Calibri" charset="0"/>
              </a:rPr>
              <a:t> et al. </a:t>
            </a:r>
            <a:r>
              <a:rPr lang="pt-BR" sz="1400" dirty="0">
                <a:effectLst/>
                <a:latin typeface="Calibri" panose="020F0502020204030204" pitchFamily="34" charset="0"/>
                <a:ea typeface="Calibri" panose="020F0502020204030204" pitchFamily="34" charset="0"/>
                <a:cs typeface="Times New Roman" panose="02020603050405020304" pitchFamily="18" charset="0"/>
              </a:rPr>
              <a:t>. </a:t>
            </a:r>
            <a:r>
              <a:rPr lang="pt-BR" sz="1400" dirty="0" err="1">
                <a:effectLst/>
                <a:latin typeface="Calibri" panose="020F0502020204030204" pitchFamily="34" charset="0"/>
                <a:ea typeface="Calibri" panose="020F0502020204030204" pitchFamily="34" charset="0"/>
                <a:cs typeface="Times New Roman" panose="02020603050405020304" pitchFamily="18" charset="0"/>
              </a:rPr>
              <a:t>Cancer</a:t>
            </a:r>
            <a:r>
              <a:rPr lang="pt-BR" sz="1400" dirty="0">
                <a:effectLst/>
                <a:latin typeface="Calibri" panose="020F0502020204030204" pitchFamily="34" charset="0"/>
                <a:ea typeface="Calibri" panose="020F0502020204030204" pitchFamily="34" charset="0"/>
                <a:cs typeface="Times New Roman" panose="02020603050405020304" pitchFamily="18" charset="0"/>
              </a:rPr>
              <a:t>. 1987 </a:t>
            </a:r>
            <a:r>
              <a:rPr lang="pt-BR" sz="1400" dirty="0" err="1">
                <a:effectLst/>
                <a:latin typeface="Calibri" panose="020F0502020204030204" pitchFamily="34" charset="0"/>
                <a:ea typeface="Calibri" panose="020F0502020204030204" pitchFamily="34" charset="0"/>
                <a:cs typeface="Times New Roman" panose="02020603050405020304" pitchFamily="18" charset="0"/>
              </a:rPr>
              <a:t>Oct</a:t>
            </a:r>
            <a:r>
              <a:rPr lang="pt-BR" sz="1400" dirty="0">
                <a:effectLst/>
                <a:latin typeface="Calibri" panose="020F0502020204030204" pitchFamily="34" charset="0"/>
                <a:ea typeface="Calibri" panose="020F0502020204030204" pitchFamily="34" charset="0"/>
                <a:cs typeface="Times New Roman" panose="02020603050405020304" pitchFamily="18" charset="0"/>
              </a:rPr>
              <a:t> 15;60(8 </a:t>
            </a:r>
            <a:r>
              <a:rPr lang="pt-BR" sz="1400" dirty="0" err="1">
                <a:effectLst/>
                <a:latin typeface="Calibri" panose="020F0502020204030204" pitchFamily="34" charset="0"/>
                <a:ea typeface="Calibri" panose="020F0502020204030204" pitchFamily="34" charset="0"/>
                <a:cs typeface="Times New Roman" panose="02020603050405020304" pitchFamily="18" charset="0"/>
              </a:rPr>
              <a:t>Suppl</a:t>
            </a:r>
            <a:r>
              <a:rPr lang="pt-BR" sz="1400" dirty="0">
                <a:effectLst/>
                <a:latin typeface="Calibri" panose="020F0502020204030204" pitchFamily="34" charset="0"/>
                <a:ea typeface="Calibri" panose="020F0502020204030204" pitchFamily="34" charset="0"/>
                <a:cs typeface="Times New Roman" panose="02020603050405020304" pitchFamily="18" charset="0"/>
              </a:rPr>
              <a:t>):2035–41</a:t>
            </a:r>
            <a:endParaRPr lang="en-US" sz="1400" dirty="0">
              <a:effectLst/>
              <a:latin typeface="Calibri" charset="0"/>
              <a:ea typeface="Calibri" panose="020F0502020204030204" pitchFamily="34" charset="0"/>
              <a:cs typeface="Calibri" charset="0"/>
            </a:endParaRPr>
          </a:p>
          <a:p>
            <a:pPr marL="342900" indent="-342900">
              <a:buFontTx/>
              <a:buAutoNum type="arabicPeriod"/>
            </a:pPr>
            <a:r>
              <a:rPr lang="en-US" sz="1400" dirty="0" err="1">
                <a:latin typeface="Calibri" charset="0"/>
                <a:ea typeface="Calibri" charset="0"/>
                <a:cs typeface="Calibri" charset="0"/>
              </a:rPr>
              <a:t>Baiocchi</a:t>
            </a:r>
            <a:r>
              <a:rPr lang="en-US" sz="1400" dirty="0">
                <a:latin typeface="Calibri" charset="0"/>
                <a:ea typeface="Calibri" charset="0"/>
                <a:cs typeface="Calibri" charset="0"/>
              </a:rPr>
              <a:t> G et al. </a:t>
            </a:r>
            <a:r>
              <a:rPr lang="pt-BR" altLang="pt-BR" sz="1400" dirty="0" err="1">
                <a:solidFill>
                  <a:srgbClr val="003300"/>
                </a:solidFill>
                <a:latin typeface="Calibri" panose="020F0502020204030204" pitchFamily="34" charset="0"/>
                <a:cs typeface="Calibri" panose="020F0502020204030204" pitchFamily="34" charset="0"/>
              </a:rPr>
              <a:t>Journal</a:t>
            </a:r>
            <a:r>
              <a:rPr lang="pt-BR" altLang="pt-BR" sz="1400" dirty="0">
                <a:solidFill>
                  <a:srgbClr val="003300"/>
                </a:solidFill>
                <a:latin typeface="Calibri" panose="020F0502020204030204" pitchFamily="34" charset="0"/>
                <a:cs typeface="Calibri" panose="020F0502020204030204" pitchFamily="34" charset="0"/>
              </a:rPr>
              <a:t> </a:t>
            </a:r>
            <a:r>
              <a:rPr lang="pt-BR" altLang="pt-BR" sz="1400" dirty="0" err="1">
                <a:solidFill>
                  <a:srgbClr val="003300"/>
                </a:solidFill>
                <a:latin typeface="Calibri" panose="020F0502020204030204" pitchFamily="34" charset="0"/>
                <a:cs typeface="Calibri" panose="020F0502020204030204" pitchFamily="34" charset="0"/>
              </a:rPr>
              <a:t>of</a:t>
            </a:r>
            <a:r>
              <a:rPr lang="pt-BR" altLang="pt-BR" sz="1400" dirty="0">
                <a:solidFill>
                  <a:srgbClr val="003300"/>
                </a:solidFill>
                <a:latin typeface="Calibri" panose="020F0502020204030204" pitchFamily="34" charset="0"/>
                <a:cs typeface="Calibri" panose="020F0502020204030204" pitchFamily="34" charset="0"/>
              </a:rPr>
              <a:t> </a:t>
            </a:r>
            <a:r>
              <a:rPr lang="pt-BR" altLang="pt-BR" sz="1400" dirty="0" err="1">
                <a:solidFill>
                  <a:srgbClr val="003300"/>
                </a:solidFill>
                <a:latin typeface="Calibri" panose="020F0502020204030204" pitchFamily="34" charset="0"/>
                <a:cs typeface="Calibri" panose="020F0502020204030204" pitchFamily="34" charset="0"/>
              </a:rPr>
              <a:t>Surgical</a:t>
            </a:r>
            <a:r>
              <a:rPr lang="pt-BR" altLang="pt-BR" sz="1400" dirty="0">
                <a:solidFill>
                  <a:srgbClr val="003300"/>
                </a:solidFill>
                <a:latin typeface="Calibri" panose="020F0502020204030204" pitchFamily="34" charset="0"/>
                <a:cs typeface="Calibri" panose="020F0502020204030204" pitchFamily="34" charset="0"/>
              </a:rPr>
              <a:t> </a:t>
            </a:r>
            <a:r>
              <a:rPr lang="pt-BR" altLang="pt-BR" sz="1400" dirty="0" err="1">
                <a:solidFill>
                  <a:srgbClr val="003300"/>
                </a:solidFill>
                <a:latin typeface="Calibri" panose="020F0502020204030204" pitchFamily="34" charset="0"/>
                <a:cs typeface="Calibri" panose="020F0502020204030204" pitchFamily="34" charset="0"/>
              </a:rPr>
              <a:t>Oncology</a:t>
            </a:r>
            <a:r>
              <a:rPr lang="pt-BR" altLang="pt-BR" sz="1400" dirty="0">
                <a:solidFill>
                  <a:srgbClr val="003300"/>
                </a:solidFill>
                <a:latin typeface="Calibri" panose="020F0502020204030204" pitchFamily="34" charset="0"/>
                <a:cs typeface="Calibri" panose="020F0502020204030204" pitchFamily="34" charset="0"/>
              </a:rPr>
              <a:t>. 2017 </a:t>
            </a:r>
            <a:r>
              <a:rPr lang="pt-BR" altLang="pt-BR" sz="1400" dirty="0" err="1">
                <a:solidFill>
                  <a:srgbClr val="003300"/>
                </a:solidFill>
                <a:latin typeface="Calibri" panose="020F0502020204030204" pitchFamily="34" charset="0"/>
                <a:cs typeface="Calibri" panose="020F0502020204030204" pitchFamily="34" charset="0"/>
              </a:rPr>
              <a:t>Aug</a:t>
            </a:r>
            <a:r>
              <a:rPr lang="pt-BR" altLang="pt-BR" sz="1400" dirty="0">
                <a:solidFill>
                  <a:srgbClr val="003300"/>
                </a:solidFill>
                <a:latin typeface="Calibri" panose="020F0502020204030204" pitchFamily="34" charset="0"/>
                <a:cs typeface="Calibri" panose="020F0502020204030204" pitchFamily="34" charset="0"/>
              </a:rPr>
              <a:t> 1;116(2):220–60.</a:t>
            </a:r>
            <a:endParaRPr lang="en-US" altLang="pt-BR" sz="1400" dirty="0">
              <a:solidFill>
                <a:srgbClr val="003300"/>
              </a:solidFill>
              <a:latin typeface="Calibri" charset="0"/>
              <a:cs typeface="Calibri" charset="0"/>
            </a:endParaRPr>
          </a:p>
          <a:p>
            <a:pPr marL="342900" indent="-342900">
              <a:buFontTx/>
              <a:buAutoNum type="arabicPeriod"/>
            </a:pPr>
            <a:r>
              <a:rPr lang="en-US" altLang="pt-BR" sz="1400" dirty="0" err="1">
                <a:solidFill>
                  <a:srgbClr val="003300"/>
                </a:solidFill>
                <a:latin typeface="Calibri" charset="0"/>
                <a:cs typeface="Calibri" charset="0"/>
              </a:rPr>
              <a:t>Panici</a:t>
            </a:r>
            <a:r>
              <a:rPr lang="en-US" altLang="pt-BR" sz="1400" dirty="0">
                <a:solidFill>
                  <a:srgbClr val="003300"/>
                </a:solidFill>
                <a:latin typeface="Calibri" charset="0"/>
                <a:cs typeface="Calibri" charset="0"/>
              </a:rPr>
              <a:t> BP et al. </a:t>
            </a:r>
            <a:r>
              <a:rPr lang="en-US" sz="1400" dirty="0">
                <a:effectLst/>
                <a:latin typeface="Calibri" panose="020F0502020204030204" pitchFamily="34" charset="0"/>
                <a:ea typeface="Times New Roman" panose="02020603050405020304" pitchFamily="18" charset="0"/>
                <a:cs typeface="Calibri" panose="020F0502020204030204" pitchFamily="34" charset="0"/>
              </a:rPr>
              <a:t>. JNCI Journal of the NCI. 2008 Dec 3;100(23):1707–16</a:t>
            </a:r>
            <a:endParaRPr lang="pt-BR" altLang="pt-BR" sz="1400" dirty="0">
              <a:solidFill>
                <a:srgbClr val="003300"/>
              </a:solidFill>
              <a:latin typeface="Calibri" panose="020F0502020204030204" pitchFamily="34" charset="0"/>
              <a:cs typeface="Calibri" panose="020F0502020204030204" pitchFamily="34" charset="0"/>
            </a:endParaRPr>
          </a:p>
          <a:p>
            <a:pPr marL="342900" indent="-342900">
              <a:buFontTx/>
              <a:buAutoNum type="arabicPeriod"/>
            </a:pPr>
            <a:endParaRPr lang="pt-BR" altLang="pt-BR" sz="1400" dirty="0">
              <a:solidFill>
                <a:srgbClr val="003300"/>
              </a:solidFill>
              <a:latin typeface="Calibri" panose="020F0502020204030204" pitchFamily="34" charset="0"/>
              <a:cs typeface="Calibri" panose="020F0502020204030204" pitchFamily="34" charset="0"/>
            </a:endParaRPr>
          </a:p>
        </p:txBody>
      </p:sp>
      <p:sp>
        <p:nvSpPr>
          <p:cNvPr id="49" name="Retângulo 48"/>
          <p:cNvSpPr/>
          <p:nvPr/>
        </p:nvSpPr>
        <p:spPr>
          <a:xfrm>
            <a:off x="15227439" y="112498"/>
            <a:ext cx="3004541" cy="615553"/>
          </a:xfrm>
          <a:prstGeom prst="rect">
            <a:avLst/>
          </a:prstGeom>
          <a:solidFill>
            <a:srgbClr val="00B050"/>
          </a:solidFill>
        </p:spPr>
        <p:txBody>
          <a:bodyPr wrap="square">
            <a:spAutoFit/>
          </a:bodyPr>
          <a:lstStyle/>
          <a:p>
            <a:pPr algn="ctr"/>
            <a:r>
              <a:rPr lang="pt-BR" sz="1700" b="1" dirty="0">
                <a:solidFill>
                  <a:schemeClr val="bg1"/>
                </a:solidFill>
                <a:effectLst>
                  <a:outerShdw blurRad="38100" dist="38100" dir="2700000" algn="tl">
                    <a:srgbClr val="000000">
                      <a:alpha val="43137"/>
                    </a:srgbClr>
                  </a:outerShdw>
                </a:effectLst>
              </a:rPr>
              <a:t>Encontro de Ciência e Inovação 2023</a:t>
            </a:r>
          </a:p>
        </p:txBody>
      </p:sp>
      <p:pic>
        <p:nvPicPr>
          <p:cNvPr id="37" name="Imagem 36" descr="C:\Users\25496\Downloads\ACC - Assinaturas versão horizontal_RGB (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503"/>
            <a:ext cx="5416062" cy="641567"/>
          </a:xfrm>
          <a:prstGeom prst="rect">
            <a:avLst/>
          </a:prstGeom>
          <a:noFill/>
          <a:ln>
            <a:noFill/>
          </a:ln>
        </p:spPr>
      </p:pic>
      <p:graphicFrame>
        <p:nvGraphicFramePr>
          <p:cNvPr id="2" name="Tabela 1">
            <a:extLst>
              <a:ext uri="{FF2B5EF4-FFF2-40B4-BE49-F238E27FC236}">
                <a16:creationId xmlns:a16="http://schemas.microsoft.com/office/drawing/2014/main" id="{EC0CEBC4-F7AE-592C-C875-94C5F63705D1}"/>
              </a:ext>
            </a:extLst>
          </p:cNvPr>
          <p:cNvGraphicFramePr>
            <a:graphicFrameLocks noGrp="1"/>
          </p:cNvGraphicFramePr>
          <p:nvPr>
            <p:extLst>
              <p:ext uri="{D42A27DB-BD31-4B8C-83A1-F6EECF244321}">
                <p14:modId xmlns:p14="http://schemas.microsoft.com/office/powerpoint/2010/main" val="4083993571"/>
              </p:ext>
            </p:extLst>
          </p:nvPr>
        </p:nvGraphicFramePr>
        <p:xfrm>
          <a:off x="6166651" y="2387465"/>
          <a:ext cx="5920150" cy="7624372"/>
        </p:xfrm>
        <a:graphic>
          <a:graphicData uri="http://schemas.openxmlformats.org/drawingml/2006/table">
            <a:tbl>
              <a:tblPr firstRow="1" firstCol="1" bandRow="1">
                <a:tableStyleId>{F5AB1C69-6EDB-4FF4-983F-18BD219EF322}</a:tableStyleId>
              </a:tblPr>
              <a:tblGrid>
                <a:gridCol w="1838522">
                  <a:extLst>
                    <a:ext uri="{9D8B030D-6E8A-4147-A177-3AD203B41FA5}">
                      <a16:colId xmlns:a16="http://schemas.microsoft.com/office/drawing/2014/main" val="2136919937"/>
                    </a:ext>
                  </a:extLst>
                </a:gridCol>
                <a:gridCol w="938903">
                  <a:extLst>
                    <a:ext uri="{9D8B030D-6E8A-4147-A177-3AD203B41FA5}">
                      <a16:colId xmlns:a16="http://schemas.microsoft.com/office/drawing/2014/main" val="3431792392"/>
                    </a:ext>
                  </a:extLst>
                </a:gridCol>
                <a:gridCol w="1095386">
                  <a:extLst>
                    <a:ext uri="{9D8B030D-6E8A-4147-A177-3AD203B41FA5}">
                      <a16:colId xmlns:a16="http://schemas.microsoft.com/office/drawing/2014/main" val="3072476276"/>
                    </a:ext>
                  </a:extLst>
                </a:gridCol>
                <a:gridCol w="1028322">
                  <a:extLst>
                    <a:ext uri="{9D8B030D-6E8A-4147-A177-3AD203B41FA5}">
                      <a16:colId xmlns:a16="http://schemas.microsoft.com/office/drawing/2014/main" val="3481674949"/>
                    </a:ext>
                  </a:extLst>
                </a:gridCol>
                <a:gridCol w="1019017">
                  <a:extLst>
                    <a:ext uri="{9D8B030D-6E8A-4147-A177-3AD203B41FA5}">
                      <a16:colId xmlns:a16="http://schemas.microsoft.com/office/drawing/2014/main" val="3724039038"/>
                    </a:ext>
                  </a:extLst>
                </a:gridCol>
              </a:tblGrid>
              <a:tr h="415921">
                <a:tc>
                  <a:txBody>
                    <a:bodyPr/>
                    <a:lstStyle/>
                    <a:p>
                      <a:pPr>
                        <a:lnSpc>
                          <a:spcPct val="107000"/>
                        </a:lnSpc>
                        <a:spcAft>
                          <a:spcPts val="800"/>
                        </a:spcAft>
                      </a:pPr>
                      <a:r>
                        <a:rPr lang="es-AR" sz="1200" dirty="0">
                          <a:solidFill>
                            <a:schemeClr val="tx1"/>
                          </a:solidFill>
                          <a:effectLst/>
                        </a:rPr>
                        <a:t>Variable</a:t>
                      </a:r>
                      <a:endParaRPr lang="pt-BR"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s-AR" sz="1200" dirty="0" err="1">
                          <a:solidFill>
                            <a:schemeClr val="tx1"/>
                          </a:solidFill>
                          <a:effectLst/>
                        </a:rPr>
                        <a:t>Group</a:t>
                      </a:r>
                      <a:r>
                        <a:rPr lang="es-AR" sz="1200" dirty="0">
                          <a:solidFill>
                            <a:schemeClr val="tx1"/>
                          </a:solidFill>
                          <a:effectLst/>
                        </a:rPr>
                        <a:t> A </a:t>
                      </a:r>
                      <a:endParaRPr lang="pt-BR" sz="1200" dirty="0">
                        <a:solidFill>
                          <a:schemeClr val="tx1"/>
                        </a:solidFill>
                        <a:effectLst/>
                      </a:endParaRPr>
                    </a:p>
                    <a:p>
                      <a:pPr algn="ctr">
                        <a:lnSpc>
                          <a:spcPct val="107000"/>
                        </a:lnSpc>
                        <a:spcAft>
                          <a:spcPts val="800"/>
                        </a:spcAft>
                      </a:pPr>
                      <a:r>
                        <a:rPr lang="es-AR" sz="1200" dirty="0">
                          <a:solidFill>
                            <a:schemeClr val="tx1"/>
                          </a:solidFill>
                          <a:effectLst/>
                        </a:rPr>
                        <a:t>N (%)</a:t>
                      </a:r>
                      <a:endParaRPr lang="pt-BR"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s-AR" sz="1200" dirty="0" err="1">
                          <a:solidFill>
                            <a:schemeClr val="tx1"/>
                          </a:solidFill>
                          <a:effectLst/>
                        </a:rPr>
                        <a:t>Group</a:t>
                      </a:r>
                      <a:r>
                        <a:rPr lang="es-AR" sz="1200" dirty="0">
                          <a:solidFill>
                            <a:schemeClr val="tx1"/>
                          </a:solidFill>
                          <a:effectLst/>
                        </a:rPr>
                        <a:t> B </a:t>
                      </a:r>
                      <a:endParaRPr lang="pt-BR" sz="1200" dirty="0">
                        <a:solidFill>
                          <a:schemeClr val="tx1"/>
                        </a:solidFill>
                        <a:effectLst/>
                      </a:endParaRPr>
                    </a:p>
                    <a:p>
                      <a:pPr algn="ctr">
                        <a:lnSpc>
                          <a:spcPct val="107000"/>
                        </a:lnSpc>
                        <a:spcAft>
                          <a:spcPts val="800"/>
                        </a:spcAft>
                      </a:pPr>
                      <a:r>
                        <a:rPr lang="es-AR" sz="1200" dirty="0">
                          <a:solidFill>
                            <a:schemeClr val="tx1"/>
                          </a:solidFill>
                          <a:effectLst/>
                        </a:rPr>
                        <a:t>N (%)</a:t>
                      </a:r>
                      <a:endParaRPr lang="pt-BR"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s-AR" sz="1200" dirty="0">
                          <a:solidFill>
                            <a:schemeClr val="tx1"/>
                          </a:solidFill>
                          <a:effectLst/>
                        </a:rPr>
                        <a:t>Total</a:t>
                      </a:r>
                      <a:endParaRPr lang="pt-BR" sz="1200" dirty="0">
                        <a:solidFill>
                          <a:schemeClr val="tx1"/>
                        </a:solidFill>
                        <a:effectLst/>
                      </a:endParaRPr>
                    </a:p>
                    <a:p>
                      <a:pPr algn="ctr">
                        <a:lnSpc>
                          <a:spcPct val="107000"/>
                        </a:lnSpc>
                        <a:spcAft>
                          <a:spcPts val="800"/>
                        </a:spcAft>
                      </a:pPr>
                      <a:r>
                        <a:rPr lang="es-AR" sz="1200" dirty="0">
                          <a:solidFill>
                            <a:schemeClr val="tx1"/>
                          </a:solidFill>
                          <a:effectLst/>
                        </a:rPr>
                        <a:t>N (%)</a:t>
                      </a:r>
                      <a:endParaRPr lang="pt-BR"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s-AR" sz="1200" dirty="0">
                          <a:solidFill>
                            <a:schemeClr val="tx1"/>
                          </a:solidFill>
                          <a:effectLst/>
                        </a:rPr>
                        <a:t>p </a:t>
                      </a:r>
                      <a:r>
                        <a:rPr lang="es-AR" sz="1200" dirty="0" err="1">
                          <a:solidFill>
                            <a:schemeClr val="tx1"/>
                          </a:solidFill>
                          <a:effectLst/>
                        </a:rPr>
                        <a:t>value</a:t>
                      </a:r>
                      <a:endParaRPr lang="pt-BR"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7314108"/>
                  </a:ext>
                </a:extLst>
              </a:tr>
              <a:tr h="7139994">
                <a:tc>
                  <a:txBody>
                    <a:bodyPr/>
                    <a:lstStyle/>
                    <a:p>
                      <a:pPr>
                        <a:lnSpc>
                          <a:spcPct val="107000"/>
                        </a:lnSpc>
                        <a:spcAft>
                          <a:spcPts val="800"/>
                        </a:spcAft>
                      </a:pPr>
                      <a:r>
                        <a:rPr lang="pt-BR" sz="1200" dirty="0">
                          <a:solidFill>
                            <a:schemeClr val="tx1"/>
                          </a:solidFill>
                          <a:effectLst/>
                        </a:rPr>
                        <a:t> </a:t>
                      </a:r>
                      <a:r>
                        <a:rPr lang="pt-BR" sz="1200" dirty="0" err="1">
                          <a:solidFill>
                            <a:schemeClr val="tx1"/>
                          </a:solidFill>
                          <a:effectLst/>
                        </a:rPr>
                        <a:t>Median</a:t>
                      </a:r>
                      <a:r>
                        <a:rPr lang="pt-BR" sz="1200" dirty="0">
                          <a:solidFill>
                            <a:schemeClr val="tx1"/>
                          </a:solidFill>
                          <a:effectLst/>
                        </a:rPr>
                        <a:t> age: </a:t>
                      </a:r>
                      <a:r>
                        <a:rPr lang="pt-BR" sz="1200" dirty="0" err="1">
                          <a:solidFill>
                            <a:schemeClr val="tx1"/>
                          </a:solidFill>
                          <a:effectLst/>
                        </a:rPr>
                        <a:t>years</a:t>
                      </a:r>
                      <a:r>
                        <a:rPr lang="pt-BR" sz="1200" dirty="0">
                          <a:solidFill>
                            <a:schemeClr val="tx1"/>
                          </a:solidFill>
                          <a:effectLst/>
                        </a:rPr>
                        <a:t> (range)</a:t>
                      </a:r>
                    </a:p>
                    <a:p>
                      <a:pPr>
                        <a:lnSpc>
                          <a:spcPct val="107000"/>
                        </a:lnSpc>
                        <a:spcAft>
                          <a:spcPts val="800"/>
                        </a:spcAft>
                      </a:pPr>
                      <a:r>
                        <a:rPr lang="pt-BR" sz="1200" dirty="0" err="1">
                          <a:solidFill>
                            <a:schemeClr val="tx1"/>
                          </a:solidFill>
                          <a:effectLst/>
                        </a:rPr>
                        <a:t>Minimally</a:t>
                      </a:r>
                      <a:r>
                        <a:rPr lang="pt-BR" sz="1200" dirty="0">
                          <a:solidFill>
                            <a:schemeClr val="tx1"/>
                          </a:solidFill>
                          <a:effectLst/>
                        </a:rPr>
                        <a:t> </a:t>
                      </a:r>
                      <a:r>
                        <a:rPr lang="pt-BR" sz="1200" dirty="0" err="1">
                          <a:solidFill>
                            <a:schemeClr val="tx1"/>
                          </a:solidFill>
                          <a:effectLst/>
                        </a:rPr>
                        <a:t>invasive</a:t>
                      </a:r>
                      <a:r>
                        <a:rPr lang="pt-BR" sz="1200" dirty="0">
                          <a:solidFill>
                            <a:schemeClr val="tx1"/>
                          </a:solidFill>
                          <a:effectLst/>
                        </a:rPr>
                        <a:t> </a:t>
                      </a:r>
                      <a:r>
                        <a:rPr lang="pt-BR" sz="1200" dirty="0" err="1">
                          <a:solidFill>
                            <a:schemeClr val="tx1"/>
                          </a:solidFill>
                          <a:effectLst/>
                        </a:rPr>
                        <a:t>surgery</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Hystological</a:t>
                      </a:r>
                      <a:r>
                        <a:rPr lang="pt-BR" sz="1200" dirty="0">
                          <a:solidFill>
                            <a:schemeClr val="tx1"/>
                          </a:solidFill>
                          <a:effectLst/>
                        </a:rPr>
                        <a:t> </a:t>
                      </a:r>
                      <a:r>
                        <a:rPr lang="pt-BR" sz="1200" dirty="0" err="1">
                          <a:solidFill>
                            <a:schemeClr val="tx1"/>
                          </a:solidFill>
                          <a:effectLst/>
                        </a:rPr>
                        <a:t>type</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Endometrioid</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Serous</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Clear</a:t>
                      </a:r>
                      <a:r>
                        <a:rPr lang="pt-BR" sz="1200" dirty="0">
                          <a:solidFill>
                            <a:schemeClr val="tx1"/>
                          </a:solidFill>
                          <a:effectLst/>
                        </a:rPr>
                        <a:t> </a:t>
                      </a:r>
                      <a:r>
                        <a:rPr lang="pt-BR" sz="1200" dirty="0" err="1">
                          <a:solidFill>
                            <a:schemeClr val="tx1"/>
                          </a:solidFill>
                          <a:effectLst/>
                        </a:rPr>
                        <a:t>cells</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Mixed</a:t>
                      </a:r>
                      <a:r>
                        <a:rPr lang="pt-BR" sz="1200" dirty="0">
                          <a:solidFill>
                            <a:schemeClr val="tx1"/>
                          </a:solidFill>
                          <a:effectLst/>
                        </a:rPr>
                        <a:t> carcinomas</a:t>
                      </a:r>
                    </a:p>
                    <a:p>
                      <a:pPr>
                        <a:lnSpc>
                          <a:spcPct val="107000"/>
                        </a:lnSpc>
                        <a:spcAft>
                          <a:spcPts val="800"/>
                        </a:spcAft>
                      </a:pPr>
                      <a:r>
                        <a:rPr lang="pt-BR" sz="1200" dirty="0">
                          <a:solidFill>
                            <a:schemeClr val="tx1"/>
                          </a:solidFill>
                          <a:effectLst/>
                        </a:rPr>
                        <a:t>   </a:t>
                      </a:r>
                      <a:r>
                        <a:rPr lang="pt-BR" sz="1200" dirty="0" err="1">
                          <a:solidFill>
                            <a:schemeClr val="tx1"/>
                          </a:solidFill>
                          <a:effectLst/>
                        </a:rPr>
                        <a:t>Carcinosarcoma</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Undifferentiated</a:t>
                      </a:r>
                      <a:r>
                        <a:rPr lang="pt-BR" sz="1200" dirty="0">
                          <a:solidFill>
                            <a:schemeClr val="tx1"/>
                          </a:solidFill>
                          <a:effectLst/>
                        </a:rPr>
                        <a:t> </a:t>
                      </a:r>
                    </a:p>
                    <a:p>
                      <a:pPr>
                        <a:lnSpc>
                          <a:spcPct val="107000"/>
                        </a:lnSpc>
                        <a:spcAft>
                          <a:spcPts val="800"/>
                        </a:spcAft>
                      </a:pPr>
                      <a:r>
                        <a:rPr lang="pt-BR" sz="1200" dirty="0">
                          <a:solidFill>
                            <a:schemeClr val="tx1"/>
                          </a:solidFill>
                          <a:effectLst/>
                        </a:rPr>
                        <a:t>   No residual </a:t>
                      </a:r>
                      <a:r>
                        <a:rPr lang="pt-BR" sz="1200" dirty="0" err="1">
                          <a:solidFill>
                            <a:schemeClr val="tx1"/>
                          </a:solidFill>
                          <a:effectLst/>
                        </a:rPr>
                        <a:t>disease</a:t>
                      </a:r>
                      <a:endParaRPr lang="pt-BR" sz="1200" dirty="0">
                        <a:solidFill>
                          <a:schemeClr val="tx1"/>
                        </a:solidFill>
                        <a:effectLst/>
                      </a:endParaRPr>
                    </a:p>
                    <a:p>
                      <a:pPr>
                        <a:lnSpc>
                          <a:spcPct val="107000"/>
                        </a:lnSpc>
                        <a:spcAft>
                          <a:spcPts val="800"/>
                        </a:spcAft>
                      </a:pPr>
                      <a:r>
                        <a:rPr lang="pt-BR" sz="1200" dirty="0">
                          <a:solidFill>
                            <a:schemeClr val="tx1"/>
                          </a:solidFill>
                          <a:effectLst/>
                        </a:rPr>
                        <a:t>   </a:t>
                      </a:r>
                      <a:r>
                        <a:rPr lang="pt-BR" sz="1200" dirty="0" err="1">
                          <a:solidFill>
                            <a:schemeClr val="tx1"/>
                          </a:solidFill>
                          <a:effectLst/>
                        </a:rPr>
                        <a:t>Others</a:t>
                      </a:r>
                      <a:endParaRPr lang="pt-BR" sz="1200" dirty="0">
                        <a:solidFill>
                          <a:schemeClr val="tx1"/>
                        </a:solidFill>
                        <a:effectLst/>
                      </a:endParaRPr>
                    </a:p>
                    <a:p>
                      <a:pPr>
                        <a:lnSpc>
                          <a:spcPct val="107000"/>
                        </a:lnSpc>
                        <a:spcAft>
                          <a:spcPts val="800"/>
                        </a:spcAft>
                      </a:pPr>
                      <a:r>
                        <a:rPr lang="pt-BR" sz="1200" dirty="0">
                          <a:solidFill>
                            <a:schemeClr val="tx1"/>
                          </a:solidFill>
                          <a:effectLst/>
                        </a:rPr>
                        <a:t>Grade</a:t>
                      </a:r>
                    </a:p>
                    <a:p>
                      <a:pPr>
                        <a:lnSpc>
                          <a:spcPct val="107000"/>
                        </a:lnSpc>
                        <a:spcAft>
                          <a:spcPts val="800"/>
                        </a:spcAft>
                      </a:pPr>
                      <a:r>
                        <a:rPr lang="pt-BR" sz="1200" dirty="0">
                          <a:solidFill>
                            <a:schemeClr val="tx1"/>
                          </a:solidFill>
                          <a:effectLst/>
                        </a:rPr>
                        <a:t>   I</a:t>
                      </a:r>
                    </a:p>
                    <a:p>
                      <a:pPr>
                        <a:lnSpc>
                          <a:spcPct val="107000"/>
                        </a:lnSpc>
                        <a:spcAft>
                          <a:spcPts val="800"/>
                        </a:spcAft>
                      </a:pPr>
                      <a:r>
                        <a:rPr lang="pt-BR" sz="1200" dirty="0">
                          <a:solidFill>
                            <a:schemeClr val="tx1"/>
                          </a:solidFill>
                          <a:effectLst/>
                        </a:rPr>
                        <a:t>   II</a:t>
                      </a:r>
                    </a:p>
                    <a:p>
                      <a:pPr>
                        <a:lnSpc>
                          <a:spcPct val="107000"/>
                        </a:lnSpc>
                        <a:spcAft>
                          <a:spcPts val="800"/>
                        </a:spcAft>
                      </a:pPr>
                      <a:r>
                        <a:rPr lang="pt-BR" sz="1200" dirty="0">
                          <a:solidFill>
                            <a:schemeClr val="tx1"/>
                          </a:solidFill>
                          <a:effectLst/>
                        </a:rPr>
                        <a:t>   III</a:t>
                      </a:r>
                    </a:p>
                    <a:p>
                      <a:pPr>
                        <a:lnSpc>
                          <a:spcPct val="107000"/>
                        </a:lnSpc>
                        <a:spcAft>
                          <a:spcPts val="800"/>
                        </a:spcAft>
                      </a:pPr>
                      <a:r>
                        <a:rPr lang="pt-BR" sz="1200" dirty="0">
                          <a:solidFill>
                            <a:schemeClr val="tx1"/>
                          </a:solidFill>
                          <a:effectLst/>
                        </a:rPr>
                        <a:t>   </a:t>
                      </a:r>
                      <a:r>
                        <a:rPr lang="pt-BR" sz="1200" dirty="0" err="1">
                          <a:solidFill>
                            <a:schemeClr val="tx1"/>
                          </a:solidFill>
                          <a:effectLst/>
                        </a:rPr>
                        <a:t>Missing</a:t>
                      </a:r>
                      <a:endParaRPr lang="pt-BR" sz="1200" dirty="0">
                        <a:solidFill>
                          <a:schemeClr val="tx1"/>
                        </a:solidFill>
                        <a:effectLst/>
                      </a:endParaRPr>
                    </a:p>
                    <a:p>
                      <a:pPr>
                        <a:lnSpc>
                          <a:spcPct val="107000"/>
                        </a:lnSpc>
                        <a:spcAft>
                          <a:spcPts val="800"/>
                        </a:spcAft>
                      </a:pPr>
                      <a:r>
                        <a:rPr lang="pt-BR" sz="1200" dirty="0">
                          <a:solidFill>
                            <a:schemeClr val="tx1"/>
                          </a:solidFill>
                          <a:effectLst/>
                        </a:rPr>
                        <a:t>LVSI</a:t>
                      </a:r>
                    </a:p>
                    <a:p>
                      <a:pPr>
                        <a:lnSpc>
                          <a:spcPct val="107000"/>
                        </a:lnSpc>
                        <a:spcAft>
                          <a:spcPts val="800"/>
                        </a:spcAft>
                      </a:pPr>
                      <a:r>
                        <a:rPr lang="pt-BR" sz="1200" dirty="0">
                          <a:solidFill>
                            <a:schemeClr val="tx1"/>
                          </a:solidFill>
                          <a:effectLst/>
                        </a:rPr>
                        <a:t>   Negative</a:t>
                      </a:r>
                    </a:p>
                    <a:p>
                      <a:pPr>
                        <a:lnSpc>
                          <a:spcPct val="107000"/>
                        </a:lnSpc>
                        <a:spcAft>
                          <a:spcPts val="800"/>
                        </a:spcAft>
                      </a:pPr>
                      <a:r>
                        <a:rPr lang="pt-BR" sz="1200" dirty="0">
                          <a:solidFill>
                            <a:schemeClr val="tx1"/>
                          </a:solidFill>
                          <a:effectLst/>
                        </a:rPr>
                        <a:t>   Positive</a:t>
                      </a:r>
                    </a:p>
                    <a:p>
                      <a:pPr>
                        <a:lnSpc>
                          <a:spcPct val="107000"/>
                        </a:lnSpc>
                        <a:spcAft>
                          <a:spcPts val="800"/>
                        </a:spcAft>
                      </a:pPr>
                      <a:r>
                        <a:rPr lang="pt-BR" sz="1200" dirty="0">
                          <a:solidFill>
                            <a:schemeClr val="tx1"/>
                          </a:solidFill>
                          <a:effectLst/>
                        </a:rPr>
                        <a:t>   </a:t>
                      </a:r>
                      <a:r>
                        <a:rPr lang="pt-BR" sz="1200" dirty="0" err="1">
                          <a:solidFill>
                            <a:schemeClr val="tx1"/>
                          </a:solidFill>
                          <a:effectLst/>
                        </a:rPr>
                        <a:t>Missing</a:t>
                      </a:r>
                      <a:endParaRPr lang="pt-BR" sz="1200" dirty="0">
                        <a:solidFill>
                          <a:schemeClr val="tx1"/>
                        </a:solidFill>
                        <a:effectLst/>
                      </a:endParaRPr>
                    </a:p>
                    <a:p>
                      <a:pPr>
                        <a:lnSpc>
                          <a:spcPct val="107000"/>
                        </a:lnSpc>
                        <a:spcAft>
                          <a:spcPts val="800"/>
                        </a:spcAft>
                      </a:pPr>
                      <a:r>
                        <a:rPr lang="pt-BR" sz="1200" dirty="0" err="1">
                          <a:solidFill>
                            <a:schemeClr val="tx1"/>
                          </a:solidFill>
                          <a:effectLst/>
                        </a:rPr>
                        <a:t>Miometral</a:t>
                      </a:r>
                      <a:r>
                        <a:rPr lang="pt-BR" sz="1200" dirty="0">
                          <a:solidFill>
                            <a:schemeClr val="tx1"/>
                          </a:solidFill>
                          <a:effectLst/>
                        </a:rPr>
                        <a:t> </a:t>
                      </a:r>
                      <a:r>
                        <a:rPr lang="pt-BR" sz="1200" dirty="0" err="1">
                          <a:solidFill>
                            <a:schemeClr val="tx1"/>
                          </a:solidFill>
                          <a:effectLst/>
                        </a:rPr>
                        <a:t>invasion</a:t>
                      </a:r>
                      <a:endParaRPr lang="pt-BR" sz="1200" dirty="0">
                        <a:solidFill>
                          <a:schemeClr val="tx1"/>
                        </a:solidFill>
                        <a:effectLst/>
                      </a:endParaRPr>
                    </a:p>
                    <a:p>
                      <a:pPr>
                        <a:lnSpc>
                          <a:spcPct val="107000"/>
                        </a:lnSpc>
                        <a:spcAft>
                          <a:spcPts val="800"/>
                        </a:spcAft>
                      </a:pPr>
                      <a:r>
                        <a:rPr lang="pt-BR" sz="1200" dirty="0">
                          <a:solidFill>
                            <a:schemeClr val="tx1"/>
                          </a:solidFill>
                          <a:effectLst/>
                        </a:rPr>
                        <a:t>   &lt; 50%</a:t>
                      </a:r>
                    </a:p>
                    <a:p>
                      <a:pPr>
                        <a:lnSpc>
                          <a:spcPct val="107000"/>
                        </a:lnSpc>
                        <a:spcAft>
                          <a:spcPts val="800"/>
                        </a:spcAft>
                      </a:pPr>
                      <a:r>
                        <a:rPr lang="pt-BR" sz="1200" dirty="0">
                          <a:solidFill>
                            <a:schemeClr val="tx1"/>
                          </a:solidFill>
                          <a:effectLst/>
                        </a:rPr>
                        <a:t>   &gt; 50%</a:t>
                      </a:r>
                    </a:p>
                    <a:p>
                      <a:pPr>
                        <a:lnSpc>
                          <a:spcPct val="107000"/>
                        </a:lnSpc>
                        <a:spcAft>
                          <a:spcPts val="800"/>
                        </a:spcAft>
                      </a:pPr>
                      <a:r>
                        <a:rPr lang="pt-BR" sz="1200" dirty="0">
                          <a:solidFill>
                            <a:schemeClr val="tx1"/>
                          </a:solidFill>
                          <a:effectLst/>
                        </a:rPr>
                        <a:t>   </a:t>
                      </a:r>
                      <a:r>
                        <a:rPr lang="pt-BR" sz="1200" dirty="0" err="1">
                          <a:solidFill>
                            <a:schemeClr val="tx1"/>
                          </a:solidFill>
                          <a:effectLst/>
                        </a:rPr>
                        <a:t>Missing</a:t>
                      </a:r>
                      <a:endParaRPr lang="pt-BR" sz="1200" dirty="0">
                        <a:solidFill>
                          <a:schemeClr val="tx1"/>
                        </a:solidFill>
                        <a:effectLst/>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800"/>
                        </a:spcAft>
                      </a:pPr>
                      <a:r>
                        <a:rPr lang="pt-BR" sz="1200" dirty="0">
                          <a:effectLst/>
                        </a:rPr>
                        <a:t>60 (28-86)</a:t>
                      </a:r>
                    </a:p>
                    <a:p>
                      <a:pPr algn="ctr">
                        <a:lnSpc>
                          <a:spcPct val="107000"/>
                        </a:lnSpc>
                        <a:spcAft>
                          <a:spcPts val="800"/>
                        </a:spcAft>
                      </a:pPr>
                      <a:r>
                        <a:rPr lang="pt-BR" sz="1200" dirty="0">
                          <a:effectLst/>
                        </a:rPr>
                        <a:t> 359 (84.3)</a:t>
                      </a:r>
                    </a:p>
                    <a:p>
                      <a:pPr algn="ctr">
                        <a:lnSpc>
                          <a:spcPct val="107000"/>
                        </a:lnSpc>
                        <a:spcAft>
                          <a:spcPts val="800"/>
                        </a:spcAft>
                      </a:pPr>
                      <a:endParaRPr lang="pt-BR" sz="1200" dirty="0">
                        <a:effectLst/>
                      </a:endParaRPr>
                    </a:p>
                    <a:p>
                      <a:pPr algn="ctr">
                        <a:lnSpc>
                          <a:spcPct val="107000"/>
                        </a:lnSpc>
                        <a:spcAft>
                          <a:spcPts val="800"/>
                        </a:spcAft>
                      </a:pPr>
                      <a:r>
                        <a:rPr lang="es-AR" sz="1200" dirty="0">
                          <a:effectLst/>
                        </a:rPr>
                        <a:t>346 (81.2)</a:t>
                      </a:r>
                      <a:endParaRPr lang="pt-BR" sz="1200" dirty="0">
                        <a:effectLst/>
                      </a:endParaRPr>
                    </a:p>
                    <a:p>
                      <a:pPr algn="ctr">
                        <a:lnSpc>
                          <a:spcPct val="107000"/>
                        </a:lnSpc>
                        <a:spcAft>
                          <a:spcPts val="800"/>
                        </a:spcAft>
                      </a:pPr>
                      <a:r>
                        <a:rPr lang="es-AR" sz="1200" dirty="0">
                          <a:effectLst/>
                        </a:rPr>
                        <a:t>20 (4.7)</a:t>
                      </a:r>
                      <a:endParaRPr lang="pt-BR" sz="1200" dirty="0">
                        <a:effectLst/>
                      </a:endParaRPr>
                    </a:p>
                    <a:p>
                      <a:pPr algn="ctr">
                        <a:lnSpc>
                          <a:spcPct val="107000"/>
                        </a:lnSpc>
                        <a:spcAft>
                          <a:spcPts val="800"/>
                        </a:spcAft>
                      </a:pPr>
                      <a:r>
                        <a:rPr lang="es-AR" sz="1200" dirty="0">
                          <a:effectLst/>
                        </a:rPr>
                        <a:t>6 (1.4)</a:t>
                      </a:r>
                      <a:endParaRPr lang="pt-BR" sz="1200" dirty="0">
                        <a:effectLst/>
                      </a:endParaRPr>
                    </a:p>
                    <a:p>
                      <a:pPr algn="ctr">
                        <a:lnSpc>
                          <a:spcPct val="107000"/>
                        </a:lnSpc>
                        <a:spcAft>
                          <a:spcPts val="800"/>
                        </a:spcAft>
                      </a:pPr>
                      <a:r>
                        <a:rPr lang="es-AR" sz="1200" dirty="0">
                          <a:effectLst/>
                        </a:rPr>
                        <a:t>21 (4.9)</a:t>
                      </a:r>
                      <a:endParaRPr lang="pt-BR" sz="1200" dirty="0">
                        <a:effectLst/>
                      </a:endParaRPr>
                    </a:p>
                    <a:p>
                      <a:pPr algn="ctr">
                        <a:lnSpc>
                          <a:spcPct val="107000"/>
                        </a:lnSpc>
                        <a:spcAft>
                          <a:spcPts val="800"/>
                        </a:spcAft>
                      </a:pPr>
                      <a:r>
                        <a:rPr lang="es-AR" sz="1200" dirty="0">
                          <a:effectLst/>
                        </a:rPr>
                        <a:t>18 (4.2)</a:t>
                      </a:r>
                      <a:endParaRPr lang="pt-BR" sz="1200" dirty="0">
                        <a:effectLst/>
                      </a:endParaRPr>
                    </a:p>
                    <a:p>
                      <a:pPr algn="ctr">
                        <a:lnSpc>
                          <a:spcPct val="107000"/>
                        </a:lnSpc>
                        <a:spcAft>
                          <a:spcPts val="800"/>
                        </a:spcAft>
                      </a:pPr>
                      <a:r>
                        <a:rPr lang="es-AR" sz="1200" dirty="0">
                          <a:effectLst/>
                        </a:rPr>
                        <a:t>9 (2.1)</a:t>
                      </a:r>
                      <a:endParaRPr lang="pt-BR" sz="1200" dirty="0">
                        <a:effectLst/>
                      </a:endParaRPr>
                    </a:p>
                    <a:p>
                      <a:pPr algn="ctr">
                        <a:lnSpc>
                          <a:spcPct val="107000"/>
                        </a:lnSpc>
                        <a:spcAft>
                          <a:spcPts val="800"/>
                        </a:spcAft>
                      </a:pPr>
                      <a:r>
                        <a:rPr lang="es-AR" sz="1200" dirty="0">
                          <a:effectLst/>
                        </a:rPr>
                        <a:t>6 (1.4)</a:t>
                      </a:r>
                      <a:endParaRPr lang="pt-BR" sz="1200" dirty="0">
                        <a:effectLst/>
                      </a:endParaRPr>
                    </a:p>
                    <a:p>
                      <a:pPr algn="ctr">
                        <a:lnSpc>
                          <a:spcPct val="107000"/>
                        </a:lnSpc>
                        <a:spcAft>
                          <a:spcPts val="800"/>
                        </a:spcAft>
                      </a:pPr>
                      <a:r>
                        <a:rPr lang="es-AR" sz="1200" dirty="0">
                          <a:effectLst/>
                        </a:rPr>
                        <a:t>0 (0)</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202 (47.4)</a:t>
                      </a:r>
                      <a:endParaRPr lang="pt-BR" sz="1200" dirty="0">
                        <a:effectLst/>
                      </a:endParaRPr>
                    </a:p>
                    <a:p>
                      <a:pPr algn="ctr">
                        <a:lnSpc>
                          <a:spcPct val="107000"/>
                        </a:lnSpc>
                        <a:spcAft>
                          <a:spcPts val="800"/>
                        </a:spcAft>
                      </a:pPr>
                      <a:r>
                        <a:rPr lang="es-AR" sz="1200" dirty="0">
                          <a:effectLst/>
                        </a:rPr>
                        <a:t>112 (26.3)</a:t>
                      </a:r>
                      <a:endParaRPr lang="pt-BR" sz="1200" dirty="0">
                        <a:effectLst/>
                      </a:endParaRPr>
                    </a:p>
                    <a:p>
                      <a:pPr algn="ctr">
                        <a:lnSpc>
                          <a:spcPct val="107000"/>
                        </a:lnSpc>
                        <a:spcAft>
                          <a:spcPts val="800"/>
                        </a:spcAft>
                      </a:pPr>
                      <a:r>
                        <a:rPr lang="es-AR" sz="1200" dirty="0">
                          <a:effectLst/>
                        </a:rPr>
                        <a:t>111 (26.1)</a:t>
                      </a:r>
                      <a:endParaRPr lang="pt-BR" sz="1200" dirty="0">
                        <a:effectLst/>
                      </a:endParaRPr>
                    </a:p>
                    <a:p>
                      <a:pPr algn="ctr">
                        <a:lnSpc>
                          <a:spcPct val="107000"/>
                        </a:lnSpc>
                        <a:spcAft>
                          <a:spcPts val="800"/>
                        </a:spcAft>
                      </a:pPr>
                      <a:r>
                        <a:rPr lang="es-AR" sz="1200" dirty="0">
                          <a:effectLst/>
                        </a:rPr>
                        <a:t>1 (0.2)</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323 (75.8)</a:t>
                      </a:r>
                      <a:endParaRPr lang="pt-BR" sz="1200" dirty="0">
                        <a:effectLst/>
                      </a:endParaRPr>
                    </a:p>
                    <a:p>
                      <a:pPr algn="ctr">
                        <a:lnSpc>
                          <a:spcPct val="107000"/>
                        </a:lnSpc>
                        <a:spcAft>
                          <a:spcPts val="800"/>
                        </a:spcAft>
                      </a:pPr>
                      <a:r>
                        <a:rPr lang="es-AR" sz="1200" dirty="0">
                          <a:effectLst/>
                        </a:rPr>
                        <a:t>103 (24.2)</a:t>
                      </a:r>
                      <a:endParaRPr lang="pt-BR" sz="1200" dirty="0">
                        <a:effectLst/>
                      </a:endParaRPr>
                    </a:p>
                    <a:p>
                      <a:pPr algn="ctr">
                        <a:lnSpc>
                          <a:spcPct val="107000"/>
                        </a:lnSpc>
                        <a:spcAft>
                          <a:spcPts val="800"/>
                        </a:spcAft>
                      </a:pPr>
                      <a:r>
                        <a:rPr lang="es-AR" sz="1200" dirty="0">
                          <a:effectLst/>
                        </a:rPr>
                        <a:t>0 (0)</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330 (77.5)</a:t>
                      </a:r>
                      <a:endParaRPr lang="pt-BR" sz="1200" dirty="0">
                        <a:effectLst/>
                      </a:endParaRPr>
                    </a:p>
                    <a:p>
                      <a:pPr algn="ctr">
                        <a:lnSpc>
                          <a:spcPct val="107000"/>
                        </a:lnSpc>
                        <a:spcAft>
                          <a:spcPts val="800"/>
                        </a:spcAft>
                      </a:pPr>
                      <a:r>
                        <a:rPr lang="es-AR" sz="1200" dirty="0">
                          <a:effectLst/>
                        </a:rPr>
                        <a:t>88 (20.7)</a:t>
                      </a:r>
                      <a:endParaRPr lang="pt-BR" sz="1200" dirty="0">
                        <a:effectLst/>
                      </a:endParaRPr>
                    </a:p>
                    <a:p>
                      <a:pPr algn="ctr">
                        <a:lnSpc>
                          <a:spcPct val="107000"/>
                        </a:lnSpc>
                        <a:spcAft>
                          <a:spcPts val="800"/>
                        </a:spcAft>
                      </a:pPr>
                      <a:r>
                        <a:rPr lang="es-AR" sz="1200" dirty="0">
                          <a:effectLst/>
                        </a:rPr>
                        <a:t>8 (1.9)</a:t>
                      </a:r>
                      <a:endParaRPr lang="pt-BR" sz="1200" dirty="0">
                        <a:effectLst/>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800"/>
                        </a:spcAft>
                      </a:pPr>
                      <a:r>
                        <a:rPr lang="es-AR" sz="1200" dirty="0">
                          <a:effectLst/>
                        </a:rPr>
                        <a:t>60.4 (29-85)</a:t>
                      </a:r>
                      <a:endParaRPr lang="pt-BR" sz="1200" dirty="0">
                        <a:effectLst/>
                      </a:endParaRPr>
                    </a:p>
                    <a:p>
                      <a:pPr algn="ctr">
                        <a:lnSpc>
                          <a:spcPct val="107000"/>
                        </a:lnSpc>
                        <a:spcAft>
                          <a:spcPts val="800"/>
                        </a:spcAft>
                      </a:pPr>
                      <a:r>
                        <a:rPr lang="es-AR" sz="1200" dirty="0">
                          <a:effectLst/>
                        </a:rPr>
                        <a:t> 6 (2.8)</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164 (78.1)</a:t>
                      </a:r>
                      <a:endParaRPr lang="pt-BR" sz="1200" dirty="0">
                        <a:effectLst/>
                      </a:endParaRPr>
                    </a:p>
                    <a:p>
                      <a:pPr algn="ctr">
                        <a:lnSpc>
                          <a:spcPct val="107000"/>
                        </a:lnSpc>
                        <a:spcAft>
                          <a:spcPts val="800"/>
                        </a:spcAft>
                      </a:pPr>
                      <a:r>
                        <a:rPr lang="es-AR" sz="1200" dirty="0">
                          <a:effectLst/>
                        </a:rPr>
                        <a:t>14 (6.7)</a:t>
                      </a:r>
                      <a:endParaRPr lang="pt-BR" sz="1200" dirty="0">
                        <a:effectLst/>
                      </a:endParaRPr>
                    </a:p>
                    <a:p>
                      <a:pPr algn="ctr">
                        <a:lnSpc>
                          <a:spcPct val="107000"/>
                        </a:lnSpc>
                        <a:spcAft>
                          <a:spcPts val="800"/>
                        </a:spcAft>
                      </a:pPr>
                      <a:r>
                        <a:rPr lang="es-AR" sz="1200" dirty="0">
                          <a:effectLst/>
                        </a:rPr>
                        <a:t>4 (1.9)</a:t>
                      </a:r>
                      <a:endParaRPr lang="pt-BR" sz="1200" dirty="0">
                        <a:effectLst/>
                      </a:endParaRPr>
                    </a:p>
                    <a:p>
                      <a:pPr algn="ctr">
                        <a:lnSpc>
                          <a:spcPct val="107000"/>
                        </a:lnSpc>
                        <a:spcAft>
                          <a:spcPts val="800"/>
                        </a:spcAft>
                      </a:pPr>
                      <a:r>
                        <a:rPr lang="es-AR" sz="1200" dirty="0">
                          <a:effectLst/>
                        </a:rPr>
                        <a:t>16 (7.6)</a:t>
                      </a:r>
                      <a:endParaRPr lang="pt-BR" sz="1200" dirty="0">
                        <a:effectLst/>
                      </a:endParaRPr>
                    </a:p>
                    <a:p>
                      <a:pPr algn="ctr">
                        <a:lnSpc>
                          <a:spcPct val="107000"/>
                        </a:lnSpc>
                        <a:spcAft>
                          <a:spcPts val="800"/>
                        </a:spcAft>
                      </a:pPr>
                      <a:r>
                        <a:rPr lang="es-AR" sz="1200" dirty="0">
                          <a:effectLst/>
                        </a:rPr>
                        <a:t>2 (1.0)</a:t>
                      </a:r>
                      <a:endParaRPr lang="pt-BR" sz="1200" dirty="0">
                        <a:effectLst/>
                      </a:endParaRPr>
                    </a:p>
                    <a:p>
                      <a:pPr algn="ctr">
                        <a:lnSpc>
                          <a:spcPct val="107000"/>
                        </a:lnSpc>
                        <a:spcAft>
                          <a:spcPts val="800"/>
                        </a:spcAft>
                      </a:pPr>
                      <a:r>
                        <a:rPr lang="es-AR" sz="1200" dirty="0">
                          <a:effectLst/>
                        </a:rPr>
                        <a:t>1 (0.5)</a:t>
                      </a:r>
                      <a:endParaRPr lang="pt-BR" sz="1200" dirty="0">
                        <a:effectLst/>
                      </a:endParaRPr>
                    </a:p>
                    <a:p>
                      <a:pPr algn="ctr">
                        <a:lnSpc>
                          <a:spcPct val="107000"/>
                        </a:lnSpc>
                        <a:spcAft>
                          <a:spcPts val="800"/>
                        </a:spcAft>
                      </a:pPr>
                      <a:r>
                        <a:rPr lang="es-AR" sz="1200" dirty="0">
                          <a:effectLst/>
                        </a:rPr>
                        <a:t>6 (2.9)</a:t>
                      </a:r>
                      <a:endParaRPr lang="pt-BR" sz="1200" dirty="0">
                        <a:effectLst/>
                      </a:endParaRPr>
                    </a:p>
                    <a:p>
                      <a:pPr algn="ctr">
                        <a:lnSpc>
                          <a:spcPct val="107000"/>
                        </a:lnSpc>
                        <a:spcAft>
                          <a:spcPts val="800"/>
                        </a:spcAft>
                      </a:pPr>
                      <a:r>
                        <a:rPr lang="es-AR" sz="1200" dirty="0">
                          <a:effectLst/>
                        </a:rPr>
                        <a:t>3 (1.4)</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60 (28.6)</a:t>
                      </a:r>
                      <a:endParaRPr lang="pt-BR" sz="1200" dirty="0">
                        <a:effectLst/>
                      </a:endParaRPr>
                    </a:p>
                    <a:p>
                      <a:pPr algn="ctr">
                        <a:lnSpc>
                          <a:spcPct val="107000"/>
                        </a:lnSpc>
                        <a:spcAft>
                          <a:spcPts val="800"/>
                        </a:spcAft>
                      </a:pPr>
                      <a:r>
                        <a:rPr lang="es-AR" sz="1200" dirty="0">
                          <a:effectLst/>
                        </a:rPr>
                        <a:t>51 (24.3)</a:t>
                      </a:r>
                      <a:endParaRPr lang="pt-BR" sz="1200" dirty="0">
                        <a:effectLst/>
                      </a:endParaRPr>
                    </a:p>
                    <a:p>
                      <a:pPr algn="ctr">
                        <a:lnSpc>
                          <a:spcPct val="107000"/>
                        </a:lnSpc>
                        <a:spcAft>
                          <a:spcPts val="800"/>
                        </a:spcAft>
                      </a:pPr>
                      <a:r>
                        <a:rPr lang="es-AR" sz="1200" dirty="0">
                          <a:effectLst/>
                        </a:rPr>
                        <a:t>99 (47.1)</a:t>
                      </a:r>
                      <a:endParaRPr lang="pt-BR" sz="1200" dirty="0">
                        <a:effectLst/>
                      </a:endParaRPr>
                    </a:p>
                    <a:p>
                      <a:pPr algn="ctr">
                        <a:lnSpc>
                          <a:spcPct val="107000"/>
                        </a:lnSpc>
                        <a:spcAft>
                          <a:spcPts val="800"/>
                        </a:spcAft>
                      </a:pPr>
                      <a:r>
                        <a:rPr lang="es-AR" sz="1200" dirty="0">
                          <a:effectLst/>
                        </a:rPr>
                        <a:t>0 (0)</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179 (85.2)</a:t>
                      </a:r>
                      <a:endParaRPr lang="pt-BR" sz="1200" dirty="0">
                        <a:effectLst/>
                      </a:endParaRPr>
                    </a:p>
                    <a:p>
                      <a:pPr algn="ctr">
                        <a:lnSpc>
                          <a:spcPct val="107000"/>
                        </a:lnSpc>
                        <a:spcAft>
                          <a:spcPts val="800"/>
                        </a:spcAft>
                      </a:pPr>
                      <a:r>
                        <a:rPr lang="es-AR" sz="1200" dirty="0">
                          <a:effectLst/>
                        </a:rPr>
                        <a:t>28 (13.3)</a:t>
                      </a:r>
                      <a:endParaRPr lang="pt-BR" sz="1200" dirty="0">
                        <a:effectLst/>
                      </a:endParaRPr>
                    </a:p>
                    <a:p>
                      <a:pPr algn="ctr">
                        <a:lnSpc>
                          <a:spcPct val="107000"/>
                        </a:lnSpc>
                        <a:spcAft>
                          <a:spcPts val="800"/>
                        </a:spcAft>
                      </a:pPr>
                      <a:r>
                        <a:rPr lang="es-AR" sz="1200" dirty="0">
                          <a:effectLst/>
                        </a:rPr>
                        <a:t>3 (1.4)</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117 (55.7)</a:t>
                      </a:r>
                      <a:endParaRPr lang="pt-BR" sz="1200" dirty="0">
                        <a:effectLst/>
                      </a:endParaRPr>
                    </a:p>
                    <a:p>
                      <a:pPr algn="ctr">
                        <a:lnSpc>
                          <a:spcPct val="107000"/>
                        </a:lnSpc>
                        <a:spcAft>
                          <a:spcPts val="800"/>
                        </a:spcAft>
                      </a:pPr>
                      <a:r>
                        <a:rPr lang="es-AR" sz="1200" dirty="0">
                          <a:effectLst/>
                        </a:rPr>
                        <a:t>93 (44.3)</a:t>
                      </a:r>
                      <a:endParaRPr lang="pt-BR" sz="1200" dirty="0">
                        <a:effectLst/>
                      </a:endParaRPr>
                    </a:p>
                    <a:p>
                      <a:pPr algn="ctr">
                        <a:lnSpc>
                          <a:spcPct val="107000"/>
                        </a:lnSpc>
                        <a:spcAft>
                          <a:spcPts val="800"/>
                        </a:spcAft>
                      </a:pPr>
                      <a:r>
                        <a:rPr lang="es-AR" sz="1200" dirty="0">
                          <a:effectLst/>
                        </a:rPr>
                        <a:t>0 (0)</a:t>
                      </a:r>
                      <a:endParaRPr lang="pt-BR" sz="1200" dirty="0">
                        <a:effectLst/>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365 (57.4)</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510 (80.2)</a:t>
                      </a:r>
                      <a:endParaRPr lang="pt-BR" sz="1200" dirty="0">
                        <a:effectLst/>
                      </a:endParaRPr>
                    </a:p>
                    <a:p>
                      <a:pPr algn="ctr">
                        <a:lnSpc>
                          <a:spcPct val="107000"/>
                        </a:lnSpc>
                        <a:spcAft>
                          <a:spcPts val="800"/>
                        </a:spcAft>
                      </a:pPr>
                      <a:r>
                        <a:rPr lang="es-AR" sz="1200" dirty="0">
                          <a:effectLst/>
                        </a:rPr>
                        <a:t>34 (5.3)</a:t>
                      </a:r>
                      <a:endParaRPr lang="pt-BR" sz="1200" dirty="0">
                        <a:effectLst/>
                      </a:endParaRPr>
                    </a:p>
                    <a:p>
                      <a:pPr algn="ctr">
                        <a:lnSpc>
                          <a:spcPct val="107000"/>
                        </a:lnSpc>
                        <a:spcAft>
                          <a:spcPts val="800"/>
                        </a:spcAft>
                      </a:pPr>
                      <a:r>
                        <a:rPr lang="es-AR" sz="1200" dirty="0">
                          <a:effectLst/>
                        </a:rPr>
                        <a:t>10 (1.6)</a:t>
                      </a:r>
                      <a:endParaRPr lang="pt-BR" sz="1200" dirty="0">
                        <a:effectLst/>
                      </a:endParaRPr>
                    </a:p>
                    <a:p>
                      <a:pPr algn="ctr">
                        <a:lnSpc>
                          <a:spcPct val="107000"/>
                        </a:lnSpc>
                        <a:spcAft>
                          <a:spcPts val="800"/>
                        </a:spcAft>
                      </a:pPr>
                      <a:r>
                        <a:rPr lang="es-AR" sz="1200" dirty="0">
                          <a:effectLst/>
                        </a:rPr>
                        <a:t>37 (5.8)</a:t>
                      </a:r>
                      <a:endParaRPr lang="pt-BR" sz="1200" dirty="0">
                        <a:effectLst/>
                      </a:endParaRPr>
                    </a:p>
                    <a:p>
                      <a:pPr algn="ctr">
                        <a:lnSpc>
                          <a:spcPct val="107000"/>
                        </a:lnSpc>
                        <a:spcAft>
                          <a:spcPts val="800"/>
                        </a:spcAft>
                      </a:pPr>
                      <a:r>
                        <a:rPr lang="es-AR" sz="1200" dirty="0">
                          <a:effectLst/>
                        </a:rPr>
                        <a:t>20 (3.2)</a:t>
                      </a:r>
                      <a:endParaRPr lang="pt-BR" sz="1200" dirty="0">
                        <a:effectLst/>
                      </a:endParaRPr>
                    </a:p>
                    <a:p>
                      <a:pPr algn="ctr">
                        <a:lnSpc>
                          <a:spcPct val="107000"/>
                        </a:lnSpc>
                        <a:spcAft>
                          <a:spcPts val="800"/>
                        </a:spcAft>
                      </a:pPr>
                      <a:r>
                        <a:rPr lang="es-AR" sz="1200" dirty="0">
                          <a:effectLst/>
                        </a:rPr>
                        <a:t>10 (1.6)</a:t>
                      </a:r>
                      <a:endParaRPr lang="pt-BR" sz="1200" dirty="0">
                        <a:effectLst/>
                      </a:endParaRPr>
                    </a:p>
                    <a:p>
                      <a:pPr algn="ctr">
                        <a:lnSpc>
                          <a:spcPct val="107000"/>
                        </a:lnSpc>
                        <a:spcAft>
                          <a:spcPts val="800"/>
                        </a:spcAft>
                      </a:pPr>
                      <a:r>
                        <a:rPr lang="es-AR" sz="1200" dirty="0">
                          <a:effectLst/>
                        </a:rPr>
                        <a:t>12 (1.9)</a:t>
                      </a:r>
                      <a:endParaRPr lang="pt-BR" sz="1200" dirty="0">
                        <a:effectLst/>
                      </a:endParaRPr>
                    </a:p>
                    <a:p>
                      <a:pPr algn="ctr">
                        <a:lnSpc>
                          <a:spcPct val="107000"/>
                        </a:lnSpc>
                        <a:spcAft>
                          <a:spcPts val="800"/>
                        </a:spcAft>
                      </a:pPr>
                      <a:r>
                        <a:rPr lang="es-AR" sz="1200" dirty="0">
                          <a:effectLst/>
                        </a:rPr>
                        <a:t>3 (0.4)</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262 (41.2)</a:t>
                      </a:r>
                      <a:endParaRPr lang="pt-BR" sz="1200" dirty="0">
                        <a:effectLst/>
                      </a:endParaRPr>
                    </a:p>
                    <a:p>
                      <a:pPr algn="ctr">
                        <a:lnSpc>
                          <a:spcPct val="107000"/>
                        </a:lnSpc>
                        <a:spcAft>
                          <a:spcPts val="800"/>
                        </a:spcAft>
                      </a:pPr>
                      <a:r>
                        <a:rPr lang="es-AR" sz="1200" dirty="0">
                          <a:effectLst/>
                        </a:rPr>
                        <a:t>163 (25.6)</a:t>
                      </a:r>
                      <a:endParaRPr lang="pt-BR" sz="1200" dirty="0">
                        <a:effectLst/>
                      </a:endParaRPr>
                    </a:p>
                    <a:p>
                      <a:pPr algn="ctr">
                        <a:lnSpc>
                          <a:spcPct val="107000"/>
                        </a:lnSpc>
                        <a:spcAft>
                          <a:spcPts val="800"/>
                        </a:spcAft>
                      </a:pPr>
                      <a:r>
                        <a:rPr lang="es-AR" sz="1200" dirty="0">
                          <a:effectLst/>
                        </a:rPr>
                        <a:t>210 (33.0)</a:t>
                      </a:r>
                      <a:endParaRPr lang="pt-BR" sz="1200" dirty="0">
                        <a:effectLst/>
                      </a:endParaRPr>
                    </a:p>
                    <a:p>
                      <a:pPr algn="ctr">
                        <a:lnSpc>
                          <a:spcPct val="107000"/>
                        </a:lnSpc>
                        <a:spcAft>
                          <a:spcPts val="800"/>
                        </a:spcAft>
                      </a:pPr>
                      <a:r>
                        <a:rPr lang="es-AR" sz="1200" dirty="0">
                          <a:effectLst/>
                        </a:rPr>
                        <a:t>1 (0.2)</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502 (78.9)</a:t>
                      </a:r>
                      <a:endParaRPr lang="pt-BR" sz="1200" dirty="0">
                        <a:effectLst/>
                      </a:endParaRPr>
                    </a:p>
                    <a:p>
                      <a:pPr algn="ctr">
                        <a:lnSpc>
                          <a:spcPct val="107000"/>
                        </a:lnSpc>
                        <a:spcAft>
                          <a:spcPts val="800"/>
                        </a:spcAft>
                      </a:pPr>
                      <a:r>
                        <a:rPr lang="es-AR" sz="1200" dirty="0">
                          <a:effectLst/>
                        </a:rPr>
                        <a:t>131 (20.6)</a:t>
                      </a:r>
                      <a:endParaRPr lang="pt-BR" sz="1200" dirty="0">
                        <a:effectLst/>
                      </a:endParaRPr>
                    </a:p>
                    <a:p>
                      <a:pPr algn="ctr">
                        <a:lnSpc>
                          <a:spcPct val="107000"/>
                        </a:lnSpc>
                        <a:spcAft>
                          <a:spcPts val="800"/>
                        </a:spcAft>
                      </a:pPr>
                      <a:r>
                        <a:rPr lang="es-AR" sz="1200" dirty="0">
                          <a:effectLst/>
                        </a:rPr>
                        <a:t>3 (0.5)</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447 (70.3)</a:t>
                      </a:r>
                      <a:endParaRPr lang="pt-BR" sz="1200" dirty="0">
                        <a:effectLst/>
                      </a:endParaRPr>
                    </a:p>
                    <a:p>
                      <a:pPr algn="ctr">
                        <a:lnSpc>
                          <a:spcPct val="107000"/>
                        </a:lnSpc>
                        <a:spcAft>
                          <a:spcPts val="800"/>
                        </a:spcAft>
                      </a:pPr>
                      <a:r>
                        <a:rPr lang="es-AR" sz="1200" dirty="0">
                          <a:effectLst/>
                        </a:rPr>
                        <a:t>181 (28.4)</a:t>
                      </a:r>
                      <a:endParaRPr lang="pt-BR" sz="1200" dirty="0">
                        <a:effectLst/>
                      </a:endParaRPr>
                    </a:p>
                    <a:p>
                      <a:pPr algn="ctr">
                        <a:lnSpc>
                          <a:spcPct val="107000"/>
                        </a:lnSpc>
                        <a:spcAft>
                          <a:spcPts val="800"/>
                        </a:spcAft>
                      </a:pPr>
                      <a:r>
                        <a:rPr lang="es-AR" sz="1200" dirty="0">
                          <a:effectLst/>
                        </a:rPr>
                        <a:t>8 (1.3)</a:t>
                      </a:r>
                      <a:endParaRPr lang="pt-BR" sz="1200" dirty="0">
                        <a:effectLst/>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800"/>
                        </a:spcAft>
                      </a:pPr>
                      <a:r>
                        <a:rPr lang="es-AR" sz="1200" dirty="0">
                          <a:effectLst/>
                        </a:rPr>
                        <a:t>p = 0.82</a:t>
                      </a:r>
                      <a:endParaRPr lang="pt-BR" sz="1200" dirty="0">
                        <a:effectLst/>
                      </a:endParaRPr>
                    </a:p>
                    <a:p>
                      <a:pPr algn="ctr">
                        <a:lnSpc>
                          <a:spcPct val="107000"/>
                        </a:lnSpc>
                        <a:spcAft>
                          <a:spcPts val="800"/>
                        </a:spcAft>
                      </a:pPr>
                      <a:r>
                        <a:rPr lang="es-AR" sz="1200" dirty="0">
                          <a:effectLst/>
                        </a:rPr>
                        <a:t> p &lt; 0.01</a:t>
                      </a:r>
                      <a:endParaRPr lang="pt-BR" sz="1200" dirty="0">
                        <a:effectLst/>
                      </a:endParaRPr>
                    </a:p>
                    <a:p>
                      <a:pPr algn="ctr">
                        <a:lnSpc>
                          <a:spcPct val="107000"/>
                        </a:lnSpc>
                        <a:spcAft>
                          <a:spcPts val="800"/>
                        </a:spcAft>
                      </a:pPr>
                      <a:r>
                        <a:rPr lang="es-AR" sz="1200" dirty="0">
                          <a:effectLst/>
                        </a:rPr>
                        <a:t>  p = 0.35</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p &lt; 0.01</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p &lt; 0.01</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p &lt; 0.01</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p>
                      <a:pPr algn="ctr">
                        <a:lnSpc>
                          <a:spcPct val="107000"/>
                        </a:lnSpc>
                        <a:spcAft>
                          <a:spcPts val="800"/>
                        </a:spcAft>
                      </a:pPr>
                      <a:r>
                        <a:rPr lang="es-AR" sz="1200" dirty="0">
                          <a:effectLst/>
                        </a:rPr>
                        <a:t>  </a:t>
                      </a:r>
                      <a:endParaRPr lang="pt-BR" sz="1200" dirty="0">
                        <a:effectLst/>
                      </a:endParaRP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087820301"/>
                  </a:ext>
                </a:extLst>
              </a:tr>
            </a:tbl>
          </a:graphicData>
        </a:graphic>
      </p:graphicFrame>
      <p:sp>
        <p:nvSpPr>
          <p:cNvPr id="3" name="Text Box 86">
            <a:extLst>
              <a:ext uri="{FF2B5EF4-FFF2-40B4-BE49-F238E27FC236}">
                <a16:creationId xmlns:a16="http://schemas.microsoft.com/office/drawing/2014/main" id="{564B8906-EA73-E571-CD0D-3D8E71E063AC}"/>
              </a:ext>
            </a:extLst>
          </p:cNvPr>
          <p:cNvSpPr txBox="1">
            <a:spLocks noChangeArrowheads="1"/>
          </p:cNvSpPr>
          <p:nvPr/>
        </p:nvSpPr>
        <p:spPr bwMode="auto">
          <a:xfrm>
            <a:off x="25429640" y="4923746"/>
            <a:ext cx="12580600" cy="230832"/>
          </a:xfrm>
          <a:prstGeom prst="rect">
            <a:avLst/>
          </a:prstGeom>
          <a:noFill/>
          <a:ln w="12700">
            <a:noFill/>
            <a:miter lim="800000"/>
            <a:headEnd type="none" w="sm" len="sm"/>
            <a:tailEnd type="none" w="sm" len="sm"/>
          </a:ln>
          <a:effectLst/>
        </p:spPr>
        <p:txBody>
          <a:bodyPr wrap="square" tIns="0">
            <a:spAutoFit/>
          </a:bodyPr>
          <a:lstStyle>
            <a:lvl1pPr>
              <a:defRPr sz="3200">
                <a:solidFill>
                  <a:schemeClr val="tx1"/>
                </a:solidFill>
                <a:latin typeface="Arial" panose="020B0604020202020204" pitchFamily="34" charset="0"/>
                <a:ea typeface="MS PGothic" panose="020B0600070205080204" pitchFamily="34" charset="-128"/>
              </a:defRPr>
            </a:lvl1pPr>
            <a:lvl2pPr marL="742950" indent="-285750">
              <a:defRPr sz="3200">
                <a:solidFill>
                  <a:schemeClr val="tx1"/>
                </a:solidFill>
                <a:latin typeface="Arial" panose="020B0604020202020204" pitchFamily="34" charset="0"/>
                <a:ea typeface="MS PGothic" panose="020B0600070205080204" pitchFamily="34" charset="-128"/>
              </a:defRPr>
            </a:lvl2pPr>
            <a:lvl3pPr marL="1143000" indent="-228600">
              <a:defRPr sz="3200">
                <a:solidFill>
                  <a:schemeClr val="tx1"/>
                </a:solidFill>
                <a:latin typeface="Arial" panose="020B0604020202020204" pitchFamily="34" charset="0"/>
                <a:ea typeface="MS PGothic" panose="020B0600070205080204" pitchFamily="34" charset="-128"/>
              </a:defRPr>
            </a:lvl3pPr>
            <a:lvl4pPr marL="1600200" indent="-228600">
              <a:defRPr sz="3200">
                <a:solidFill>
                  <a:schemeClr val="tx1"/>
                </a:solidFill>
                <a:latin typeface="Arial" panose="020B0604020202020204" pitchFamily="34" charset="0"/>
                <a:ea typeface="MS PGothic" panose="020B0600070205080204" pitchFamily="34" charset="-128"/>
              </a:defRPr>
            </a:lvl4pPr>
            <a:lvl5pPr marL="2057400" indent="-228600">
              <a:defRPr sz="3200">
                <a:solidFill>
                  <a:schemeClr val="tx1"/>
                </a:solidFill>
                <a:latin typeface="Arial" panose="020B0604020202020204" pitchFamily="34" charset="0"/>
                <a:ea typeface="MS PGothic" panose="020B0600070205080204" pitchFamily="34" charset="-128"/>
              </a:defRPr>
            </a:lvl5pPr>
            <a:lvl6pPr marL="2514600" indent="-228600" algn="just" eaLnBrk="0" fontAlgn="base" hangingPunct="0">
              <a:spcBef>
                <a:spcPct val="50000"/>
              </a:spcBef>
              <a:spcAft>
                <a:spcPct val="0"/>
              </a:spcAft>
              <a:defRPr sz="3200">
                <a:solidFill>
                  <a:schemeClr val="tx1"/>
                </a:solidFill>
                <a:latin typeface="Arial" panose="020B0604020202020204" pitchFamily="34" charset="0"/>
                <a:ea typeface="MS PGothic" panose="020B0600070205080204" pitchFamily="34" charset="-128"/>
              </a:defRPr>
            </a:lvl6pPr>
            <a:lvl7pPr marL="2971800" indent="-228600" algn="just" eaLnBrk="0" fontAlgn="base" hangingPunct="0">
              <a:spcBef>
                <a:spcPct val="50000"/>
              </a:spcBef>
              <a:spcAft>
                <a:spcPct val="0"/>
              </a:spcAft>
              <a:defRPr sz="3200">
                <a:solidFill>
                  <a:schemeClr val="tx1"/>
                </a:solidFill>
                <a:latin typeface="Arial" panose="020B0604020202020204" pitchFamily="34" charset="0"/>
                <a:ea typeface="MS PGothic" panose="020B0600070205080204" pitchFamily="34" charset="-128"/>
              </a:defRPr>
            </a:lvl7pPr>
            <a:lvl8pPr marL="3429000" indent="-228600" algn="just" eaLnBrk="0" fontAlgn="base" hangingPunct="0">
              <a:spcBef>
                <a:spcPct val="50000"/>
              </a:spcBef>
              <a:spcAft>
                <a:spcPct val="0"/>
              </a:spcAft>
              <a:defRPr sz="3200">
                <a:solidFill>
                  <a:schemeClr val="tx1"/>
                </a:solidFill>
                <a:latin typeface="Arial" panose="020B0604020202020204" pitchFamily="34" charset="0"/>
                <a:ea typeface="MS PGothic" panose="020B0600070205080204" pitchFamily="34" charset="-128"/>
              </a:defRPr>
            </a:lvl8pPr>
            <a:lvl9pPr marL="3886200" indent="-228600" algn="just" eaLnBrk="0" fontAlgn="base" hangingPunct="0">
              <a:spcBef>
                <a:spcPct val="50000"/>
              </a:spcBef>
              <a:spcAft>
                <a:spcPct val="0"/>
              </a:spcAft>
              <a:defRPr sz="3200">
                <a:solidFill>
                  <a:schemeClr val="tx1"/>
                </a:solidFill>
                <a:latin typeface="Arial" panose="020B0604020202020204" pitchFamily="34" charset="0"/>
                <a:ea typeface="MS PGothic" panose="020B0600070205080204" pitchFamily="34" charset="-128"/>
              </a:defRPr>
            </a:lvl9pPr>
          </a:lstStyle>
          <a:p>
            <a:r>
              <a:rPr lang="pt-BR" altLang="pt-BR" sz="1200" b="1" dirty="0">
                <a:solidFill>
                  <a:srgbClr val="003300"/>
                </a:solidFill>
                <a:effectLst>
                  <a:outerShdw blurRad="38100" dist="38100" dir="2700000" algn="tl">
                    <a:srgbClr val="000000"/>
                  </a:outerShdw>
                </a:effectLst>
                <a:latin typeface="+mj-lt"/>
              </a:rPr>
              <a:t>TABLE 1</a:t>
            </a:r>
            <a:endParaRPr lang="en-US" sz="1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200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TotalTime>
  <Words>918</Words>
  <Application>Microsoft Office PowerPoint</Application>
  <PresentationFormat>Personalizar</PresentationFormat>
  <Paragraphs>150</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Jacqueline Menezes</cp:lastModifiedBy>
  <cp:revision>59</cp:revision>
  <dcterms:created xsi:type="dcterms:W3CDTF">2018-02-05T15:36:18Z</dcterms:created>
  <dcterms:modified xsi:type="dcterms:W3CDTF">2023-01-10T00:19:00Z</dcterms:modified>
</cp:coreProperties>
</file>