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288000" cy="10288588"/>
  <p:notesSz cx="6858000" cy="9144000"/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0"/>
    <p:restoredTop sz="95986"/>
  </p:normalViewPr>
  <p:slideViewPr>
    <p:cSldViewPr snapToGrid="0" snapToObjects="1">
      <p:cViewPr varScale="1">
        <p:scale>
          <a:sx n="58" d="100"/>
          <a:sy n="58" d="100"/>
        </p:scale>
        <p:origin x="256" y="784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83804"/>
            <a:ext cx="13716000" cy="3581953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3891"/>
            <a:ext cx="13716000" cy="2484026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30/12/2022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093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30/12/2022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2166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547772"/>
            <a:ext cx="3943350" cy="871910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547772"/>
            <a:ext cx="11601450" cy="87191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30/12/2022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801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30/12/2022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5505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565004"/>
            <a:ext cx="15773400" cy="427976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6885258"/>
            <a:ext cx="15773400" cy="2250628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30/12/2022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172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738860"/>
            <a:ext cx="7772400" cy="652801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738860"/>
            <a:ext cx="7772400" cy="652801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30/12/2022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924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47773"/>
            <a:ext cx="15773400" cy="19886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522134"/>
            <a:ext cx="7736681" cy="123605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3758193"/>
            <a:ext cx="7736681" cy="552773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522134"/>
            <a:ext cx="7774782" cy="123605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3758193"/>
            <a:ext cx="7774782" cy="552773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30/12/2022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9556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30/12/2022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6619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30/12/2022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9181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906"/>
            <a:ext cx="5898356" cy="24006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481367"/>
            <a:ext cx="9258300" cy="7311566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576"/>
            <a:ext cx="5898356" cy="5718265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30/12/2022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5993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906"/>
            <a:ext cx="5898356" cy="24006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481367"/>
            <a:ext cx="9258300" cy="7311566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576"/>
            <a:ext cx="5898356" cy="5718265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DADD-AE6D-F44C-8E99-E83159E36487}" type="datetimeFigureOut">
              <a:rPr lang="pt-BR" smtClean="0"/>
              <a:pPr/>
              <a:t>30/12/2022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4510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47773"/>
            <a:ext cx="15773400" cy="1988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738860"/>
            <a:ext cx="15773400" cy="65280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9535998"/>
            <a:ext cx="4114800" cy="547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3DADD-AE6D-F44C-8E99-E83159E36487}" type="datetimeFigureOut">
              <a:rPr lang="pt-BR" smtClean="0"/>
              <a:pPr/>
              <a:t>30/12/2022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35998"/>
            <a:ext cx="6172200" cy="547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9535998"/>
            <a:ext cx="4114800" cy="547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D736C-9784-0E49-AB4F-6CBCE0EDB2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681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93/jnci/djz21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doi.org/10.1186/s12889-021-10907-5" TargetMode="External"/><Relationship Id="rId4" Type="http://schemas.openxmlformats.org/officeDocument/2006/relationships/hyperlink" Target="http://doi.org/10.1089/heq.2020.002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D7410CA3-6DD5-3A44-9A27-89A5D91BB08F}"/>
              </a:ext>
            </a:extLst>
          </p:cNvPr>
          <p:cNvSpPr/>
          <p:nvPr/>
        </p:nvSpPr>
        <p:spPr>
          <a:xfrm>
            <a:off x="5686988" y="3842172"/>
            <a:ext cx="5598006" cy="22526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C7E963C-F39C-9142-BF7D-B9F3E604B6E7}"/>
              </a:ext>
            </a:extLst>
          </p:cNvPr>
          <p:cNvSpPr/>
          <p:nvPr/>
        </p:nvSpPr>
        <p:spPr>
          <a:xfrm>
            <a:off x="0" y="800991"/>
            <a:ext cx="18288000" cy="100494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FBF4F5-4DA9-A54C-8992-944303BBFA52}"/>
              </a:ext>
            </a:extLst>
          </p:cNvPr>
          <p:cNvSpPr txBox="1"/>
          <p:nvPr/>
        </p:nvSpPr>
        <p:spPr>
          <a:xfrm>
            <a:off x="-5365" y="528101"/>
            <a:ext cx="13968309" cy="619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9875" algn="just">
              <a:lnSpc>
                <a:spcPct val="20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Desigualdades nas tendências de mortalidade por câncer de colo de útero, canal anal/ânus e pênis no Brasil, 1996 a 2019</a:t>
            </a:r>
            <a:endParaRPr lang="pt-BR" sz="2000" dirty="0">
              <a:solidFill>
                <a:schemeClr val="bg1"/>
              </a:solidFill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1A24BD-BD89-144A-A301-A8058FB68A3A}"/>
              </a:ext>
            </a:extLst>
          </p:cNvPr>
          <p:cNvSpPr txBox="1"/>
          <p:nvPr/>
        </p:nvSpPr>
        <p:spPr>
          <a:xfrm>
            <a:off x="0" y="979717"/>
            <a:ext cx="113739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9875" algn="just"/>
            <a:r>
              <a:rPr lang="pt-BR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Italo Matheus Dias de Andrade</a:t>
            </a:r>
            <a:r>
              <a:rPr lang="pt-BR" sz="1800" baseline="300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  <a:r>
              <a:rPr lang="pt-BR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Maria Paula Curado</a:t>
            </a:r>
            <a:r>
              <a:rPr lang="pt-BR" sz="1800" baseline="300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2</a:t>
            </a:r>
            <a:r>
              <a:rPr lang="pt-BR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Gisele Aparecida Fernandes</a:t>
            </a:r>
            <a:r>
              <a:rPr lang="pt-BR" sz="1800" baseline="300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2</a:t>
            </a:r>
            <a:endParaRPr lang="pt-BR" sz="18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indent="269875" algn="just"/>
            <a:r>
              <a:rPr lang="pt-BR" sz="1400" i="1" baseline="300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  <a:r>
              <a:rPr lang="pt-BR" sz="1400" i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Programa de pós-graduação A.C. Camargo </a:t>
            </a:r>
            <a:r>
              <a:rPr lang="pt-BR" sz="1400" i="1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Cancer</a:t>
            </a:r>
            <a:r>
              <a:rPr lang="pt-BR" sz="1400" i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Center, São Paulo, Brasil.</a:t>
            </a:r>
            <a:endParaRPr lang="pt-BR" sz="14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indent="269875" algn="just"/>
            <a:r>
              <a:rPr lang="pt-BR" sz="1400" i="1" baseline="300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2 </a:t>
            </a:r>
            <a:r>
              <a:rPr lang="pt-BR" sz="1400" i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Núcleo de Epidemiologia e Estatística em Câncer, A.C. Camargo </a:t>
            </a:r>
            <a:r>
              <a:rPr lang="pt-BR" sz="1400" i="1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Cancer</a:t>
            </a:r>
            <a:r>
              <a:rPr lang="pt-BR" sz="1400" i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Center, São Paulo, Brasil</a:t>
            </a:r>
            <a:r>
              <a:rPr lang="pt-BR" sz="1800" i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pt-BR" sz="18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10A48B5-F328-D645-96C3-2D4ECF5001AD}"/>
              </a:ext>
            </a:extLst>
          </p:cNvPr>
          <p:cNvSpPr/>
          <p:nvPr/>
        </p:nvSpPr>
        <p:spPr>
          <a:xfrm>
            <a:off x="16962120" y="800991"/>
            <a:ext cx="1325880" cy="100494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A9E31E6-DEFD-F244-8DCD-75F5CF51EA30}"/>
              </a:ext>
            </a:extLst>
          </p:cNvPr>
          <p:cNvSpPr/>
          <p:nvPr/>
        </p:nvSpPr>
        <p:spPr>
          <a:xfrm>
            <a:off x="16497300" y="800991"/>
            <a:ext cx="464820" cy="100494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F1E5CF7A-EA95-EDF3-D90A-9AF57AF7867D}"/>
              </a:ext>
            </a:extLst>
          </p:cNvPr>
          <p:cNvGrpSpPr/>
          <p:nvPr/>
        </p:nvGrpSpPr>
        <p:grpSpPr>
          <a:xfrm>
            <a:off x="148688" y="1878774"/>
            <a:ext cx="5643276" cy="410463"/>
            <a:chOff x="136109" y="1978819"/>
            <a:chExt cx="5550881" cy="400110"/>
          </a:xfrm>
        </p:grpSpPr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001D1AA0-407E-424D-91CD-EDDDAC304852}"/>
                </a:ext>
              </a:extLst>
            </p:cNvPr>
            <p:cNvSpPr/>
            <p:nvPr/>
          </p:nvSpPr>
          <p:spPr>
            <a:xfrm>
              <a:off x="136109" y="2054815"/>
              <a:ext cx="5550881" cy="248118"/>
            </a:xfrm>
            <a:prstGeom prst="roundRect">
              <a:avLst/>
            </a:prstGeom>
            <a:solidFill>
              <a:srgbClr val="00B050"/>
            </a:solidFill>
            <a:ln w="412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0499DB6-57F6-FA4E-AD8C-82777B9EFB6F}"/>
                </a:ext>
              </a:extLst>
            </p:cNvPr>
            <p:cNvSpPr txBox="1"/>
            <p:nvPr/>
          </p:nvSpPr>
          <p:spPr>
            <a:xfrm>
              <a:off x="1932065" y="1978819"/>
              <a:ext cx="19589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rPr>
                <a:t>INTRODUÇ</a:t>
              </a:r>
              <a:r>
                <a:rPr lang="es-ES" sz="2000" b="1" dirty="0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rPr>
                <a:t>ÃO</a:t>
              </a:r>
              <a:endParaRPr lang="pt-BR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A47B7308-5D9B-974F-AB82-CF827144DE32}"/>
              </a:ext>
            </a:extLst>
          </p:cNvPr>
          <p:cNvSpPr txBox="1"/>
          <p:nvPr/>
        </p:nvSpPr>
        <p:spPr>
          <a:xfrm>
            <a:off x="70511" y="2268172"/>
            <a:ext cx="58079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Em 2020, no mundo, foram estimados 50.865 novos casos e 9.293 mortes por câncer de ânus e canal anal, 36.068 e 13.211 por câncer de pênis, e 604.127 e 341.831 por câncer de colo de útero. Existem escassos estudos sobre</a:t>
            </a:r>
            <a:r>
              <a:rPr lang="pt-BR" sz="16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pt-BR" sz="16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tendência de mortalidade por canal anal/ânus e pênis, no Brasil, os quais são considerados cânceres atribuídos ao </a:t>
            </a:r>
            <a:r>
              <a:rPr lang="pt-BR" sz="1600" i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papilomavírus humano</a:t>
            </a:r>
            <a:r>
              <a:rPr lang="pt-BR" sz="16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(HPV), assim como o câncer de colo de útero. Estima-se que, aproximadamente, 91% (89% no sexo masculino e 93%, sexo feminino), 63% e 91%, respectivamente, dos casos desses cânceres sejam causados por qualquer tipo de HPV.</a:t>
            </a:r>
            <a:endParaRPr lang="pt-BR" sz="16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14ECDDF-475F-AA4A-87B3-CF665B158A65}"/>
              </a:ext>
            </a:extLst>
          </p:cNvPr>
          <p:cNvSpPr txBox="1"/>
          <p:nvPr/>
        </p:nvSpPr>
        <p:spPr>
          <a:xfrm>
            <a:off x="99659" y="5310820"/>
            <a:ext cx="56489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Avaliar as desigualdades socioeconômicas relacionadas as taxas e tendências de mortalidade por câncer de colo de útero, canal anal/ânus e pênis no Brasil e Unidades da Federação, no período de 1996 e 2019. 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D535ABC-B6F0-914E-A2CD-EEC99805C25A}"/>
              </a:ext>
            </a:extLst>
          </p:cNvPr>
          <p:cNvSpPr txBox="1"/>
          <p:nvPr/>
        </p:nvSpPr>
        <p:spPr>
          <a:xfrm>
            <a:off x="99659" y="6903255"/>
            <a:ext cx="5769913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Foram utilizados dados secundários de mortalidade por câncer de  canal anal/ânus (C21), pênis (C60) e colo de útero (C53), extraídos do Sistema de Informações sobre Mortalidade (SIM) do Departamento de Informática do Sistema Único de Saúde (DATASUS). Foram calculadas taxas de mortalidade padronizadas por idade. A variação percentual anual média (AAPC) foi calculada usando o software livre </a:t>
            </a:r>
            <a:r>
              <a:rPr lang="pt-BR" sz="16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Joinpoint</a:t>
            </a:r>
            <a:r>
              <a:rPr lang="pt-BR" sz="16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t-BR" sz="16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Regression</a:t>
            </a:r>
            <a:r>
              <a:rPr lang="pt-BR" sz="16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t-BR" sz="16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Program</a:t>
            </a:r>
            <a:r>
              <a:rPr lang="pt-B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Por meio do Teste de Pearson foram analisadas correlações entre AAPC, média da taxa de mortalidade padronizada por idade para os primeiros e últimos cinco anos da série e Índice de Desenvolvimento Humano (IDH) e suas três dimensões, Renda, Saúde e Longevidade. Os resultados foram considerados estatisticamente significativos quando </a:t>
            </a:r>
            <a:r>
              <a:rPr lang="pt-BR" sz="1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</a:t>
            </a:r>
            <a:r>
              <a:rPr lang="pt-B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&lt; 0,05.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sz="17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14C257E-FAC8-9842-9590-26985410A87C}"/>
              </a:ext>
            </a:extLst>
          </p:cNvPr>
          <p:cNvSpPr txBox="1"/>
          <p:nvPr/>
        </p:nvSpPr>
        <p:spPr>
          <a:xfrm>
            <a:off x="5908411" y="2246413"/>
            <a:ext cx="596186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 Brasil, as taxas de mortalidade dos cânceres de canal anal/ânus, para ambos os sexos, e pênis apresentaram tendência de aumento, enquanto o câncer de colo de útero manteve-se estável. Entretanto, as maiores taxas de mortalidade e AAPC estão concentradas nas regiões com menores IDH para todas as neoplasias estudadas. Houve correlação negativa entre a AAPC e o IDH para câncer de pênis (</a:t>
            </a:r>
            <a:r>
              <a:rPr lang="pt-BR" sz="1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</a:t>
            </a:r>
            <a:r>
              <a:rPr lang="pt-B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= -0,76; </a:t>
            </a:r>
            <a:r>
              <a:rPr lang="pt-BR" sz="1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</a:t>
            </a:r>
            <a:r>
              <a:rPr lang="pt-B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&lt; 0,001) e câncer de colo de útero (</a:t>
            </a:r>
            <a:r>
              <a:rPr lang="pt-BR" sz="1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</a:t>
            </a:r>
            <a:r>
              <a:rPr lang="pt-B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= -0,69; </a:t>
            </a:r>
            <a:r>
              <a:rPr lang="pt-BR" sz="1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</a:t>
            </a:r>
            <a:r>
              <a:rPr lang="pt-B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&lt; 0,001). Para o câncer de colo de útero houve correlação negativa entre a média da taxa de mortalidade padronizada nos últimos cinco anos da série e as dimensões de IDH Renda (</a:t>
            </a:r>
            <a:r>
              <a:rPr lang="pt-BR" sz="1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</a:t>
            </a:r>
            <a:r>
              <a:rPr lang="pt-B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= 0,51; </a:t>
            </a:r>
            <a:r>
              <a:rPr lang="pt-BR" sz="1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</a:t>
            </a:r>
            <a:r>
              <a:rPr lang="pt-B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= 0,010) e IDH Longevidade (</a:t>
            </a:r>
            <a:r>
              <a:rPr lang="pt-BR" sz="1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</a:t>
            </a:r>
            <a:r>
              <a:rPr lang="pt-B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= -0,40; </a:t>
            </a:r>
            <a:r>
              <a:rPr lang="pt-BR" sz="1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</a:t>
            </a:r>
            <a:r>
              <a:rPr lang="pt-B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= 0,046) do IDH</a:t>
            </a:r>
            <a:r>
              <a:rPr lang="en-US" sz="1600" dirty="0">
                <a:latin typeface="Calibri" charset="0"/>
                <a:ea typeface="Calibri" charset="0"/>
                <a:cs typeface="Calibri" charset="0"/>
              </a:rPr>
              <a:t>.</a:t>
            </a:r>
            <a:endParaRPr lang="pt-BR" sz="16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C0A4DD6-528F-2440-AA57-6D51861C0F9D}"/>
              </a:ext>
            </a:extLst>
          </p:cNvPr>
          <p:cNvSpPr txBox="1"/>
          <p:nvPr/>
        </p:nvSpPr>
        <p:spPr>
          <a:xfrm>
            <a:off x="5944142" y="4995136"/>
            <a:ext cx="58753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Os resultados sugerem desigualdades entre as Unidades da Federação nas taxas e tendência de mortalidade nos cânceres atribuídos ao HPV estudados.  Identificar essas desigualdades pode ajudar a nortear ações preventivas, incluindo a vacinação contra o HPV.</a:t>
            </a:r>
            <a:r>
              <a:rPr lang="pt-BR" sz="1600" dirty="0">
                <a:effectLst/>
              </a:rPr>
              <a:t> </a:t>
            </a:r>
            <a:endParaRPr lang="pt-BR" sz="16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9" name="Retângulo 48"/>
          <p:cNvSpPr/>
          <p:nvPr/>
        </p:nvSpPr>
        <p:spPr>
          <a:xfrm>
            <a:off x="15227439" y="112498"/>
            <a:ext cx="3004541" cy="615553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pt-B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Encontro de Ciência e Inovação 2023</a:t>
            </a:r>
          </a:p>
        </p:txBody>
      </p:sp>
      <p:pic>
        <p:nvPicPr>
          <p:cNvPr id="37" name="Imagem 36" descr="C:\Users\25496\Downloads\ACC - Assinaturas versão horizontal_RGB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2311"/>
            <a:ext cx="5416062" cy="64156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4057FF73-E88B-5DD3-2A8D-904576FEE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89502" y="7355531"/>
            <a:ext cx="272061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9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* Em negrito, correlações com significância estatística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1E111DE4-761C-CAAA-AC19-6ED3266AB011}"/>
              </a:ext>
            </a:extLst>
          </p:cNvPr>
          <p:cNvGrpSpPr/>
          <p:nvPr/>
        </p:nvGrpSpPr>
        <p:grpSpPr>
          <a:xfrm>
            <a:off x="136109" y="4892495"/>
            <a:ext cx="5550881" cy="400110"/>
            <a:chOff x="136109" y="1978819"/>
            <a:chExt cx="5550881" cy="400110"/>
          </a:xfrm>
        </p:grpSpPr>
        <p:sp>
          <p:nvSpPr>
            <p:cNvPr id="10" name="Rounded Rectangle 25">
              <a:extLst>
                <a:ext uri="{FF2B5EF4-FFF2-40B4-BE49-F238E27FC236}">
                  <a16:creationId xmlns:a16="http://schemas.microsoft.com/office/drawing/2014/main" id="{34F74FBF-5856-F95E-C908-F9A341FE864B}"/>
                </a:ext>
              </a:extLst>
            </p:cNvPr>
            <p:cNvSpPr/>
            <p:nvPr/>
          </p:nvSpPr>
          <p:spPr>
            <a:xfrm>
              <a:off x="136109" y="2054815"/>
              <a:ext cx="5550881" cy="248118"/>
            </a:xfrm>
            <a:prstGeom prst="roundRect">
              <a:avLst/>
            </a:prstGeom>
            <a:solidFill>
              <a:srgbClr val="00B050"/>
            </a:solidFill>
            <a:ln w="412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TextBox 13">
              <a:extLst>
                <a:ext uri="{FF2B5EF4-FFF2-40B4-BE49-F238E27FC236}">
                  <a16:creationId xmlns:a16="http://schemas.microsoft.com/office/drawing/2014/main" id="{A31A6C38-35A1-7F8F-08C3-C151A8AD979F}"/>
                </a:ext>
              </a:extLst>
            </p:cNvPr>
            <p:cNvSpPr txBox="1"/>
            <p:nvPr/>
          </p:nvSpPr>
          <p:spPr>
            <a:xfrm>
              <a:off x="1932065" y="1978819"/>
              <a:ext cx="19589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rPr>
                <a:t>OBJETIVO</a:t>
              </a:r>
              <a:endParaRPr lang="pt-BR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4D1226BE-2D11-783B-292F-B8F41EE02077}"/>
              </a:ext>
            </a:extLst>
          </p:cNvPr>
          <p:cNvGrpSpPr/>
          <p:nvPr/>
        </p:nvGrpSpPr>
        <p:grpSpPr>
          <a:xfrm>
            <a:off x="148687" y="6482664"/>
            <a:ext cx="5550881" cy="400110"/>
            <a:chOff x="136109" y="1978819"/>
            <a:chExt cx="5550881" cy="400110"/>
          </a:xfrm>
        </p:grpSpPr>
        <p:sp>
          <p:nvSpPr>
            <p:cNvPr id="17" name="Rounded Rectangle 25">
              <a:extLst>
                <a:ext uri="{FF2B5EF4-FFF2-40B4-BE49-F238E27FC236}">
                  <a16:creationId xmlns:a16="http://schemas.microsoft.com/office/drawing/2014/main" id="{B7BDC7DD-6B7F-600D-4C91-5E0E56113424}"/>
                </a:ext>
              </a:extLst>
            </p:cNvPr>
            <p:cNvSpPr/>
            <p:nvPr/>
          </p:nvSpPr>
          <p:spPr>
            <a:xfrm>
              <a:off x="136109" y="2054815"/>
              <a:ext cx="5550881" cy="248118"/>
            </a:xfrm>
            <a:prstGeom prst="roundRect">
              <a:avLst/>
            </a:prstGeom>
            <a:solidFill>
              <a:srgbClr val="00B050"/>
            </a:solidFill>
            <a:ln w="412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TextBox 13">
              <a:extLst>
                <a:ext uri="{FF2B5EF4-FFF2-40B4-BE49-F238E27FC236}">
                  <a16:creationId xmlns:a16="http://schemas.microsoft.com/office/drawing/2014/main" id="{35047C87-6D12-6A35-15AA-A83460B0DAE4}"/>
                </a:ext>
              </a:extLst>
            </p:cNvPr>
            <p:cNvSpPr txBox="1"/>
            <p:nvPr/>
          </p:nvSpPr>
          <p:spPr>
            <a:xfrm>
              <a:off x="1932065" y="1978819"/>
              <a:ext cx="19589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rPr>
                <a:t>MÉTODOS</a:t>
              </a:r>
              <a:endParaRPr lang="pt-BR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23" name="Agrupar 22">
            <a:extLst>
              <a:ext uri="{FF2B5EF4-FFF2-40B4-BE49-F238E27FC236}">
                <a16:creationId xmlns:a16="http://schemas.microsoft.com/office/drawing/2014/main" id="{F93B4BD4-2CC5-6556-3757-0E11222AD7DF}"/>
              </a:ext>
            </a:extLst>
          </p:cNvPr>
          <p:cNvGrpSpPr/>
          <p:nvPr/>
        </p:nvGrpSpPr>
        <p:grpSpPr>
          <a:xfrm>
            <a:off x="5944142" y="1885355"/>
            <a:ext cx="5875331" cy="414290"/>
            <a:chOff x="136109" y="1978819"/>
            <a:chExt cx="5550881" cy="400110"/>
          </a:xfrm>
        </p:grpSpPr>
        <p:sp>
          <p:nvSpPr>
            <p:cNvPr id="24" name="Rounded Rectangle 25">
              <a:extLst>
                <a:ext uri="{FF2B5EF4-FFF2-40B4-BE49-F238E27FC236}">
                  <a16:creationId xmlns:a16="http://schemas.microsoft.com/office/drawing/2014/main" id="{48941256-2F7F-8E29-FB00-9CA10059F37F}"/>
                </a:ext>
              </a:extLst>
            </p:cNvPr>
            <p:cNvSpPr/>
            <p:nvPr/>
          </p:nvSpPr>
          <p:spPr>
            <a:xfrm>
              <a:off x="136109" y="2054815"/>
              <a:ext cx="5550881" cy="248118"/>
            </a:xfrm>
            <a:prstGeom prst="roundRect">
              <a:avLst/>
            </a:prstGeom>
            <a:solidFill>
              <a:srgbClr val="00B050"/>
            </a:solidFill>
            <a:ln w="412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extBox 13">
              <a:extLst>
                <a:ext uri="{FF2B5EF4-FFF2-40B4-BE49-F238E27FC236}">
                  <a16:creationId xmlns:a16="http://schemas.microsoft.com/office/drawing/2014/main" id="{A8F628C1-2774-654B-D5BB-609C5E613D4E}"/>
                </a:ext>
              </a:extLst>
            </p:cNvPr>
            <p:cNvSpPr txBox="1"/>
            <p:nvPr/>
          </p:nvSpPr>
          <p:spPr>
            <a:xfrm>
              <a:off x="1932065" y="1978819"/>
              <a:ext cx="19589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rPr>
                <a:t>RESULTADOS</a:t>
              </a:r>
              <a:endParaRPr lang="pt-BR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aphicFrame>
        <p:nvGraphicFramePr>
          <p:cNvPr id="39" name="Tabela 38">
            <a:extLst>
              <a:ext uri="{FF2B5EF4-FFF2-40B4-BE49-F238E27FC236}">
                <a16:creationId xmlns:a16="http://schemas.microsoft.com/office/drawing/2014/main" id="{A3DF43A0-0BDD-2FAF-EAD1-F92BD701B1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081131"/>
              </p:ext>
            </p:extLst>
          </p:nvPr>
        </p:nvGraphicFramePr>
        <p:xfrm>
          <a:off x="5908411" y="7532849"/>
          <a:ext cx="6152592" cy="20279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7152">
                  <a:extLst>
                    <a:ext uri="{9D8B030D-6E8A-4147-A177-3AD203B41FA5}">
                      <a16:colId xmlns:a16="http://schemas.microsoft.com/office/drawing/2014/main" val="3272717876"/>
                    </a:ext>
                  </a:extLst>
                </a:gridCol>
                <a:gridCol w="1286933">
                  <a:extLst>
                    <a:ext uri="{9D8B030D-6E8A-4147-A177-3AD203B41FA5}">
                      <a16:colId xmlns:a16="http://schemas.microsoft.com/office/drawing/2014/main" val="228129292"/>
                    </a:ext>
                  </a:extLst>
                </a:gridCol>
                <a:gridCol w="1394460">
                  <a:extLst>
                    <a:ext uri="{9D8B030D-6E8A-4147-A177-3AD203B41FA5}">
                      <a16:colId xmlns:a16="http://schemas.microsoft.com/office/drawing/2014/main" val="2226436805"/>
                    </a:ext>
                  </a:extLst>
                </a:gridCol>
                <a:gridCol w="1348740">
                  <a:extLst>
                    <a:ext uri="{9D8B030D-6E8A-4147-A177-3AD203B41FA5}">
                      <a16:colId xmlns:a16="http://schemas.microsoft.com/office/drawing/2014/main" val="2985695515"/>
                    </a:ext>
                  </a:extLst>
                </a:gridCol>
                <a:gridCol w="1405307">
                  <a:extLst>
                    <a:ext uri="{9D8B030D-6E8A-4147-A177-3AD203B41FA5}">
                      <a16:colId xmlns:a16="http://schemas.microsoft.com/office/drawing/2014/main" val="877429179"/>
                    </a:ext>
                  </a:extLst>
                </a:gridCol>
              </a:tblGrid>
              <a:tr h="377353">
                <a:tc gridSpan="5">
                  <a:txBody>
                    <a:bodyPr/>
                    <a:lstStyle/>
                    <a:p>
                      <a:pPr algn="ctr"/>
                      <a:r>
                        <a:rPr lang="pt-BR" sz="1500" b="1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TMPI (2015-2019)</a:t>
                      </a: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effectLst/>
                          <a:latin typeface="+mj-lt"/>
                        </a:rPr>
                        <a:t>TMPI (2015-2019)</a:t>
                      </a:r>
                      <a:endParaRPr lang="pt-BR" sz="15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745513"/>
                  </a:ext>
                </a:extLst>
              </a:tr>
              <a:tr h="492668"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effectLst/>
                        <a:latin typeface="+mj-lt"/>
                      </a:endParaRPr>
                    </a:p>
                  </a:txBody>
                  <a:tcPr marL="68580" marR="68580" marT="0" marB="0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IDH </a:t>
                      </a:r>
                    </a:p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(2017)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IDH Renda </a:t>
                      </a:r>
                    </a:p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(2017)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IDH Educação</a:t>
                      </a:r>
                    </a:p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(2017)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IDH Longevidade</a:t>
                      </a:r>
                    </a:p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 (2017)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056805"/>
                  </a:ext>
                </a:extLst>
              </a:tr>
              <a:tr h="276386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C21 (</a:t>
                      </a:r>
                      <a:r>
                        <a:rPr lang="pt-BR" sz="1400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)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-0,15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=0533)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-0,35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=0147)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-0,06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=0,482)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-0,17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=0,482)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807551"/>
                  </a:ext>
                </a:extLst>
              </a:tr>
              <a:tr h="287867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C21 (M)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0,56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=0,073)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0,40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 0,216)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0,53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 0,088)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0,54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 0,082)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318536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C53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 -0,39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=0,052)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 -0,50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 = 0,010)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-0,20 (0,322)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-0,40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 = 0,046)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292480"/>
                  </a:ext>
                </a:extLst>
              </a:tr>
              <a:tr h="32279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C60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-0,37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 0,081)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-0,32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 0,134)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-0,35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 0,100)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-0,33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 0,115)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6896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4282508"/>
                  </a:ext>
                </a:extLst>
              </a:tr>
            </a:tbl>
          </a:graphicData>
        </a:graphic>
      </p:graphicFrame>
      <p:graphicFrame>
        <p:nvGraphicFramePr>
          <p:cNvPr id="40" name="Tabela 39">
            <a:extLst>
              <a:ext uri="{FF2B5EF4-FFF2-40B4-BE49-F238E27FC236}">
                <a16:creationId xmlns:a16="http://schemas.microsoft.com/office/drawing/2014/main" id="{FCC62C72-AD41-57FF-1B8C-7B15BF1BF4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999162"/>
              </p:ext>
            </p:extLst>
          </p:nvPr>
        </p:nvGraphicFramePr>
        <p:xfrm>
          <a:off x="11986719" y="1944423"/>
          <a:ext cx="6152593" cy="24127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1070">
                  <a:extLst>
                    <a:ext uri="{9D8B030D-6E8A-4147-A177-3AD203B41FA5}">
                      <a16:colId xmlns:a16="http://schemas.microsoft.com/office/drawing/2014/main" val="3272717876"/>
                    </a:ext>
                  </a:extLst>
                </a:gridCol>
                <a:gridCol w="1248446">
                  <a:extLst>
                    <a:ext uri="{9D8B030D-6E8A-4147-A177-3AD203B41FA5}">
                      <a16:colId xmlns:a16="http://schemas.microsoft.com/office/drawing/2014/main" val="228129292"/>
                    </a:ext>
                  </a:extLst>
                </a:gridCol>
                <a:gridCol w="1244177">
                  <a:extLst>
                    <a:ext uri="{9D8B030D-6E8A-4147-A177-3AD203B41FA5}">
                      <a16:colId xmlns:a16="http://schemas.microsoft.com/office/drawing/2014/main" val="2226436805"/>
                    </a:ext>
                  </a:extLst>
                </a:gridCol>
                <a:gridCol w="1415555">
                  <a:extLst>
                    <a:ext uri="{9D8B030D-6E8A-4147-A177-3AD203B41FA5}">
                      <a16:colId xmlns:a16="http://schemas.microsoft.com/office/drawing/2014/main" val="2985695515"/>
                    </a:ext>
                  </a:extLst>
                </a:gridCol>
                <a:gridCol w="1433345">
                  <a:extLst>
                    <a:ext uri="{9D8B030D-6E8A-4147-A177-3AD203B41FA5}">
                      <a16:colId xmlns:a16="http://schemas.microsoft.com/office/drawing/2014/main" val="877429179"/>
                    </a:ext>
                  </a:extLst>
                </a:gridCol>
              </a:tblGrid>
              <a:tr h="371804">
                <a:tc gridSpan="5"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AAPC</a:t>
                      </a: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effectLst/>
                        </a:rPr>
                        <a:t>AAPC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745513"/>
                  </a:ext>
                </a:extLst>
              </a:tr>
              <a:tr h="443906"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effectLst/>
                        <a:latin typeface="+mj-lt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IDH </a:t>
                      </a:r>
                    </a:p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(2017)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IDH Renda </a:t>
                      </a:r>
                    </a:p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(2017)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IDH Educação</a:t>
                      </a:r>
                    </a:p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(2017)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IDH Longevidade</a:t>
                      </a:r>
                    </a:p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 (2017)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130229"/>
                  </a:ext>
                </a:extLst>
              </a:tr>
              <a:tr h="371804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C21 (</a:t>
                      </a:r>
                      <a:r>
                        <a:rPr lang="pt-BR" sz="1400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)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>
                          <a:effectLst/>
                          <a:latin typeface="+mj-lt"/>
                        </a:rPr>
                        <a:t>-0,20 (</a:t>
                      </a:r>
                      <a:r>
                        <a:rPr lang="pt-BR" sz="13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300" dirty="0">
                          <a:effectLst/>
                          <a:latin typeface="+mj-lt"/>
                        </a:rPr>
                        <a:t> = 0,400)</a:t>
                      </a:r>
                      <a:endParaRPr lang="pt-BR" sz="13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>
                          <a:effectLst/>
                          <a:latin typeface="+mj-lt"/>
                        </a:rPr>
                        <a:t>-0,19 (</a:t>
                      </a:r>
                      <a:r>
                        <a:rPr lang="pt-BR" sz="13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300" dirty="0">
                          <a:effectLst/>
                          <a:latin typeface="+mj-lt"/>
                        </a:rPr>
                        <a:t> = 0,420)</a:t>
                      </a:r>
                      <a:endParaRPr lang="pt-BR" sz="13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>
                          <a:effectLst/>
                          <a:latin typeface="+mj-lt"/>
                        </a:rPr>
                        <a:t>-0,16 (p = 0,274)</a:t>
                      </a:r>
                      <a:endParaRPr lang="pt-BR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-0,27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 0,270)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780526"/>
                  </a:ext>
                </a:extLst>
              </a:tr>
              <a:tr h="371804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C21 (M)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0,13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 0,689)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0,07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 0,826)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0,24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 0,469)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0,02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 = 0,943)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7247405"/>
                  </a:ext>
                </a:extLst>
              </a:tr>
              <a:tr h="371804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C53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-0,69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=0,000)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>
                          <a:effectLst/>
                          <a:latin typeface="+mj-lt"/>
                        </a:rPr>
                        <a:t>-0,71 (</a:t>
                      </a:r>
                      <a:r>
                        <a:rPr lang="pt-BR" sz="13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300" dirty="0">
                          <a:effectLst/>
                          <a:latin typeface="+mj-lt"/>
                        </a:rPr>
                        <a:t> = &lt; 0,001)</a:t>
                      </a:r>
                      <a:endParaRPr lang="pt-BR" sz="13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-0,53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 0,005)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-0,70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 = &lt; 0,001)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374078"/>
                  </a:ext>
                </a:extLst>
              </a:tr>
              <a:tr h="371804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C60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-0,76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 = &lt; 0,001)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-0,70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 = 0,0002)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-0,74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 &lt; 0,001)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  <a:latin typeface="+mj-lt"/>
                        </a:rPr>
                        <a:t>-0,75 (</a:t>
                      </a:r>
                      <a:r>
                        <a:rPr lang="pt-BR" sz="1400" dirty="0" err="1">
                          <a:effectLst/>
                          <a:latin typeface="+mj-lt"/>
                        </a:rPr>
                        <a:t>p</a:t>
                      </a:r>
                      <a:r>
                        <a:rPr lang="pt-BR" sz="1400" dirty="0">
                          <a:effectLst/>
                          <a:latin typeface="+mj-lt"/>
                        </a:rPr>
                        <a:t>= &lt; 0,001)</a:t>
                      </a:r>
                      <a:endParaRPr lang="pt-BR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>
                        <a:alpha val="7008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112278"/>
                  </a:ext>
                </a:extLst>
              </a:tr>
            </a:tbl>
          </a:graphicData>
        </a:graphic>
      </p:graphicFrame>
      <p:sp>
        <p:nvSpPr>
          <p:cNvPr id="47" name="TextBox 40">
            <a:extLst>
              <a:ext uri="{FF2B5EF4-FFF2-40B4-BE49-F238E27FC236}">
                <a16:creationId xmlns:a16="http://schemas.microsoft.com/office/drawing/2014/main" id="{5987D242-D62C-B6DD-BE76-7DF0F944AD61}"/>
              </a:ext>
            </a:extLst>
          </p:cNvPr>
          <p:cNvSpPr txBox="1"/>
          <p:nvPr/>
        </p:nvSpPr>
        <p:spPr>
          <a:xfrm>
            <a:off x="12015018" y="5031397"/>
            <a:ext cx="6272982" cy="5098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00013" lvl="0" indent="-100013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</a:pP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Valvo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F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Ciurlia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E, Barbara et al. 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Cancer of the anal region. Critical Reviews in Oncology/Hematology, 2019.Volume 135, p. 115-127</a:t>
            </a:r>
            <a:endParaRPr lang="pt-BR" sz="800" u="none" strike="noStrike" kern="0" spc="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 Neue" panose="02000503000000020004" pitchFamily="2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00013" lvl="0" indent="-100013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Yotam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et al. Risk of Invasive Anal Cancer in HIV Infected Patients with High Grade Anal Dysplasia: A Population-Based Cohort Study. Dis Colon Rectum. 2019 Aug; 62(8): 934–940. </a:t>
            </a:r>
            <a:endParaRPr lang="pt-BR" sz="800" u="none" strike="noStrike" kern="0" spc="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 Neue" panose="02000503000000020004" pitchFamily="2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00013" lvl="0" indent="-100013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</a:pP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Brasil. Ministério da Saúde. Secretaria de Vigilância em Saúde. Departamento de Análise de Situação de Saúde. Plano de ações estratégicas para o enfrentamento das doenças crônicas não transmissíveis (DCNT) no Brasil2011-2022 / Ministério da Saúde. Secretaria de Vigilância em Saúde. Departamento de Análise de Situação de Saúde. – Brasília : Ministério da Saúde, 2011. 160 p.</a:t>
            </a:r>
            <a:endParaRPr lang="pt-BR" sz="800" u="none" strike="noStrike" kern="0" spc="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 Neue" panose="02000503000000020004" pitchFamily="2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00013" lvl="0" indent="-100013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GBD 2015 Risk Factors Collaborators. Global, regional, and national comparative risk assessment of 79 </a:t>
            </a: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behavioural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environmental and occupational, and metabolic risks or clusters of risks, 1990–2015: a systematic analysis for the Global Burden of Disease Study 2015. 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Lancet, 2016; 388(10053):1659-1724</a:t>
            </a:r>
            <a:endParaRPr lang="pt-BR" sz="800" u="none" strike="noStrike" kern="0" spc="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 Neue" panose="02000503000000020004" pitchFamily="2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00013" lvl="0" indent="-100013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Colberg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C, Van der Horst C, </a:t>
            </a: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Junemann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K-P, Naumann CM. </a:t>
            </a: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Urologe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A . 2018 Apr;57(4):408-412.  </a:t>
            </a: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doi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: 10.1007/s00120-018-0593-7.</a:t>
            </a:r>
            <a:endParaRPr lang="pt-BR" sz="800" u="none" strike="noStrike" kern="0" spc="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 Neue" panose="02000503000000020004" pitchFamily="2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00013" lvl="0" indent="-100013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Fedrizzi EN, Ponce NM. Coverage of pap smear and mortality from cervical cancer in Brazil from 2006 to 2014. 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DST - J. Bras. Doenças Sex. Transm. 2017; 29(4):117-24.</a:t>
            </a:r>
            <a:endParaRPr lang="pt-BR" sz="800" u="none" strike="noStrike" kern="0" spc="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 Neue" panose="02000503000000020004" pitchFamily="2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00013" lvl="0" indent="-100013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Deshmukh AA, Suk R, Shiels MS, et al. Recent trends in squamous cell carcinoma of the anus incidence and mortality in the United States, 2001-2015. 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J </a:t>
            </a: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Natl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Cancer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Inst. </a:t>
            </a: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Published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online </a:t>
            </a: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November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19, 2019. doi: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hlinkClick r:id="rId3"/>
              </a:rPr>
              <a:t>10.1093/jnci/djz219</a:t>
            </a:r>
            <a:endParaRPr lang="pt-BR" sz="800" u="none" strike="noStrike" kern="0" spc="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 Neue" panose="02000503000000020004" pitchFamily="2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00013" lvl="0" indent="-100013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Noone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AM, </a:t>
            </a: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Howlader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N, </a:t>
            </a: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Krapcho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M, et al. SEER Cancer Statistics Review, 1975-2014. SEER website. Available online: https://</a:t>
            </a: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seer.cancer.gov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/ </a:t>
            </a: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csr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/1975_2014/, Published 2018. </a:t>
            </a:r>
            <a:endParaRPr lang="pt-BR" sz="800" u="none" strike="noStrike" kern="0" spc="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 Neue" panose="02000503000000020004" pitchFamily="2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00013" lvl="0" indent="-100013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</a:pP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Coelho RW, Pinho JD, Moreno JS, </a:t>
            </a: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Garbis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DV, do Nascimento AM, </a:t>
            </a: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Larges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JS, et al. 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Penile cancer in </a:t>
            </a: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Maranhão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Northeast Brazil: the highest incidence globally? BMC Urol. 2018;18(1):50</a:t>
            </a:r>
            <a:endParaRPr lang="pt-BR" sz="800" u="none" strike="noStrike" kern="0" spc="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 Neue" panose="02000503000000020004" pitchFamily="2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00013" lvl="0" indent="-100013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</a:pP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Carlos R. Oliveira, Yu S. Niu, Hulda M. </a:t>
            </a: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Einarsdottir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Linda M. </a:t>
            </a: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Niccolai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and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Eugene D. </a:t>
            </a: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Shapiro.Health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Equity.Dec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2020.382-385.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hlinkClick r:id="rId4"/>
              </a:rPr>
              <a:t>http://doi.org/10.1089/heq.2020.0021</a:t>
            </a:r>
            <a:endParaRPr lang="pt-BR" sz="800" u="none" strike="noStrike" kern="0" spc="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 Neue" panose="02000503000000020004" pitchFamily="2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00013" lvl="0" indent="-100013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Zhang, X., Zeng, Q., Cai, W. et al. Trends of cervical cancer at global, regional, and national level: data from the Global Burden of Disease study 2019. BMC Public Health 21, 894 (2021). 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hlinkClick r:id="rId5"/>
              </a:rPr>
              <a:t>https://doi.org/10.1186/s12889-021-10907-5</a:t>
            </a:r>
            <a:endParaRPr lang="pt-BR" sz="800" u="none" strike="noStrike" kern="0" spc="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 Neue" panose="02000503000000020004" pitchFamily="2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00013" lvl="0" indent="-100013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</a:pP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Tallon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B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 Monteiro </a:t>
            </a: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Soares L, Rodrigues N, Morgado F. Saúde debate 44 (125) • </a:t>
            </a:r>
            <a:r>
              <a:rPr lang="pt-BR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Apr-Jun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 2020. DOI: 10.1590/0103-1104202012506 </a:t>
            </a:r>
            <a:endParaRPr lang="pt-BR" sz="800" u="none" strike="noStrike" kern="0" spc="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 Neue" panose="02000503000000020004" pitchFamily="2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00013" lvl="0" indent="-100013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Cohen PA, </a:t>
            </a: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Jhingran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A, </a:t>
            </a: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Oaknin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A, Denny L. Cervical cancer. Lancet. 2019 Jan 12;393(10167):169-182. </a:t>
            </a: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doi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: 10.1016/S0140-6736(18)32470-X. </a:t>
            </a:r>
            <a:r>
              <a:rPr lang="pt-BR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PMID: 30638582.</a:t>
            </a:r>
            <a:endParaRPr lang="pt-BR" sz="800" u="none" strike="noStrike" kern="0" spc="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 Neue" panose="02000503000000020004" pitchFamily="2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00013" lvl="0" indent="-100013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Buskwofie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A, David-West G, Clare CA. A Review of Cervical Cancer: Incidence and Disparities. J Natl Med Assoc. 2020 Apr;112(2):229-232. </a:t>
            </a: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doi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: 10.1016/j.jnma.2020.03.002. </a:t>
            </a: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Epub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2020 Apr 8. PMID: 32278478.</a:t>
            </a:r>
            <a:endParaRPr lang="pt-BR" sz="800" u="none" strike="noStrike" kern="0" spc="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 Neue" panose="02000503000000020004" pitchFamily="2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00013" lvl="0" indent="-100013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C </a:t>
            </a: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Colberg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C van der Horst, K-P </a:t>
            </a: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Jünemann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C M Naumann.  [Epidemiology of penile cancer]. </a:t>
            </a: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Urologe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A. 2018 Apr;57(4):408-412. </a:t>
            </a:r>
            <a:r>
              <a:rPr lang="en-US" sz="800" u="none" strike="noStrike" kern="0" spc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doi</a:t>
            </a:r>
            <a:r>
              <a:rPr lang="en-US" sz="800" u="none" strike="noStrike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: 10.1007/s00120-018-0593-7.</a:t>
            </a:r>
            <a:endParaRPr lang="pt-BR" sz="800" u="none" strike="noStrike" kern="0" spc="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Helvetica Neue" panose="02000503000000020004" pitchFamily="2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1" name="TextBox 40">
            <a:extLst>
              <a:ext uri="{FF2B5EF4-FFF2-40B4-BE49-F238E27FC236}">
                <a16:creationId xmlns:a16="http://schemas.microsoft.com/office/drawing/2014/main" id="{F054879F-C806-6C9E-8F8E-97599AB745F3}"/>
              </a:ext>
            </a:extLst>
          </p:cNvPr>
          <p:cNvSpPr txBox="1"/>
          <p:nvPr/>
        </p:nvSpPr>
        <p:spPr>
          <a:xfrm>
            <a:off x="5895425" y="6577109"/>
            <a:ext cx="6152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b="1" dirty="0">
                <a:latin typeface="Calibri" panose="020F0502020204030204" pitchFamily="34" charset="0"/>
                <a:ea typeface="Times New Roman" panose="02020603050405020304" pitchFamily="18" charset="0"/>
              </a:rPr>
              <a:t>Tabela</a:t>
            </a:r>
            <a:r>
              <a:rPr lang="pt-BR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r>
              <a:rPr lang="pt-B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Correlações (</a:t>
            </a:r>
            <a:r>
              <a:rPr lang="pt-BR" sz="12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</a:t>
            </a:r>
            <a:r>
              <a:rPr lang="pt-B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 e seus respectivos valores de</a:t>
            </a:r>
            <a:r>
              <a:rPr lang="pt-BR" sz="1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p</a:t>
            </a:r>
            <a:r>
              <a:rPr lang="pt-B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Primeiro, entre Taxa de Mortalidade Padronizada por Idade (TMPI) nos últimos cinco anos (2015-2019) e IDH geral e seus indicadores (2017); e, por último, entre Variação Percentual Média Anual (AAPC) e Índice de Desenvolvimento Humano (IDH) e seus indicadores (2017), para cada sítio estudado. </a:t>
            </a:r>
            <a:endParaRPr lang="pt-BR" sz="1200" dirty="0"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54" name="Agrupar 53">
            <a:extLst>
              <a:ext uri="{FF2B5EF4-FFF2-40B4-BE49-F238E27FC236}">
                <a16:creationId xmlns:a16="http://schemas.microsoft.com/office/drawing/2014/main" id="{28855E5C-C5EB-CFE2-B264-CCC86A34E405}"/>
              </a:ext>
            </a:extLst>
          </p:cNvPr>
          <p:cNvGrpSpPr/>
          <p:nvPr/>
        </p:nvGrpSpPr>
        <p:grpSpPr>
          <a:xfrm>
            <a:off x="11986719" y="4589480"/>
            <a:ext cx="6152592" cy="414290"/>
            <a:chOff x="136109" y="1978819"/>
            <a:chExt cx="5550881" cy="400110"/>
          </a:xfrm>
        </p:grpSpPr>
        <p:sp>
          <p:nvSpPr>
            <p:cNvPr id="56" name="Rounded Rectangle 25">
              <a:extLst>
                <a:ext uri="{FF2B5EF4-FFF2-40B4-BE49-F238E27FC236}">
                  <a16:creationId xmlns:a16="http://schemas.microsoft.com/office/drawing/2014/main" id="{AD51053B-A636-8AF7-CDB3-C8F9ACF48A6D}"/>
                </a:ext>
              </a:extLst>
            </p:cNvPr>
            <p:cNvSpPr/>
            <p:nvPr/>
          </p:nvSpPr>
          <p:spPr>
            <a:xfrm>
              <a:off x="136109" y="2054815"/>
              <a:ext cx="5550881" cy="248118"/>
            </a:xfrm>
            <a:prstGeom prst="roundRect">
              <a:avLst/>
            </a:prstGeom>
            <a:solidFill>
              <a:srgbClr val="00B050"/>
            </a:solidFill>
            <a:ln w="412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7" name="TextBox 13">
              <a:extLst>
                <a:ext uri="{FF2B5EF4-FFF2-40B4-BE49-F238E27FC236}">
                  <a16:creationId xmlns:a16="http://schemas.microsoft.com/office/drawing/2014/main" id="{C55CE265-419C-E757-7B3E-64107A76C53F}"/>
                </a:ext>
              </a:extLst>
            </p:cNvPr>
            <p:cNvSpPr txBox="1"/>
            <p:nvPr/>
          </p:nvSpPr>
          <p:spPr>
            <a:xfrm>
              <a:off x="1932065" y="1978819"/>
              <a:ext cx="19589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rPr>
                <a:t>RESULTADOS</a:t>
              </a:r>
              <a:endParaRPr lang="pt-BR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200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304</TotalTime>
  <Words>1572</Words>
  <Application>Microsoft Macintosh PowerPoint</Application>
  <PresentationFormat>Personalizar</PresentationFormat>
  <Paragraphs>90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 Neue</vt:lpstr>
      <vt:lpstr>Times New Roman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neves Neves Campos</dc:creator>
  <cp:lastModifiedBy>Italo Matheus Dias de Andrade</cp:lastModifiedBy>
  <cp:revision>58</cp:revision>
  <dcterms:created xsi:type="dcterms:W3CDTF">2018-02-05T15:36:18Z</dcterms:created>
  <dcterms:modified xsi:type="dcterms:W3CDTF">2022-12-30T18:27:51Z</dcterms:modified>
</cp:coreProperties>
</file>