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288000" cy="10288588"/>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3A27F0-8DDE-75ED-C064-7F1A5CDF043F}" v="195" dt="2023-01-18T19:57:28.627"/>
    <p1510:client id="{46A032E9-0363-44C8-A885-4EAA3A564E3F}" v="308" dt="2023-01-18T22:08:09.160"/>
    <p1510:client id="{AB610F92-2141-948C-92CD-F9B6EA5B25AD}" v="721" dt="2023-01-18T21:35:57.295"/>
    <p1510:client id="{CCE123B0-F10B-4C8E-6637-3227DEBDD2AF}" v="764" dt="2023-01-18T23:00:03.958"/>
    <p1510:client id="{E5389DBB-A00E-54C7-5256-6A68C7F48F84}" v="162" dt="2023-01-19T01:27:16.561"/>
    <p1510:client id="{F644FF2B-A57F-C844-2AB5-387C12742C33}" v="27" dt="2023-01-17T19:48:23.6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994"/>
  </p:normalViewPr>
  <p:slideViewPr>
    <p:cSldViewPr snapToGrid="0" snapToObjects="1">
      <p:cViewPr>
        <p:scale>
          <a:sx n="49" d="100"/>
          <a:sy n="49" d="100"/>
        </p:scale>
        <p:origin x="-486" y="-72"/>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804"/>
            <a:ext cx="13716000" cy="358195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891"/>
            <a:ext cx="13716000" cy="2484026"/>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3209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5221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772"/>
            <a:ext cx="3943350" cy="87191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772"/>
            <a:ext cx="11601450" cy="87191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04801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78550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5004"/>
            <a:ext cx="15773400" cy="427976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5258"/>
            <a:ext cx="15773400" cy="2250628"/>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193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192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773"/>
            <a:ext cx="15773400" cy="19886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2134"/>
            <a:ext cx="7736681"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8193"/>
            <a:ext cx="7736681"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2134"/>
            <a:ext cx="7774782"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8193"/>
            <a:ext cx="7774782"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2595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7666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5791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367"/>
            <a:ext cx="9258300" cy="7311566"/>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267599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367"/>
            <a:ext cx="9258300" cy="7311566"/>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18/01/2023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‹nº›</a:t>
            </a:fld>
            <a:endParaRPr lang="pt-BR"/>
          </a:p>
        </p:txBody>
      </p:sp>
    </p:spTree>
    <p:extLst>
      <p:ext uri="{BB962C8B-B14F-4D97-AF65-F5344CB8AC3E}">
        <p14:creationId xmlns:p14="http://schemas.microsoft.com/office/powerpoint/2010/main" val="3914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773"/>
            <a:ext cx="15773400" cy="1988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860"/>
            <a:ext cx="15773400" cy="65280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5998"/>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0BA3DADD-AE6D-F44C-8E99-E83159E36487}" type="datetimeFigureOut">
              <a:rPr lang="pt-BR" smtClean="0"/>
              <a:pPr/>
              <a:t>18/01/2023</a:t>
            </a:fld>
            <a:endParaRPr lang="pt-BR"/>
          </a:p>
        </p:txBody>
      </p:sp>
      <p:sp>
        <p:nvSpPr>
          <p:cNvPr id="5" name="Footer Placeholder 4"/>
          <p:cNvSpPr>
            <a:spLocks noGrp="1"/>
          </p:cNvSpPr>
          <p:nvPr>
            <p:ph type="ftr" sz="quarter" idx="3"/>
          </p:nvPr>
        </p:nvSpPr>
        <p:spPr>
          <a:xfrm>
            <a:off x="6057900" y="9535998"/>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2915900" y="9535998"/>
            <a:ext cx="4114800" cy="547772"/>
          </a:xfrm>
          <a:prstGeom prst="rect">
            <a:avLst/>
          </a:prstGeom>
        </p:spPr>
        <p:txBody>
          <a:bodyPr vert="horz" lIns="91440" tIns="45720" rIns="91440" bIns="45720" rtlCol="0" anchor="ctr"/>
          <a:lstStyle>
            <a:lvl1pPr algn="r">
              <a:defRPr sz="1800">
                <a:solidFill>
                  <a:schemeClr val="tx1">
                    <a:tint val="75000"/>
                  </a:schemeClr>
                </a:solidFill>
              </a:defRPr>
            </a:lvl1pPr>
          </a:lstStyle>
          <a:p>
            <a:fld id="{0BAD736C-9784-0E49-AB4F-6CBCE0EDB27D}" type="slidenum">
              <a:rPr lang="pt-BR" smtClean="0"/>
              <a:pPr/>
              <a:t>‹nº›</a:t>
            </a:fld>
            <a:endParaRPr lang="pt-BR"/>
          </a:p>
        </p:txBody>
      </p:sp>
    </p:spTree>
    <p:extLst>
      <p:ext uri="{BB962C8B-B14F-4D97-AF65-F5344CB8AC3E}">
        <p14:creationId xmlns:p14="http://schemas.microsoft.com/office/powerpoint/2010/main" val="333681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a:extLst>
              <a:ext uri="{FF2B5EF4-FFF2-40B4-BE49-F238E27FC236}">
                <a16:creationId xmlns:a16="http://schemas.microsoft.com/office/drawing/2014/main" id="{5F2BD0F1-005A-0044-A8AB-560F9375413B}"/>
              </a:ext>
            </a:extLst>
          </p:cNvPr>
          <p:cNvSpPr/>
          <p:nvPr/>
        </p:nvSpPr>
        <p:spPr>
          <a:xfrm>
            <a:off x="563682" y="7238304"/>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Rounded Rectangle 33">
            <a:extLst>
              <a:ext uri="{FF2B5EF4-FFF2-40B4-BE49-F238E27FC236}">
                <a16:creationId xmlns:a16="http://schemas.microsoft.com/office/drawing/2014/main" id="{A5E64E54-F3DF-614D-AB54-FE5A3AEF7AA0}"/>
              </a:ext>
            </a:extLst>
          </p:cNvPr>
          <p:cNvSpPr/>
          <p:nvPr/>
        </p:nvSpPr>
        <p:spPr>
          <a:xfrm>
            <a:off x="519292" y="8334926"/>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7" name="Rounded Rectangle 26">
            <a:extLst>
              <a:ext uri="{FF2B5EF4-FFF2-40B4-BE49-F238E27FC236}">
                <a16:creationId xmlns:a16="http://schemas.microsoft.com/office/drawing/2014/main" id="{A4D1C169-D6E1-FD4B-A45E-96E67FB1FAC8}"/>
              </a:ext>
            </a:extLst>
          </p:cNvPr>
          <p:cNvSpPr/>
          <p:nvPr/>
        </p:nvSpPr>
        <p:spPr>
          <a:xfrm>
            <a:off x="494113" y="5700155"/>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Rounded Rectangle 25">
            <a:extLst>
              <a:ext uri="{FF2B5EF4-FFF2-40B4-BE49-F238E27FC236}">
                <a16:creationId xmlns:a16="http://schemas.microsoft.com/office/drawing/2014/main" id="{001D1AA0-407E-424D-91CD-EDDDAC304852}"/>
              </a:ext>
            </a:extLst>
          </p:cNvPr>
          <p:cNvSpPr/>
          <p:nvPr/>
        </p:nvSpPr>
        <p:spPr>
          <a:xfrm>
            <a:off x="516999" y="2521818"/>
            <a:ext cx="5265862"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Rectangle 28">
            <a:extLst>
              <a:ext uri="{FF2B5EF4-FFF2-40B4-BE49-F238E27FC236}">
                <a16:creationId xmlns:a16="http://schemas.microsoft.com/office/drawing/2014/main" id="{AC7E963C-F39C-9142-BF7D-B9F3E604B6E7}"/>
              </a:ext>
            </a:extLst>
          </p:cNvPr>
          <p:cNvSpPr/>
          <p:nvPr/>
        </p:nvSpPr>
        <p:spPr>
          <a:xfrm>
            <a:off x="0" y="800991"/>
            <a:ext cx="18288000" cy="125527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11">
            <a:extLst>
              <a:ext uri="{FF2B5EF4-FFF2-40B4-BE49-F238E27FC236}">
                <a16:creationId xmlns:a16="http://schemas.microsoft.com/office/drawing/2014/main" id="{36FBF4F5-4DA9-A54C-8992-944303BBFA52}"/>
              </a:ext>
            </a:extLst>
          </p:cNvPr>
          <p:cNvSpPr txBox="1"/>
          <p:nvPr/>
        </p:nvSpPr>
        <p:spPr>
          <a:xfrm>
            <a:off x="-1" y="800992"/>
            <a:ext cx="16497301" cy="867930"/>
          </a:xfrm>
          <a:prstGeom prst="rect">
            <a:avLst/>
          </a:prstGeom>
          <a:noFill/>
        </p:spPr>
        <p:txBody>
          <a:bodyPr wrap="square" lIns="91440" tIns="45720" rIns="91440" bIns="45720" rtlCol="0" anchor="t">
            <a:spAutoFit/>
          </a:bodyPr>
          <a:lstStyle/>
          <a:p>
            <a:pPr algn="just" defTabSz="914400">
              <a:lnSpc>
                <a:spcPct val="90000"/>
              </a:lnSpc>
              <a:spcBef>
                <a:spcPts val="1000"/>
              </a:spcBef>
              <a:defRPr/>
            </a:pPr>
            <a:r>
              <a:rPr lang="pt-BR" sz="2800" b="1" dirty="0">
                <a:solidFill>
                  <a:schemeClr val="bg1"/>
                </a:solidFill>
                <a:latin typeface="Segoe UI"/>
                <a:cs typeface="Segoe UI"/>
              </a:rPr>
              <a:t>Associação entre o balanço hídrico </a:t>
            </a:r>
            <a:r>
              <a:rPr lang="pt-BR" sz="2800" b="1" dirty="0" err="1">
                <a:solidFill>
                  <a:schemeClr val="bg1"/>
                </a:solidFill>
                <a:latin typeface="Segoe UI"/>
                <a:cs typeface="Segoe UI"/>
              </a:rPr>
              <a:t>intra</a:t>
            </a:r>
            <a:r>
              <a:rPr lang="pt-BR" sz="2800" b="1" dirty="0">
                <a:solidFill>
                  <a:schemeClr val="bg1"/>
                </a:solidFill>
                <a:latin typeface="Segoe UI"/>
                <a:cs typeface="Segoe UI"/>
              </a:rPr>
              <a:t> e pós-operatório e desfechos de pacientes oncológicos cirúrgicos admitidos em unidade de terapia intensiva: coorte retrospectiva</a:t>
            </a:r>
            <a:r>
              <a:rPr lang="en-US" sz="2800" b="1" dirty="0">
                <a:solidFill>
                  <a:schemeClr val="bg1"/>
                </a:solidFill>
                <a:latin typeface="Calibri"/>
                <a:ea typeface="Calibri" charset="0"/>
                <a:cs typeface="Calibri"/>
              </a:rPr>
              <a:t>. </a:t>
            </a:r>
            <a:r>
              <a:rPr lang="en-US" sz="2800" b="1" dirty="0" err="1">
                <a:solidFill>
                  <a:schemeClr val="bg1"/>
                </a:solidFill>
                <a:latin typeface="Calibri"/>
                <a:ea typeface="Calibri" charset="0"/>
                <a:cs typeface="Calibri"/>
              </a:rPr>
              <a:t>Análise</a:t>
            </a:r>
            <a:r>
              <a:rPr lang="en-US" sz="2800" b="1" dirty="0">
                <a:solidFill>
                  <a:schemeClr val="bg1"/>
                </a:solidFill>
                <a:latin typeface="Calibri"/>
                <a:ea typeface="Calibri" charset="0"/>
                <a:cs typeface="Calibri"/>
              </a:rPr>
              <a:t> </a:t>
            </a:r>
            <a:r>
              <a:rPr lang="en-US" sz="2800" b="1" dirty="0" err="1">
                <a:solidFill>
                  <a:schemeClr val="bg1"/>
                </a:solidFill>
                <a:latin typeface="Calibri"/>
                <a:ea typeface="Calibri" charset="0"/>
                <a:cs typeface="Calibri"/>
              </a:rPr>
              <a:t>preliminar</a:t>
            </a:r>
            <a:endParaRPr lang="pt-BR" sz="2800" b="1" dirty="0" err="1">
              <a:solidFill>
                <a:schemeClr val="bg1"/>
              </a:solidFill>
              <a:latin typeface="Calibri"/>
              <a:ea typeface="Calibri" charset="0"/>
              <a:cs typeface="Calibri"/>
            </a:endParaRPr>
          </a:p>
        </p:txBody>
      </p:sp>
      <p:sp>
        <p:nvSpPr>
          <p:cNvPr id="13" name="TextBox 12">
            <a:extLst>
              <a:ext uri="{FF2B5EF4-FFF2-40B4-BE49-F238E27FC236}">
                <a16:creationId xmlns:a16="http://schemas.microsoft.com/office/drawing/2014/main" id="{AA1A24BD-BD89-144A-A301-A8058FB68A3A}"/>
              </a:ext>
            </a:extLst>
          </p:cNvPr>
          <p:cNvSpPr txBox="1"/>
          <p:nvPr/>
        </p:nvSpPr>
        <p:spPr>
          <a:xfrm>
            <a:off x="666698" y="1587166"/>
            <a:ext cx="6742936" cy="461665"/>
          </a:xfrm>
          <a:prstGeom prst="rect">
            <a:avLst/>
          </a:prstGeom>
          <a:noFill/>
        </p:spPr>
        <p:txBody>
          <a:bodyPr wrap="none" lIns="91440" tIns="45720" rIns="91440" bIns="45720" rtlCol="0" anchor="t">
            <a:spAutoFit/>
          </a:bodyPr>
          <a:lstStyle/>
          <a:p>
            <a:r>
              <a:rPr lang="en-US" sz="2400" dirty="0">
                <a:latin typeface="Calibri"/>
                <a:ea typeface="Calibri" charset="0"/>
                <a:cs typeface="Calibri"/>
              </a:rPr>
              <a:t>I.C.M. Silva; </a:t>
            </a:r>
            <a:r>
              <a:rPr lang="pt-BR" sz="2400" dirty="0"/>
              <a:t>A.P. Nassar Jr. ; P. Caruso; </a:t>
            </a:r>
            <a:r>
              <a:rPr lang="en-US" sz="2400" dirty="0"/>
              <a:t>B.A.M.P. Besen</a:t>
            </a:r>
            <a:endParaRPr lang="en-US" dirty="0"/>
          </a:p>
        </p:txBody>
      </p:sp>
      <p:sp>
        <p:nvSpPr>
          <p:cNvPr id="31" name="Rectangle 30">
            <a:extLst>
              <a:ext uri="{FF2B5EF4-FFF2-40B4-BE49-F238E27FC236}">
                <a16:creationId xmlns:a16="http://schemas.microsoft.com/office/drawing/2014/main" id="{3A9E31E6-DEFD-F244-8DCD-75F5CF51EA30}"/>
              </a:ext>
            </a:extLst>
          </p:cNvPr>
          <p:cNvSpPr/>
          <p:nvPr/>
        </p:nvSpPr>
        <p:spPr>
          <a:xfrm>
            <a:off x="16497300" y="800991"/>
            <a:ext cx="464820" cy="125527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0" name="Rectangle 29">
            <a:extLst>
              <a:ext uri="{FF2B5EF4-FFF2-40B4-BE49-F238E27FC236}">
                <a16:creationId xmlns:a16="http://schemas.microsoft.com/office/drawing/2014/main" id="{110A48B5-F328-D645-96C3-2D4ECF5001AD}"/>
              </a:ext>
            </a:extLst>
          </p:cNvPr>
          <p:cNvSpPr/>
          <p:nvPr/>
        </p:nvSpPr>
        <p:spPr>
          <a:xfrm>
            <a:off x="16962120" y="800991"/>
            <a:ext cx="1325880" cy="1255274"/>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4" name="TextBox 13">
            <a:extLst>
              <a:ext uri="{FF2B5EF4-FFF2-40B4-BE49-F238E27FC236}">
                <a16:creationId xmlns:a16="http://schemas.microsoft.com/office/drawing/2014/main" id="{60499DB6-57F6-FA4E-AD8C-82777B9EFB6F}"/>
              </a:ext>
            </a:extLst>
          </p:cNvPr>
          <p:cNvSpPr txBox="1"/>
          <p:nvPr/>
        </p:nvSpPr>
        <p:spPr>
          <a:xfrm>
            <a:off x="303547" y="2480253"/>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INTRODUÇ</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15" name="TextBox 14">
            <a:extLst>
              <a:ext uri="{FF2B5EF4-FFF2-40B4-BE49-F238E27FC236}">
                <a16:creationId xmlns:a16="http://schemas.microsoft.com/office/drawing/2014/main" id="{A47B7308-5D9B-974F-AB82-CF827144DE32}"/>
              </a:ext>
            </a:extLst>
          </p:cNvPr>
          <p:cNvSpPr txBox="1"/>
          <p:nvPr/>
        </p:nvSpPr>
        <p:spPr>
          <a:xfrm>
            <a:off x="454183" y="2989949"/>
            <a:ext cx="5436187" cy="2585323"/>
          </a:xfrm>
          <a:prstGeom prst="rect">
            <a:avLst/>
          </a:prstGeom>
          <a:noFill/>
        </p:spPr>
        <p:txBody>
          <a:bodyPr wrap="square" lIns="91440" tIns="45720" rIns="91440" bIns="45720" rtlCol="0" anchor="t">
            <a:spAutoFit/>
          </a:bodyPr>
          <a:lstStyle/>
          <a:p>
            <a:pPr algn="just"/>
            <a:r>
              <a:rPr lang="pt-BR" sz="1800" dirty="0"/>
              <a:t>Cirurgias de grande porte são frequentemente realizadas com necessidade de admissão em unidades de terapia intensiva. As cirurgias oncológicas abdominais eletivas representam grande parte dos procedimentos cirúrgicos eletivos realizados que necessitam de monitorização em um leito de terapia intensiva. Dentre diversas intervenções perioperatórias, a dose de fluidos perioperatória pode estar associada aos desfechos clínicos destes pacientes.</a:t>
            </a:r>
            <a:endParaRPr lang="pt-BR" sz="1700" dirty="0">
              <a:latin typeface="Calibri" charset="0"/>
              <a:ea typeface="Calibri" charset="0"/>
              <a:cs typeface="Calibri" charset="0"/>
            </a:endParaRPr>
          </a:p>
        </p:txBody>
      </p:sp>
      <p:sp>
        <p:nvSpPr>
          <p:cNvPr id="19" name="TextBox 18">
            <a:extLst>
              <a:ext uri="{FF2B5EF4-FFF2-40B4-BE49-F238E27FC236}">
                <a16:creationId xmlns:a16="http://schemas.microsoft.com/office/drawing/2014/main" id="{414ECDDF-475F-AA4A-87B3-CF665B158A65}"/>
              </a:ext>
            </a:extLst>
          </p:cNvPr>
          <p:cNvSpPr txBox="1"/>
          <p:nvPr/>
        </p:nvSpPr>
        <p:spPr>
          <a:xfrm>
            <a:off x="490097" y="6253788"/>
            <a:ext cx="5436187" cy="923330"/>
          </a:xfrm>
          <a:prstGeom prst="rect">
            <a:avLst/>
          </a:prstGeom>
          <a:noFill/>
        </p:spPr>
        <p:txBody>
          <a:bodyPr wrap="square" lIns="91440" tIns="45720" rIns="91440" bIns="45720" rtlCol="0" anchor="t">
            <a:spAutoFit/>
          </a:bodyPr>
          <a:lstStyle/>
          <a:p>
            <a:pPr algn="just"/>
            <a:r>
              <a:rPr lang="pt-BR" sz="1800" dirty="0"/>
              <a:t>Avaliar a associação entre o volume de fluidos utilizado no intraoperatório e no pós-operatório imediato até 24h de internação na UTI com desfechos perioperatórios.</a:t>
            </a:r>
            <a:endParaRPr lang="pt-BR" sz="1700" dirty="0">
              <a:latin typeface="Calibri" charset="0"/>
              <a:ea typeface="Calibri" charset="0"/>
              <a:cs typeface="Calibri" charset="0"/>
            </a:endParaRPr>
          </a:p>
        </p:txBody>
      </p:sp>
      <p:sp>
        <p:nvSpPr>
          <p:cNvPr id="20" name="TextBox 19">
            <a:extLst>
              <a:ext uri="{FF2B5EF4-FFF2-40B4-BE49-F238E27FC236}">
                <a16:creationId xmlns:a16="http://schemas.microsoft.com/office/drawing/2014/main" id="{989EB4AE-6623-BC4D-8A59-FAB159F3CD26}"/>
              </a:ext>
            </a:extLst>
          </p:cNvPr>
          <p:cNvSpPr txBox="1"/>
          <p:nvPr/>
        </p:nvSpPr>
        <p:spPr>
          <a:xfrm>
            <a:off x="566141" y="7230911"/>
            <a:ext cx="5166024" cy="461665"/>
          </a:xfrm>
          <a:prstGeom prst="rect">
            <a:avLst/>
          </a:prstGeom>
          <a:noFill/>
          <a:ln>
            <a:noFill/>
          </a:ln>
        </p:spPr>
        <p:txBody>
          <a:bodyPr wrap="square" rtlCol="0">
            <a:spAutoFit/>
          </a:bodyPr>
          <a:lstStyle/>
          <a:p>
            <a:pPr algn="ctr"/>
            <a:r>
              <a:rPr lang="pt-BR" sz="2400" b="1" dirty="0">
                <a:solidFill>
                  <a:schemeClr val="bg1"/>
                </a:solidFill>
                <a:latin typeface="Calibri" charset="0"/>
                <a:ea typeface="Calibri" charset="0"/>
                <a:cs typeface="Calibri" charset="0"/>
              </a:rPr>
              <a:t>MÉTODOS</a:t>
            </a:r>
          </a:p>
        </p:txBody>
      </p:sp>
      <p:sp>
        <p:nvSpPr>
          <p:cNvPr id="21" name="TextBox 20">
            <a:extLst>
              <a:ext uri="{FF2B5EF4-FFF2-40B4-BE49-F238E27FC236}">
                <a16:creationId xmlns:a16="http://schemas.microsoft.com/office/drawing/2014/main" id="{ED535ABC-B6F0-914E-A2CD-EEC99805C25A}"/>
              </a:ext>
            </a:extLst>
          </p:cNvPr>
          <p:cNvSpPr txBox="1"/>
          <p:nvPr/>
        </p:nvSpPr>
        <p:spPr>
          <a:xfrm>
            <a:off x="496945" y="7716600"/>
            <a:ext cx="5436187" cy="646331"/>
          </a:xfrm>
          <a:prstGeom prst="rect">
            <a:avLst/>
          </a:prstGeom>
          <a:noFill/>
        </p:spPr>
        <p:txBody>
          <a:bodyPr wrap="square" lIns="91440" tIns="45720" rIns="91440" bIns="45720" rtlCol="0" anchor="t">
            <a:spAutoFit/>
          </a:bodyPr>
          <a:lstStyle/>
          <a:p>
            <a:pPr algn="just"/>
            <a:r>
              <a:rPr lang="pt-BR" sz="1800" dirty="0"/>
              <a:t>Estudo de coorte retrospectiva das UTIs do AC Camargo </a:t>
            </a:r>
            <a:r>
              <a:rPr lang="pt-BR" sz="1800" dirty="0" err="1"/>
              <a:t>Cancer</a:t>
            </a:r>
            <a:r>
              <a:rPr lang="pt-BR" sz="1800" dirty="0"/>
              <a:t> Center </a:t>
            </a:r>
            <a:endParaRPr lang="pt-BR" sz="1800" dirty="0">
              <a:latin typeface="Calibri" charset="0"/>
              <a:ea typeface="Calibri" charset="0"/>
              <a:cs typeface="Calibri" charset="0"/>
            </a:endParaRPr>
          </a:p>
        </p:txBody>
      </p:sp>
      <p:sp>
        <p:nvSpPr>
          <p:cNvPr id="33" name="TextBox 32">
            <a:extLst>
              <a:ext uri="{FF2B5EF4-FFF2-40B4-BE49-F238E27FC236}">
                <a16:creationId xmlns:a16="http://schemas.microsoft.com/office/drawing/2014/main" id="{B14C257E-FAC8-9842-9590-26985410A87C}"/>
              </a:ext>
            </a:extLst>
          </p:cNvPr>
          <p:cNvSpPr txBox="1"/>
          <p:nvPr/>
        </p:nvSpPr>
        <p:spPr>
          <a:xfrm>
            <a:off x="426356" y="8813407"/>
            <a:ext cx="5436187" cy="1200329"/>
          </a:xfrm>
          <a:prstGeom prst="rect">
            <a:avLst/>
          </a:prstGeom>
          <a:noFill/>
        </p:spPr>
        <p:txBody>
          <a:bodyPr wrap="square" lIns="91440" tIns="45720" rIns="91440" bIns="45720" rtlCol="0" anchor="t">
            <a:spAutoFit/>
          </a:bodyPr>
          <a:lstStyle/>
          <a:p>
            <a:pPr algn="just"/>
            <a:r>
              <a:rPr lang="pt-BR" sz="1800" dirty="0"/>
              <a:t>Os resultados preliminares dos 66 pacientes coletados até o momento não evidenciaram uma associação entre o volume de fluido e o desfecho primário de dias livres de hospital em 30 dias</a:t>
            </a:r>
            <a:r>
              <a:rPr lang="pt-BR" sz="1800" dirty="0">
                <a:latin typeface="Calibri"/>
                <a:cs typeface="Calibri"/>
              </a:rPr>
              <a:t>.</a:t>
            </a:r>
            <a:endParaRPr lang="pt-BR" sz="1800">
              <a:latin typeface="Calibri"/>
              <a:ea typeface="Calibri" charset="0"/>
              <a:cs typeface="Calibri"/>
            </a:endParaRPr>
          </a:p>
        </p:txBody>
      </p:sp>
      <p:sp>
        <p:nvSpPr>
          <p:cNvPr id="41" name="TextBox 40">
            <a:extLst>
              <a:ext uri="{FF2B5EF4-FFF2-40B4-BE49-F238E27FC236}">
                <a16:creationId xmlns:a16="http://schemas.microsoft.com/office/drawing/2014/main" id="{BC0A4DD6-528F-2440-AA57-6D51861C0F9D}"/>
              </a:ext>
            </a:extLst>
          </p:cNvPr>
          <p:cNvSpPr txBox="1"/>
          <p:nvPr/>
        </p:nvSpPr>
        <p:spPr>
          <a:xfrm>
            <a:off x="12443878" y="8332161"/>
            <a:ext cx="5500885" cy="1477328"/>
          </a:xfrm>
          <a:prstGeom prst="rect">
            <a:avLst/>
          </a:prstGeom>
          <a:noFill/>
        </p:spPr>
        <p:txBody>
          <a:bodyPr wrap="square" lIns="91440" tIns="45720" rIns="91440" bIns="45720" rtlCol="0" anchor="t">
            <a:spAutoFit/>
          </a:bodyPr>
          <a:lstStyle/>
          <a:p>
            <a:pPr algn="just"/>
            <a:r>
              <a:rPr lang="pt-BR" sz="1800" dirty="0"/>
              <a:t>Conclui-se que não foi observada a associação entre o balanço hídrico intraoperatório e o desfecho de 30 dias livres de hospital nessa amostra, porém a amostra ainda é  reduzida e dados adicionais estão sendo coletados para confirmar este resultado.</a:t>
            </a:r>
            <a:endParaRPr lang="pt-BR" sz="1800" dirty="0">
              <a:latin typeface="Calibri"/>
              <a:ea typeface="Calibri" charset="0"/>
              <a:cs typeface="Calibri" charset="0"/>
            </a:endParaRPr>
          </a:p>
        </p:txBody>
      </p:sp>
      <p:sp>
        <p:nvSpPr>
          <p:cNvPr id="49" name="Retângulo 48"/>
          <p:cNvSpPr/>
          <p:nvPr/>
        </p:nvSpPr>
        <p:spPr>
          <a:xfrm>
            <a:off x="15227439" y="112498"/>
            <a:ext cx="3004541" cy="615553"/>
          </a:xfrm>
          <a:prstGeom prst="rect">
            <a:avLst/>
          </a:prstGeom>
          <a:solidFill>
            <a:srgbClr val="00B050"/>
          </a:solidFill>
        </p:spPr>
        <p:txBody>
          <a:bodyPr wrap="square">
            <a:spAutoFit/>
          </a:bodyPr>
          <a:lstStyle/>
          <a:p>
            <a:pPr algn="ctr"/>
            <a:r>
              <a:rPr lang="pt-BR" sz="1700" b="1" dirty="0">
                <a:solidFill>
                  <a:schemeClr val="bg1"/>
                </a:solidFill>
                <a:effectLst>
                  <a:outerShdw blurRad="38100" dist="38100" dir="2700000" algn="tl">
                    <a:srgbClr val="000000">
                      <a:alpha val="43137"/>
                    </a:srgbClr>
                  </a:outerShdw>
                </a:effectLst>
              </a:rPr>
              <a:t>Encontro de Ciência e Inovação 2023</a:t>
            </a:r>
          </a:p>
        </p:txBody>
      </p:sp>
      <p:pic>
        <p:nvPicPr>
          <p:cNvPr id="37" name="Imagem 36" descr="C:\Users\25496\Downloads\ACC - Assinaturas versão horizontal_RGB (2).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2311"/>
            <a:ext cx="5416062" cy="641567"/>
          </a:xfrm>
          <a:prstGeom prst="rect">
            <a:avLst/>
          </a:prstGeom>
          <a:noFill/>
          <a:ln>
            <a:noFill/>
          </a:ln>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20562" y="7466179"/>
            <a:ext cx="5310187"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962" y="5686868"/>
            <a:ext cx="543877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TextBox 13">
            <a:extLst>
              <a:ext uri="{FF2B5EF4-FFF2-40B4-BE49-F238E27FC236}">
                <a16:creationId xmlns:a16="http://schemas.microsoft.com/office/drawing/2014/main" id="{60499DB6-57F6-FA4E-AD8C-82777B9EFB6F}"/>
              </a:ext>
            </a:extLst>
          </p:cNvPr>
          <p:cNvSpPr txBox="1"/>
          <p:nvPr/>
        </p:nvSpPr>
        <p:spPr>
          <a:xfrm>
            <a:off x="460638" y="8330470"/>
            <a:ext cx="5436187"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RESULTADOS</a:t>
            </a:r>
          </a:p>
        </p:txBody>
      </p:sp>
      <p:sp>
        <p:nvSpPr>
          <p:cNvPr id="43" name="TextBox 13">
            <a:extLst>
              <a:ext uri="{FF2B5EF4-FFF2-40B4-BE49-F238E27FC236}">
                <a16:creationId xmlns:a16="http://schemas.microsoft.com/office/drawing/2014/main" id="{60499DB6-57F6-FA4E-AD8C-82777B9EFB6F}"/>
              </a:ext>
            </a:extLst>
          </p:cNvPr>
          <p:cNvSpPr txBox="1"/>
          <p:nvPr/>
        </p:nvSpPr>
        <p:spPr>
          <a:xfrm>
            <a:off x="12347516" y="7592478"/>
            <a:ext cx="5479319"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CONCLUSÃO</a:t>
            </a:r>
          </a:p>
        </p:txBody>
      </p:sp>
      <p:pic>
        <p:nvPicPr>
          <p:cNvPr id="3" name="Imagem 3" descr="Gráfico, Histograma&#10;&#10;Descrição gerada automaticamente">
            <a:extLst>
              <a:ext uri="{FF2B5EF4-FFF2-40B4-BE49-F238E27FC236}">
                <a16:creationId xmlns:a16="http://schemas.microsoft.com/office/drawing/2014/main" id="{287F458A-9EE5-577F-3AB4-2175FAAA9C08}"/>
              </a:ext>
            </a:extLst>
          </p:cNvPr>
          <p:cNvPicPr>
            <a:picLocks noChangeAspect="1"/>
          </p:cNvPicPr>
          <p:nvPr/>
        </p:nvPicPr>
        <p:blipFill>
          <a:blip r:embed="rId5"/>
          <a:stretch>
            <a:fillRect/>
          </a:stretch>
        </p:blipFill>
        <p:spPr>
          <a:xfrm>
            <a:off x="6830265" y="2428124"/>
            <a:ext cx="4314745" cy="3116662"/>
          </a:xfrm>
          <a:prstGeom prst="rect">
            <a:avLst/>
          </a:prstGeom>
          <a:solidFill>
            <a:srgbClr val="FFFFFF">
              <a:shade val="85000"/>
            </a:srgbClr>
          </a:solidFill>
          <a:ln w="88900" cap="sq">
            <a:solidFill>
              <a:srgbClr val="92D05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Imagem 4" descr="Gráfico, Gráfico de barras&#10;&#10;Descrição gerada automaticamente">
            <a:extLst>
              <a:ext uri="{FF2B5EF4-FFF2-40B4-BE49-F238E27FC236}">
                <a16:creationId xmlns:a16="http://schemas.microsoft.com/office/drawing/2014/main" id="{69A16D54-EB02-F348-81CE-739331B1AA5A}"/>
              </a:ext>
            </a:extLst>
          </p:cNvPr>
          <p:cNvPicPr>
            <a:picLocks noChangeAspect="1"/>
          </p:cNvPicPr>
          <p:nvPr/>
        </p:nvPicPr>
        <p:blipFill>
          <a:blip r:embed="rId6"/>
          <a:stretch>
            <a:fillRect/>
          </a:stretch>
        </p:blipFill>
        <p:spPr>
          <a:xfrm>
            <a:off x="6848757" y="6422225"/>
            <a:ext cx="4314745" cy="3031169"/>
          </a:xfrm>
          <a:prstGeom prst="rect">
            <a:avLst/>
          </a:prstGeom>
          <a:solidFill>
            <a:srgbClr val="FFFFFF">
              <a:shade val="85000"/>
            </a:srgbClr>
          </a:solidFill>
          <a:ln w="88900" cap="sq">
            <a:solidFill>
              <a:srgbClr val="92D05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Imagem 5" descr="Gráfico&#10;&#10;Descrição gerada automaticamente">
            <a:extLst>
              <a:ext uri="{FF2B5EF4-FFF2-40B4-BE49-F238E27FC236}">
                <a16:creationId xmlns:a16="http://schemas.microsoft.com/office/drawing/2014/main" id="{3B4E1E48-B331-A5F9-2C75-13FECCEB3DE0}"/>
              </a:ext>
            </a:extLst>
          </p:cNvPr>
          <p:cNvPicPr>
            <a:picLocks noChangeAspect="1"/>
          </p:cNvPicPr>
          <p:nvPr/>
        </p:nvPicPr>
        <p:blipFill>
          <a:blip r:embed="rId7"/>
          <a:stretch>
            <a:fillRect/>
          </a:stretch>
        </p:blipFill>
        <p:spPr>
          <a:xfrm>
            <a:off x="12752114" y="2484996"/>
            <a:ext cx="4683719" cy="3504910"/>
          </a:xfrm>
          <a:prstGeom prst="rect">
            <a:avLst/>
          </a:prstGeom>
          <a:solidFill>
            <a:srgbClr val="FFFFFF">
              <a:shade val="85000"/>
            </a:srgbClr>
          </a:solidFill>
          <a:ln w="88900" cap="sq">
            <a:solidFill>
              <a:srgbClr val="92D05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CaixaDeTexto 5">
            <a:extLst>
              <a:ext uri="{FF2B5EF4-FFF2-40B4-BE49-F238E27FC236}">
                <a16:creationId xmlns:a16="http://schemas.microsoft.com/office/drawing/2014/main" id="{1A05018A-A32E-E22B-DB95-019CC5DFB287}"/>
              </a:ext>
            </a:extLst>
          </p:cNvPr>
          <p:cNvSpPr txBox="1"/>
          <p:nvPr/>
        </p:nvSpPr>
        <p:spPr>
          <a:xfrm>
            <a:off x="6171446" y="5762039"/>
            <a:ext cx="564598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pt-BR" sz="1600" b="1" dirty="0">
                <a:solidFill>
                  <a:schemeClr val="accent6">
                    <a:lumMod val="75000"/>
                  </a:schemeClr>
                </a:solidFill>
                <a:cs typeface="Calibri"/>
              </a:rPr>
              <a:t>Figura 1-</a:t>
            </a:r>
            <a:r>
              <a:rPr lang="pt-BR" sz="1600" b="1" dirty="0">
                <a:solidFill>
                  <a:schemeClr val="accent6">
                    <a:lumMod val="75000"/>
                  </a:schemeClr>
                </a:solidFill>
                <a:ea typeface="+mn-lt"/>
                <a:cs typeface="+mn-lt"/>
              </a:rPr>
              <a:t> </a:t>
            </a:r>
            <a:r>
              <a:rPr lang="pt-BR" sz="1400" dirty="0">
                <a:ea typeface="+mn-lt"/>
                <a:cs typeface="+mn-lt"/>
              </a:rPr>
              <a:t> </a:t>
            </a:r>
            <a:r>
              <a:rPr lang="pt-BR" sz="1600" b="1" dirty="0">
                <a:ea typeface="+mn-lt"/>
                <a:cs typeface="+mn-lt"/>
              </a:rPr>
              <a:t>Histograma do balanço hídrico perioperatório (24h)  de pacientes admitidos  nas UTI do A.C. Camargo Câncer Center .</a:t>
            </a:r>
            <a:endParaRPr lang="pt-BR" dirty="0">
              <a:cs typeface="Calibri"/>
            </a:endParaRPr>
          </a:p>
        </p:txBody>
      </p:sp>
      <p:sp>
        <p:nvSpPr>
          <p:cNvPr id="7" name="CaixaDeTexto 6">
            <a:extLst>
              <a:ext uri="{FF2B5EF4-FFF2-40B4-BE49-F238E27FC236}">
                <a16:creationId xmlns:a16="http://schemas.microsoft.com/office/drawing/2014/main" id="{803C5C85-EF24-0C74-8ECD-E9C7E65AC541}"/>
              </a:ext>
            </a:extLst>
          </p:cNvPr>
          <p:cNvSpPr txBox="1"/>
          <p:nvPr/>
        </p:nvSpPr>
        <p:spPr>
          <a:xfrm>
            <a:off x="12435502" y="6147889"/>
            <a:ext cx="5320145"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pt-BR" sz="1600" b="1" dirty="0">
                <a:solidFill>
                  <a:srgbClr val="548235"/>
                </a:solidFill>
                <a:latin typeface="Calibri"/>
              </a:rPr>
              <a:t>Figura 3 -</a:t>
            </a:r>
            <a:r>
              <a:rPr lang="pt-BR" sz="1600" dirty="0">
                <a:solidFill>
                  <a:srgbClr val="548235"/>
                </a:solidFill>
                <a:latin typeface="Calibri"/>
              </a:rPr>
              <a:t> </a:t>
            </a:r>
            <a:r>
              <a:rPr lang="pt-BR" sz="1600" b="1" dirty="0">
                <a:ea typeface="+mn-lt"/>
                <a:cs typeface="+mn-lt"/>
              </a:rPr>
              <a:t>Associação não-linear entre o balanço hídrico perioperatório e dias livres de hospital em 30 dias. </a:t>
            </a:r>
            <a:r>
              <a:rPr lang="pt-BR" sz="1600" dirty="0">
                <a:ea typeface="+mn-lt"/>
                <a:cs typeface="+mn-lt"/>
              </a:rPr>
              <a:t>Resultados obtidos de modelo de regressão linear ajustando para  heterocedasticidade com mil replicações por </a:t>
            </a:r>
            <a:r>
              <a:rPr lang="pt-BR" sz="1600" dirty="0" err="1">
                <a:ea typeface="+mn-lt"/>
                <a:cs typeface="+mn-lt"/>
              </a:rPr>
              <a:t>bootstrap</a:t>
            </a:r>
            <a:r>
              <a:rPr lang="pt-BR" sz="1600" dirty="0">
                <a:ea typeface="+mn-lt"/>
                <a:cs typeface="+mn-lt"/>
              </a:rPr>
              <a:t>.</a:t>
            </a:r>
            <a:endParaRPr lang="pt-BR" sz="1600" dirty="0" err="1">
              <a:cs typeface="Calibri"/>
            </a:endParaRPr>
          </a:p>
          <a:p>
            <a:endParaRPr lang="pt-BR" sz="1600" dirty="0">
              <a:ea typeface="+mn-lt"/>
              <a:cs typeface="+mn-lt"/>
            </a:endParaRPr>
          </a:p>
        </p:txBody>
      </p:sp>
      <p:sp>
        <p:nvSpPr>
          <p:cNvPr id="8" name="CaixaDeTexto 7">
            <a:extLst>
              <a:ext uri="{FF2B5EF4-FFF2-40B4-BE49-F238E27FC236}">
                <a16:creationId xmlns:a16="http://schemas.microsoft.com/office/drawing/2014/main" id="{A45E0BFE-4344-5E96-F65C-2C3BF51A925D}"/>
              </a:ext>
            </a:extLst>
          </p:cNvPr>
          <p:cNvSpPr txBox="1"/>
          <p:nvPr/>
        </p:nvSpPr>
        <p:spPr>
          <a:xfrm>
            <a:off x="6172482" y="9578849"/>
            <a:ext cx="564598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t-BR" sz="1600" b="1" dirty="0">
                <a:solidFill>
                  <a:srgbClr val="548235"/>
                </a:solidFill>
                <a:latin typeface="Calibri"/>
              </a:rPr>
              <a:t>Figura 2- </a:t>
            </a:r>
            <a:r>
              <a:rPr lang="pt-BR" sz="1600" b="1" dirty="0">
                <a:latin typeface="Calibri"/>
              </a:rPr>
              <a:t>Histograma da distribuição dos dias livres de hospital em 30 dias na amostra analisada.</a:t>
            </a:r>
            <a:endParaRPr lang="pt-BR" b="1" dirty="0"/>
          </a:p>
          <a:p>
            <a:endParaRPr lang="pt-BR" sz="1600" dirty="0">
              <a:cs typeface="Calibri"/>
            </a:endParaRPr>
          </a:p>
        </p:txBody>
      </p:sp>
    </p:spTree>
    <p:extLst>
      <p:ext uri="{BB962C8B-B14F-4D97-AF65-F5344CB8AC3E}">
        <p14:creationId xmlns:p14="http://schemas.microsoft.com/office/powerpoint/2010/main" val="342200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279</TotalTime>
  <Words>304</Words>
  <Application>Microsoft Office PowerPoint</Application>
  <PresentationFormat>Personalizar</PresentationFormat>
  <Paragraphs>16</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neves Neves Campos</dc:creator>
  <cp:lastModifiedBy>biblioteca</cp:lastModifiedBy>
  <cp:revision>531</cp:revision>
  <dcterms:created xsi:type="dcterms:W3CDTF">2018-02-05T15:36:18Z</dcterms:created>
  <dcterms:modified xsi:type="dcterms:W3CDTF">2023-01-19T01:27:54Z</dcterms:modified>
</cp:coreProperties>
</file>