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xDdOosYJ/pKos3ZG+klUpvCkU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1EA89F-5A25-4CC8-8E77-768F93527D30}">
  <a:tblStyle styleId="{111EA89F-5A25-4CC8-8E77-768F93527D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54" y="3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471626" y="4695638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2327883" y="2056265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471626" y="2056265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40059" y="871100"/>
            <a:ext cx="1585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ESTADIAMENTO INVASIVO DO</a:t>
            </a: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MEDIASTINO EM PACIENTES COM CÂNCER DE PULMÃO RESSECÁVEL</a:t>
            </a:r>
            <a:endParaRPr sz="2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40073" y="1257150"/>
            <a:ext cx="604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I.B. Fonseca; J.H.A. Ribeiro; J. Nicioli; J.L. Gross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40080" y="2601689"/>
            <a:ext cx="5436300" cy="29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estadiamento pré-operatório invasivo do mediastino é importante em doenças com maior risco de acometimento linfonodal (tumor ≥ 3,0 cm; linfonodos positivos na TC ou no PET-CT, e tumor de localização central). Apesar do reconhecimento da sua importância, o estadiamento invasivo do mediastino (EIM) é pouco empregado. Não temos dados brasileiros sobre a frequência da realização do estadiamento invasivo do mediastino em pacientes com câncer de pulmão que foram submetidos ao tratamento cirúrgico, mas formulamos a hipótese de que não seja realizado na maioria dos casos.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372787" y="2391288"/>
            <a:ext cx="5436300" cy="21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frequência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a forma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EIM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foi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série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submetidos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tratamento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cirúrgico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câncer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pulmão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frequência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comportou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últimos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cinco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avaliar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EIM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sobrevida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global 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sobrevida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livre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doença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variáveis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associadas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EIM,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mesmo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critérios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indicassem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372787" y="5081015"/>
            <a:ext cx="5436300" cy="21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observacional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retrospectivo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série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incluídos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Paulista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Câncer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Pulmão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Incluídos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carcinoma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pulmão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não-pequenas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células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operados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AC Camargo Cancer Center.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Critérios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indicação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para o EIM: tumor 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≥ 3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cm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TC de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tórax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linfonodos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positivos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TC de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tórax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≥ 1 cm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);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linfonodos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positivos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no PET-CT,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definido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linfonodo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captante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700" dirty="0" err="1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independente</a:t>
            </a:r>
            <a:r>
              <a:rPr lang="en-US" sz="1700" dirty="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do SUV). </a:t>
            </a: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CONCLUSÃO</a:t>
            </a: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229043" y="2455598"/>
            <a:ext cx="54363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 303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38 (12,54%)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algum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procedimento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EIM, 110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(36,30%)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tinham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critério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EIM. Entre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deveriam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submetidos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EIM,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observamos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27 (24,5%)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tiveram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mediastino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estadiado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forma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invasiva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2243832" y="6951880"/>
            <a:ext cx="5436300" cy="19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EIM é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realizado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frequência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muito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baixa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nossa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observamos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tendência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aumento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crescente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EIM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tempo. 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estágio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clínico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tanto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TC de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tórax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PET-CT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únicos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critérios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se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associaram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EIM. 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sobrevida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foi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influenciada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pela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EIM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nossa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população</a:t>
            </a:r>
            <a:r>
              <a:rPr lang="en-US" sz="1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2359160" y="9042700"/>
            <a:ext cx="5265900" cy="1190700"/>
          </a:xfrm>
          <a:prstGeom prst="roundRect">
            <a:avLst>
              <a:gd name="adj" fmla="val 16667"/>
            </a:avLst>
          </a:prstGeom>
          <a:noFill/>
          <a:ln w="412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2473050" y="9016365"/>
            <a:ext cx="49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Osarogiagbon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RU, Lee YS, Faris NR, Ray MA,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Ojeabulu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PO, Smeltzer MP. Invasive mediastinal staging for resected non–small cell lung cancer in a population-based cohort. </a:t>
            </a:r>
            <a:r>
              <a:rPr lang="en-US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 </a:t>
            </a:r>
            <a:r>
              <a:rPr lang="en-US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Thorac</a:t>
            </a:r>
            <a:r>
              <a:rPr lang="en-US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Cardiovasc Surg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2019;158(4):1220-1229.e2. doi:10.1016/j.jtcvs.2019.04.068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 sz="17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492369" y="6637522"/>
            <a:ext cx="5462993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6332989" y="6664395"/>
            <a:ext cx="5462993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12253642" y="4073471"/>
            <a:ext cx="5463000" cy="24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1" descr="C:\Users\25496\Downloads\ACC - Assinaturas versão horizontal_RGB (2)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0" name="Google Shape;110;p1"/>
          <p:cNvGraphicFramePr/>
          <p:nvPr/>
        </p:nvGraphicFramePr>
        <p:xfrm>
          <a:off x="726100" y="5826775"/>
          <a:ext cx="5265900" cy="3774440"/>
        </p:xfrm>
        <a:graphic>
          <a:graphicData uri="http://schemas.openxmlformats.org/drawingml/2006/table">
            <a:tbl>
              <a:tblPr>
                <a:noFill/>
                <a:tableStyleId>{111EA89F-5A25-4CC8-8E77-768F93527D30}</a:tableStyleId>
              </a:tblPr>
              <a:tblGrid>
                <a:gridCol w="143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 gridSpan="4"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Estadiamento Invasivo do Mediastino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Indicação Clínica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Não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Tamanho do tumor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0,137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até 3 cm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(35%)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 (65%)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 3 cm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 (15,23%)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69 (65,71%)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Linfonodos N1-N3 tomografia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110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0,016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até 1 cm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 (18,2%)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72 (81,8%)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 1 cm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(45,4%)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(54,6%)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Linfonodos N1-N3 PET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105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&lt;0,001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 captação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(10,8%)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66 (89,2%)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74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875"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 captação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 (58%)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 (42%)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1" name="Google Shape;111;p1"/>
          <p:cNvSpPr txBox="1"/>
          <p:nvPr/>
        </p:nvSpPr>
        <p:spPr>
          <a:xfrm>
            <a:off x="626737" y="9591700"/>
            <a:ext cx="5463000" cy="6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latin typeface="Calibri"/>
                <a:ea typeface="Calibri"/>
                <a:cs typeface="Calibri"/>
                <a:sym typeface="Calibri"/>
              </a:rPr>
              <a:t>Tabela 1: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 Distribuição de pacientes com indicações de estadiamento invasivo do mediastino</a:t>
            </a:r>
            <a:endParaRPr/>
          </a:p>
        </p:txBody>
      </p:sp>
      <p:pic>
        <p:nvPicPr>
          <p:cNvPr id="112" name="Google Shape;112;p1" descr="Gráfico, Gráfico de barras&#10;&#10;Descrição gerada automaticamente"/>
          <p:cNvPicPr preferRelativeResize="0"/>
          <p:nvPr/>
        </p:nvPicPr>
        <p:blipFill rotWithShape="1">
          <a:blip r:embed="rId4">
            <a:alphaModFix/>
          </a:blip>
          <a:srcRect l="3185" t="36431"/>
          <a:stretch/>
        </p:blipFill>
        <p:spPr>
          <a:xfrm>
            <a:off x="6431535" y="7458351"/>
            <a:ext cx="5265900" cy="22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"/>
          <p:cNvSpPr txBox="1"/>
          <p:nvPr/>
        </p:nvSpPr>
        <p:spPr>
          <a:xfrm>
            <a:off x="6425850" y="9246437"/>
            <a:ext cx="5436300" cy="13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latin typeface="Calibri"/>
                <a:ea typeface="Calibri"/>
                <a:cs typeface="Calibri"/>
                <a:sym typeface="Calibri"/>
              </a:rPr>
              <a:t>Figura</a:t>
            </a:r>
            <a:r>
              <a:rPr lang="en-US" sz="1200" b="1" dirty="0">
                <a:latin typeface="Calibri"/>
                <a:ea typeface="Calibri"/>
                <a:cs typeface="Calibri"/>
                <a:sym typeface="Calibri"/>
              </a:rPr>
              <a:t> 1: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Distribuição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ao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longo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anos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de EIMs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pacientes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indicação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de EIM.</a:t>
            </a:r>
            <a:endParaRPr dirty="0"/>
          </a:p>
        </p:txBody>
      </p:sp>
      <p:pic>
        <p:nvPicPr>
          <p:cNvPr id="114" name="Google Shape;114;p1" descr="Gráfico, Gráfico de cascata&#10;&#10;Descrição gerada automaticamente"/>
          <p:cNvPicPr preferRelativeResize="0"/>
          <p:nvPr/>
        </p:nvPicPr>
        <p:blipFill rotWithShape="1">
          <a:blip r:embed="rId5">
            <a:alphaModFix/>
          </a:blip>
          <a:srcRect r="8164"/>
          <a:stretch/>
        </p:blipFill>
        <p:spPr>
          <a:xfrm>
            <a:off x="12284085" y="4328387"/>
            <a:ext cx="5416050" cy="2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"/>
          <p:cNvSpPr txBox="1"/>
          <p:nvPr/>
        </p:nvSpPr>
        <p:spPr>
          <a:xfrm>
            <a:off x="12327850" y="6632869"/>
            <a:ext cx="5265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Figura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2: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Sobrevida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livre de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doença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população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estudada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conforme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realização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EIM (p = 0,011).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Microsoft Office PowerPoint</Application>
  <PresentationFormat>Personalizar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neves Neves Campos</dc:creator>
  <cp:lastModifiedBy>Carlos Alberto Gomes Fonseca</cp:lastModifiedBy>
  <cp:revision>1</cp:revision>
  <dcterms:created xsi:type="dcterms:W3CDTF">2018-02-05T15:36:18Z</dcterms:created>
  <dcterms:modified xsi:type="dcterms:W3CDTF">2023-01-04T01:45:58Z</dcterms:modified>
</cp:coreProperties>
</file>