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8288000" cy="102885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xDdOosYJ/pKos3ZG+klUpvCkU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1EA89F-5A25-4CC8-8E77-768F93527D30}">
  <a:tblStyle styleId="{111EA89F-5A25-4CC8-8E77-768F93527D3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754" y="34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1pPr>
            <a:lvl2pPr lvl="1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2pPr>
            <a:lvl3pPr lvl="2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3pPr>
            <a:lvl4pPr lvl="3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4pPr>
            <a:lvl5pPr lvl="4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5pPr>
            <a:lvl6pPr lvl="5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6pPr>
            <a:lvl7pPr lvl="6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7pPr>
            <a:lvl8pPr lvl="7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8pPr>
            <a:lvl9pPr lvl="8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5879993" y="-1883832"/>
            <a:ext cx="6528015" cy="157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0699474" y="2935649"/>
            <a:ext cx="8719103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2698474" y="-893401"/>
            <a:ext cx="8719103" cy="11601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 sz="27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1257300" y="2738860"/>
            <a:ext cx="7772400" cy="652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9258300" y="2738860"/>
            <a:ext cx="7772400" cy="652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1259683" y="3758193"/>
            <a:ext cx="7736681" cy="5527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9258300" y="2522134"/>
            <a:ext cx="7774782" cy="1236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9258300" y="3758193"/>
            <a:ext cx="7774782" cy="5527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7774782" y="1481367"/>
            <a:ext cx="9258300" cy="731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334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1pPr>
            <a:lvl2pPr marL="914400" lvl="1" indent="-4953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2pPr>
            <a:lvl3pPr marL="1371600" lvl="2" indent="-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3pPr>
            <a:lvl4pPr marL="1828800" lvl="3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4pPr>
            <a:lvl5pPr marL="2286000" lvl="4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5pPr>
            <a:lvl6pPr marL="2743200" lvl="5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6pPr>
            <a:lvl7pPr marL="3200400" lvl="6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7pPr>
            <a:lvl8pPr marL="3657600" lvl="7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8pPr>
            <a:lvl9pPr marL="4114800" lvl="8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1259683" y="3086576"/>
            <a:ext cx="5898356" cy="5718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7774782" y="1481367"/>
            <a:ext cx="9258300" cy="7311566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259683" y="3086576"/>
            <a:ext cx="5898356" cy="5718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9530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57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19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6471626" y="4695638"/>
            <a:ext cx="5265862" cy="48387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412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2327883" y="2056265"/>
            <a:ext cx="5265862" cy="48387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412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6471626" y="2056265"/>
            <a:ext cx="5265862" cy="48387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412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689500" y="2056265"/>
            <a:ext cx="5265862" cy="48387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412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640059" y="871100"/>
            <a:ext cx="15857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ESTADIAMENTO INVASIVO DO</a:t>
            </a:r>
            <a:r>
              <a:rPr lang="en-US"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sz="2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MEDIASTINO EM PACIENTES COM CÂNCER DE PULMÃO RESSECÁVEL</a:t>
            </a:r>
            <a:endParaRPr sz="2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640073" y="1257150"/>
            <a:ext cx="6047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I.B. Fonseca; J.H.A. Ribeiro; J. Nicioli; J.L. Gross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rgbClr val="38562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640080" y="2601689"/>
            <a:ext cx="5436300" cy="29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estadiamento pré-operatório invasivo do mediastino é importante em doenças com maior risco de acometimento linfonodal (tumor ≥ 3,0 cm; linfonodos positivos na TC ou no PET-CT, e tumor de localização central). Apesar do reconhecimento da sua importância, o estadiamento invasivo do mediastino (EIM) é pouco empregado. Não temos dados brasileiros sobre a frequência da realização do estadiamento invasivo do mediastino em pacientes com câncer de pulmão que foram submetidos ao tratamento cirúrgico, mas formulamos a hipótese de que não seja realizado na maioria dos casos.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6446916" y="2078469"/>
            <a:ext cx="543618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OBJETIVO</a:t>
            </a: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6372787" y="2391288"/>
            <a:ext cx="5436300" cy="21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Analisar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frequência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a forma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EIM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foi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realizado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uma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série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pacientes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submetidos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tratamento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cirúrgico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câncer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pulmão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frequência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comportou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últimos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cinco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anos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avaliar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realização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EIM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sobrevida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global e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sobrevida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livre de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doença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identificar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variáveis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associadas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à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realização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à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realização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EIM,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mesmo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tendo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critérios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indicassem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sua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realização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6446916" y="4720877"/>
            <a:ext cx="543618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MÉTODOS</a:t>
            </a: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6372787" y="5081015"/>
            <a:ext cx="5436300" cy="21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observacional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retrospectivo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uma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série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pacientes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incluídos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Registro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Paulista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Câncer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Pulmão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Incluídos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pacientes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 carcinoma de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pulmão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não-pequenas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células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operados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AC Camargo Cancer Center. </a:t>
            </a:r>
            <a:r>
              <a:rPr lang="en-US" sz="1700" dirty="0" err="1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Critérios</a:t>
            </a:r>
            <a:r>
              <a:rPr lang="en-US" sz="1700" dirty="0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700" dirty="0" err="1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indicação</a:t>
            </a:r>
            <a:r>
              <a:rPr lang="en-US" sz="1700" dirty="0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para o EIM: tumor 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≥ 3</a:t>
            </a:r>
            <a:r>
              <a:rPr lang="en-US" sz="1700" dirty="0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cm </a:t>
            </a:r>
            <a:r>
              <a:rPr lang="en-US" sz="1700" dirty="0" err="1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1700" dirty="0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TC de </a:t>
            </a:r>
            <a:r>
              <a:rPr lang="en-US" sz="1700" dirty="0" err="1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tórax</a:t>
            </a:r>
            <a:r>
              <a:rPr lang="en-US" sz="1700" dirty="0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-US" sz="1700" dirty="0" err="1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linfonodos</a:t>
            </a:r>
            <a:r>
              <a:rPr lang="en-US" sz="1700" dirty="0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positivos</a:t>
            </a:r>
            <a:r>
              <a:rPr lang="en-US" sz="1700" dirty="0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1700" dirty="0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TC de </a:t>
            </a:r>
            <a:r>
              <a:rPr lang="en-US" sz="1700" dirty="0" err="1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tórax</a:t>
            </a:r>
            <a:r>
              <a:rPr lang="en-US" sz="1700" dirty="0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≥ 1 cm</a:t>
            </a:r>
            <a:r>
              <a:rPr lang="en-US" sz="1700" dirty="0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); </a:t>
            </a:r>
            <a:r>
              <a:rPr lang="en-US" sz="1700" dirty="0" err="1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linfonodos</a:t>
            </a:r>
            <a:r>
              <a:rPr lang="en-US" sz="1700" dirty="0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positivos</a:t>
            </a:r>
            <a:r>
              <a:rPr lang="en-US" sz="1700" dirty="0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no PET-CT, </a:t>
            </a:r>
            <a:r>
              <a:rPr lang="en-US" sz="1700" dirty="0" err="1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definido</a:t>
            </a:r>
            <a:r>
              <a:rPr lang="en-US" sz="1700" dirty="0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sz="1700" dirty="0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linfonodo</a:t>
            </a:r>
            <a:r>
              <a:rPr lang="en-US" sz="1700" dirty="0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captante</a:t>
            </a:r>
            <a:r>
              <a:rPr lang="en-US" sz="1700" dirty="0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1700" dirty="0" err="1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independente</a:t>
            </a:r>
            <a:r>
              <a:rPr lang="en-US" sz="1700" dirty="0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do SUV). </a:t>
            </a:r>
            <a:endParaRPr sz="1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12303173" y="2078469"/>
            <a:ext cx="543618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RESULTADOS E CONCLUSÃO</a:t>
            </a: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12229043" y="2455598"/>
            <a:ext cx="54363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Dos 303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pacientes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apenas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38 (12,54%)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realizaram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menos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algum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procedimento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EIM, 110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pacientes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(36,30%)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tinham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pelo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menos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um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critério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realizar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EIM. Entre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pacientes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deveriam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sido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submetidos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EIM,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observamos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apenas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27 (24,5%)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tiveram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mediastino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estadiado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forma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invasiva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12243832" y="6951880"/>
            <a:ext cx="5436300" cy="19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EIM é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realizado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uma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frequência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muito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baixa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nossa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população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observamos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tendência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aumento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crescente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indicação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EIM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tempo. O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estágio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clínico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positivo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tanto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TC de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tórax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quanto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PET-CT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foram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únicos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critérios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se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associaram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 a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indicação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EIM. A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sobrevida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foi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influenciada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pela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realização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EIM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nossa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população</a:t>
            </a:r>
            <a:r>
              <a:rPr lang="en-US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12359160" y="9042700"/>
            <a:ext cx="5265900" cy="1190700"/>
          </a:xfrm>
          <a:prstGeom prst="roundRect">
            <a:avLst>
              <a:gd name="adj" fmla="val 16667"/>
            </a:avLst>
          </a:prstGeom>
          <a:noFill/>
          <a:ln w="412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12473050" y="9016365"/>
            <a:ext cx="49755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Osarogiagbon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RU, Lee YS, Faris NR, Ray MA,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Ojeabulu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PO, Smeltzer MP. Invasive mediastinal staging for resected non–small cell lung cancer in a population-based cohort. </a:t>
            </a:r>
            <a:r>
              <a:rPr lang="en-US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 </a:t>
            </a:r>
            <a:r>
              <a:rPr lang="en-US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Thorac</a:t>
            </a:r>
            <a:r>
              <a:rPr lang="en-US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Cardiovasc Surg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2019;158(4):1220-1229.e2. doi:10.1016/j.jtcvs.2019.04.068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Encontro de Ciência e Inovação 2023</a:t>
            </a:r>
            <a:endParaRPr sz="17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492369" y="6637522"/>
            <a:ext cx="5462993" cy="2400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"/>
          <p:cNvSpPr/>
          <p:nvPr/>
        </p:nvSpPr>
        <p:spPr>
          <a:xfrm>
            <a:off x="6332989" y="6664395"/>
            <a:ext cx="5462993" cy="2400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"/>
          <p:cNvSpPr/>
          <p:nvPr/>
        </p:nvSpPr>
        <p:spPr>
          <a:xfrm>
            <a:off x="12253642" y="4073471"/>
            <a:ext cx="5463000" cy="24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9" name="Google Shape;109;p1" descr="C:\Users\25496\Downloads\ACC - Assinaturas versão horizontal_RGB (2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0" name="Google Shape;110;p1"/>
          <p:cNvGraphicFramePr/>
          <p:nvPr/>
        </p:nvGraphicFramePr>
        <p:xfrm>
          <a:off x="726100" y="5826775"/>
          <a:ext cx="5265900" cy="3774440"/>
        </p:xfrm>
        <a:graphic>
          <a:graphicData uri="http://schemas.openxmlformats.org/drawingml/2006/table">
            <a:tbl>
              <a:tblPr>
                <a:noFill/>
                <a:tableStyleId>{111EA89F-5A25-4CC8-8E77-768F93527D30}</a:tableStyleId>
              </a:tblPr>
              <a:tblGrid>
                <a:gridCol w="143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2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3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3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98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 gridSpan="4"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Estadiamento Invasivo do Mediastino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Indicação Clínica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Sim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Não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8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Tamanho do tumor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105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0,137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até 3 cm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 (35%)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 (65%)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8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≥ 3 cm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 (15,23%)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69 (65,71%)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Linfonodos N1-N3 tomografia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0,016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8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até 1 cm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 (18,2%)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72 (81,8%)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88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8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≥ 1 cm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 (45,4%)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 (54,6%)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8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Linfonodos N1-N3 PET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105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&lt;0,001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8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Sem captação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 (10,8%)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66 (89,2%)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74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8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 captação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 (58%)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 (42%)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1" name="Google Shape;111;p1"/>
          <p:cNvSpPr txBox="1"/>
          <p:nvPr/>
        </p:nvSpPr>
        <p:spPr>
          <a:xfrm>
            <a:off x="626737" y="9591700"/>
            <a:ext cx="5463000" cy="6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latin typeface="Calibri"/>
                <a:ea typeface="Calibri"/>
                <a:cs typeface="Calibri"/>
                <a:sym typeface="Calibri"/>
              </a:rPr>
              <a:t>Tabela 1: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 Distribuição de pacientes com indicações de estadiamento invasivo do mediastino</a:t>
            </a:r>
            <a:endParaRPr/>
          </a:p>
        </p:txBody>
      </p:sp>
      <p:pic>
        <p:nvPicPr>
          <p:cNvPr id="112" name="Google Shape;112;p1" descr="Gráfico, Gráfico de barras&#10;&#10;Descrição gerada automaticamente"/>
          <p:cNvPicPr preferRelativeResize="0"/>
          <p:nvPr/>
        </p:nvPicPr>
        <p:blipFill rotWithShape="1">
          <a:blip r:embed="rId4">
            <a:alphaModFix/>
          </a:blip>
          <a:srcRect l="3185" t="36431"/>
          <a:stretch/>
        </p:blipFill>
        <p:spPr>
          <a:xfrm>
            <a:off x="6431535" y="7458351"/>
            <a:ext cx="5265900" cy="22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"/>
          <p:cNvSpPr txBox="1"/>
          <p:nvPr/>
        </p:nvSpPr>
        <p:spPr>
          <a:xfrm>
            <a:off x="6425850" y="9246437"/>
            <a:ext cx="5436300" cy="13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err="1">
                <a:latin typeface="Calibri"/>
                <a:ea typeface="Calibri"/>
                <a:cs typeface="Calibri"/>
                <a:sym typeface="Calibri"/>
              </a:rPr>
              <a:t>Figura</a:t>
            </a:r>
            <a:r>
              <a:rPr lang="en-US" sz="1200" b="1" dirty="0">
                <a:latin typeface="Calibri"/>
                <a:ea typeface="Calibri"/>
                <a:cs typeface="Calibri"/>
                <a:sym typeface="Calibri"/>
              </a:rPr>
              <a:t> 1: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Distribuição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ao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longo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dos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anos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realização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de EIMs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pacientes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com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indicação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realização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de EIM.</a:t>
            </a:r>
            <a:endParaRPr dirty="0"/>
          </a:p>
        </p:txBody>
      </p:sp>
      <p:pic>
        <p:nvPicPr>
          <p:cNvPr id="114" name="Google Shape;114;p1" descr="Gráfico, Gráfico de cascata&#10;&#10;Descrição gerada automaticamente"/>
          <p:cNvPicPr preferRelativeResize="0"/>
          <p:nvPr/>
        </p:nvPicPr>
        <p:blipFill rotWithShape="1">
          <a:blip r:embed="rId5">
            <a:alphaModFix/>
          </a:blip>
          <a:srcRect r="8164"/>
          <a:stretch/>
        </p:blipFill>
        <p:spPr>
          <a:xfrm>
            <a:off x="12284085" y="4328387"/>
            <a:ext cx="5416050" cy="24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"/>
          <p:cNvSpPr txBox="1"/>
          <p:nvPr/>
        </p:nvSpPr>
        <p:spPr>
          <a:xfrm>
            <a:off x="12327850" y="6632869"/>
            <a:ext cx="52659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Figura</a:t>
            </a: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2: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Sobrevida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livre de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doença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população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estudada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conforme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realização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EIM (p = 0,011).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629</Words>
  <Application>Microsoft Office PowerPoint</Application>
  <PresentationFormat>Personalizar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amanda neves Neves Campos</dc:creator>
  <cp:lastModifiedBy>Carlos Alberto Gomes Fonseca</cp:lastModifiedBy>
  <cp:revision>1</cp:revision>
  <dcterms:created xsi:type="dcterms:W3CDTF">2018-02-05T15:36:18Z</dcterms:created>
  <dcterms:modified xsi:type="dcterms:W3CDTF">2023-01-04T01:45:58Z</dcterms:modified>
</cp:coreProperties>
</file>