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030973" y="2071877"/>
            <a:ext cx="5265420" cy="485140"/>
          </a:xfrm>
          <a:custGeom>
            <a:avLst/>
            <a:gdLst/>
            <a:ahLst/>
            <a:cxnLst/>
            <a:rect l="l" t="t" r="r" b="b"/>
            <a:pathLst>
              <a:path w="5265420" h="485139">
                <a:moveTo>
                  <a:pt x="5184648" y="0"/>
                </a:moveTo>
                <a:lnTo>
                  <a:pt x="80772" y="0"/>
                </a:lnTo>
                <a:lnTo>
                  <a:pt x="49345" y="6351"/>
                </a:lnTo>
                <a:lnTo>
                  <a:pt x="23669" y="23669"/>
                </a:lnTo>
                <a:lnTo>
                  <a:pt x="6351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51" y="435286"/>
                </a:lnTo>
                <a:lnTo>
                  <a:pt x="23669" y="460962"/>
                </a:lnTo>
                <a:lnTo>
                  <a:pt x="49345" y="478280"/>
                </a:lnTo>
                <a:lnTo>
                  <a:pt x="80772" y="484631"/>
                </a:lnTo>
                <a:lnTo>
                  <a:pt x="5184648" y="484631"/>
                </a:lnTo>
                <a:lnTo>
                  <a:pt x="5216074" y="478280"/>
                </a:lnTo>
                <a:lnTo>
                  <a:pt x="5241750" y="460962"/>
                </a:lnTo>
                <a:lnTo>
                  <a:pt x="5259068" y="435286"/>
                </a:lnTo>
                <a:lnTo>
                  <a:pt x="5265420" y="403860"/>
                </a:lnTo>
                <a:lnTo>
                  <a:pt x="5265420" y="80772"/>
                </a:lnTo>
                <a:lnTo>
                  <a:pt x="5259068" y="49345"/>
                </a:lnTo>
                <a:lnTo>
                  <a:pt x="5241750" y="23669"/>
                </a:lnTo>
                <a:lnTo>
                  <a:pt x="5216074" y="6351"/>
                </a:lnTo>
                <a:lnTo>
                  <a:pt x="518464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030973" y="2071877"/>
            <a:ext cx="5265420" cy="485140"/>
          </a:xfrm>
          <a:custGeom>
            <a:avLst/>
            <a:gdLst/>
            <a:ahLst/>
            <a:cxnLst/>
            <a:rect l="l" t="t" r="r" b="b"/>
            <a:pathLst>
              <a:path w="5265420" h="485139">
                <a:moveTo>
                  <a:pt x="0" y="80772"/>
                </a:moveTo>
                <a:lnTo>
                  <a:pt x="6351" y="49345"/>
                </a:lnTo>
                <a:lnTo>
                  <a:pt x="23669" y="23669"/>
                </a:lnTo>
                <a:lnTo>
                  <a:pt x="49345" y="6351"/>
                </a:lnTo>
                <a:lnTo>
                  <a:pt x="80772" y="0"/>
                </a:lnTo>
                <a:lnTo>
                  <a:pt x="5184648" y="0"/>
                </a:lnTo>
                <a:lnTo>
                  <a:pt x="5216074" y="6351"/>
                </a:lnTo>
                <a:lnTo>
                  <a:pt x="5241750" y="23669"/>
                </a:lnTo>
                <a:lnTo>
                  <a:pt x="5259068" y="49345"/>
                </a:lnTo>
                <a:lnTo>
                  <a:pt x="5265420" y="80772"/>
                </a:lnTo>
                <a:lnTo>
                  <a:pt x="5265420" y="403860"/>
                </a:lnTo>
                <a:lnTo>
                  <a:pt x="5259068" y="435286"/>
                </a:lnTo>
                <a:lnTo>
                  <a:pt x="5241750" y="460962"/>
                </a:lnTo>
                <a:lnTo>
                  <a:pt x="5216074" y="478280"/>
                </a:lnTo>
                <a:lnTo>
                  <a:pt x="5184648" y="484631"/>
                </a:lnTo>
                <a:lnTo>
                  <a:pt x="80772" y="484631"/>
                </a:lnTo>
                <a:lnTo>
                  <a:pt x="49345" y="478280"/>
                </a:lnTo>
                <a:lnTo>
                  <a:pt x="23669" y="460962"/>
                </a:lnTo>
                <a:lnTo>
                  <a:pt x="6351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098030" y="4523994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5184902" y="0"/>
                </a:moveTo>
                <a:lnTo>
                  <a:pt x="80518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7"/>
                </a:lnTo>
                <a:lnTo>
                  <a:pt x="0" y="402589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8" y="483107"/>
                </a:lnTo>
                <a:lnTo>
                  <a:pt x="5184902" y="483107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20" y="402589"/>
                </a:lnTo>
                <a:lnTo>
                  <a:pt x="5265420" y="80517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098030" y="4523994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0" y="80517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20" y="80517"/>
                </a:lnTo>
                <a:lnTo>
                  <a:pt x="5265420" y="402589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7"/>
                </a:lnTo>
                <a:lnTo>
                  <a:pt x="80518" y="483107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89"/>
                </a:lnTo>
                <a:lnTo>
                  <a:pt x="0" y="8051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406145" y="8481821"/>
            <a:ext cx="6207760" cy="462280"/>
          </a:xfrm>
          <a:custGeom>
            <a:avLst/>
            <a:gdLst/>
            <a:ahLst/>
            <a:cxnLst/>
            <a:rect l="l" t="t" r="r" b="b"/>
            <a:pathLst>
              <a:path w="6207759" h="462279">
                <a:moveTo>
                  <a:pt x="6130289" y="0"/>
                </a:moveTo>
                <a:lnTo>
                  <a:pt x="76961" y="0"/>
                </a:lnTo>
                <a:lnTo>
                  <a:pt x="47004" y="6042"/>
                </a:lnTo>
                <a:lnTo>
                  <a:pt x="22540" y="22526"/>
                </a:lnTo>
                <a:lnTo>
                  <a:pt x="6047" y="46988"/>
                </a:lnTo>
                <a:lnTo>
                  <a:pt x="0" y="76962"/>
                </a:lnTo>
                <a:lnTo>
                  <a:pt x="0" y="384809"/>
                </a:lnTo>
                <a:lnTo>
                  <a:pt x="6047" y="414783"/>
                </a:lnTo>
                <a:lnTo>
                  <a:pt x="22540" y="439245"/>
                </a:lnTo>
                <a:lnTo>
                  <a:pt x="47004" y="455729"/>
                </a:lnTo>
                <a:lnTo>
                  <a:pt x="76961" y="461771"/>
                </a:lnTo>
                <a:lnTo>
                  <a:pt x="6130289" y="461771"/>
                </a:lnTo>
                <a:lnTo>
                  <a:pt x="6160263" y="455729"/>
                </a:lnTo>
                <a:lnTo>
                  <a:pt x="6184725" y="439245"/>
                </a:lnTo>
                <a:lnTo>
                  <a:pt x="6201209" y="414783"/>
                </a:lnTo>
                <a:lnTo>
                  <a:pt x="6207252" y="384809"/>
                </a:lnTo>
                <a:lnTo>
                  <a:pt x="6207252" y="76962"/>
                </a:lnTo>
                <a:lnTo>
                  <a:pt x="6201209" y="46988"/>
                </a:lnTo>
                <a:lnTo>
                  <a:pt x="6184725" y="22526"/>
                </a:lnTo>
                <a:lnTo>
                  <a:pt x="6160263" y="6042"/>
                </a:lnTo>
                <a:lnTo>
                  <a:pt x="613028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406145" y="8481821"/>
            <a:ext cx="6207760" cy="462280"/>
          </a:xfrm>
          <a:custGeom>
            <a:avLst/>
            <a:gdLst/>
            <a:ahLst/>
            <a:cxnLst/>
            <a:rect l="l" t="t" r="r" b="b"/>
            <a:pathLst>
              <a:path w="6207759" h="462279">
                <a:moveTo>
                  <a:pt x="0" y="76962"/>
                </a:moveTo>
                <a:lnTo>
                  <a:pt x="6047" y="46988"/>
                </a:lnTo>
                <a:lnTo>
                  <a:pt x="22540" y="22526"/>
                </a:lnTo>
                <a:lnTo>
                  <a:pt x="47004" y="6042"/>
                </a:lnTo>
                <a:lnTo>
                  <a:pt x="76961" y="0"/>
                </a:lnTo>
                <a:lnTo>
                  <a:pt x="6130289" y="0"/>
                </a:lnTo>
                <a:lnTo>
                  <a:pt x="6160263" y="6042"/>
                </a:lnTo>
                <a:lnTo>
                  <a:pt x="6184725" y="22526"/>
                </a:lnTo>
                <a:lnTo>
                  <a:pt x="6201209" y="46988"/>
                </a:lnTo>
                <a:lnTo>
                  <a:pt x="6207252" y="76962"/>
                </a:lnTo>
                <a:lnTo>
                  <a:pt x="6207252" y="384809"/>
                </a:lnTo>
                <a:lnTo>
                  <a:pt x="6201209" y="414783"/>
                </a:lnTo>
                <a:lnTo>
                  <a:pt x="6184725" y="439245"/>
                </a:lnTo>
                <a:lnTo>
                  <a:pt x="6160263" y="455729"/>
                </a:lnTo>
                <a:lnTo>
                  <a:pt x="6130289" y="461771"/>
                </a:lnTo>
                <a:lnTo>
                  <a:pt x="76961" y="461771"/>
                </a:lnTo>
                <a:lnTo>
                  <a:pt x="47004" y="455729"/>
                </a:lnTo>
                <a:lnTo>
                  <a:pt x="22540" y="439245"/>
                </a:lnTo>
                <a:lnTo>
                  <a:pt x="6047" y="414783"/>
                </a:lnTo>
                <a:lnTo>
                  <a:pt x="0" y="384809"/>
                </a:lnTo>
                <a:lnTo>
                  <a:pt x="0" y="7696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406145" y="2071877"/>
            <a:ext cx="6207760" cy="447040"/>
          </a:xfrm>
          <a:custGeom>
            <a:avLst/>
            <a:gdLst/>
            <a:ahLst/>
            <a:cxnLst/>
            <a:rect l="l" t="t" r="r" b="b"/>
            <a:pathLst>
              <a:path w="6207759" h="447039">
                <a:moveTo>
                  <a:pt x="6132830" y="0"/>
                </a:moveTo>
                <a:lnTo>
                  <a:pt x="74422" y="0"/>
                </a:lnTo>
                <a:lnTo>
                  <a:pt x="45455" y="5842"/>
                </a:lnTo>
                <a:lnTo>
                  <a:pt x="21799" y="21780"/>
                </a:lnTo>
                <a:lnTo>
                  <a:pt x="5849" y="45434"/>
                </a:lnTo>
                <a:lnTo>
                  <a:pt x="0" y="74422"/>
                </a:lnTo>
                <a:lnTo>
                  <a:pt x="0" y="372110"/>
                </a:lnTo>
                <a:lnTo>
                  <a:pt x="5849" y="401097"/>
                </a:lnTo>
                <a:lnTo>
                  <a:pt x="21799" y="424751"/>
                </a:lnTo>
                <a:lnTo>
                  <a:pt x="45455" y="440689"/>
                </a:lnTo>
                <a:lnTo>
                  <a:pt x="74422" y="446531"/>
                </a:lnTo>
                <a:lnTo>
                  <a:pt x="6132830" y="446531"/>
                </a:lnTo>
                <a:lnTo>
                  <a:pt x="6161817" y="440689"/>
                </a:lnTo>
                <a:lnTo>
                  <a:pt x="6185471" y="424751"/>
                </a:lnTo>
                <a:lnTo>
                  <a:pt x="6201409" y="401097"/>
                </a:lnTo>
                <a:lnTo>
                  <a:pt x="6207252" y="372110"/>
                </a:lnTo>
                <a:lnTo>
                  <a:pt x="6207252" y="74422"/>
                </a:lnTo>
                <a:lnTo>
                  <a:pt x="6201409" y="45434"/>
                </a:lnTo>
                <a:lnTo>
                  <a:pt x="6185471" y="21780"/>
                </a:lnTo>
                <a:lnTo>
                  <a:pt x="6161817" y="5842"/>
                </a:lnTo>
                <a:lnTo>
                  <a:pt x="613283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406145" y="2071877"/>
            <a:ext cx="6207760" cy="447040"/>
          </a:xfrm>
          <a:custGeom>
            <a:avLst/>
            <a:gdLst/>
            <a:ahLst/>
            <a:cxnLst/>
            <a:rect l="l" t="t" r="r" b="b"/>
            <a:pathLst>
              <a:path w="6207759" h="447039">
                <a:moveTo>
                  <a:pt x="0" y="74422"/>
                </a:moveTo>
                <a:lnTo>
                  <a:pt x="5849" y="45434"/>
                </a:lnTo>
                <a:lnTo>
                  <a:pt x="21799" y="21780"/>
                </a:lnTo>
                <a:lnTo>
                  <a:pt x="45455" y="5842"/>
                </a:lnTo>
                <a:lnTo>
                  <a:pt x="74422" y="0"/>
                </a:lnTo>
                <a:lnTo>
                  <a:pt x="6132830" y="0"/>
                </a:lnTo>
                <a:lnTo>
                  <a:pt x="6161817" y="5842"/>
                </a:lnTo>
                <a:lnTo>
                  <a:pt x="6185471" y="21780"/>
                </a:lnTo>
                <a:lnTo>
                  <a:pt x="6201409" y="45434"/>
                </a:lnTo>
                <a:lnTo>
                  <a:pt x="6207252" y="74422"/>
                </a:lnTo>
                <a:lnTo>
                  <a:pt x="6207252" y="372110"/>
                </a:lnTo>
                <a:lnTo>
                  <a:pt x="6201409" y="401097"/>
                </a:lnTo>
                <a:lnTo>
                  <a:pt x="6185471" y="424751"/>
                </a:lnTo>
                <a:lnTo>
                  <a:pt x="6161817" y="440689"/>
                </a:lnTo>
                <a:lnTo>
                  <a:pt x="6132830" y="446531"/>
                </a:lnTo>
                <a:lnTo>
                  <a:pt x="74422" y="446531"/>
                </a:lnTo>
                <a:lnTo>
                  <a:pt x="45455" y="440689"/>
                </a:lnTo>
                <a:lnTo>
                  <a:pt x="21799" y="424751"/>
                </a:lnTo>
                <a:lnTo>
                  <a:pt x="5849" y="401097"/>
                </a:lnTo>
                <a:lnTo>
                  <a:pt x="0" y="372110"/>
                </a:lnTo>
                <a:lnTo>
                  <a:pt x="0" y="7442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726" y="881634"/>
            <a:ext cx="17738547" cy="890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726" y="881634"/>
            <a:ext cx="16144240" cy="890269"/>
          </a:xfrm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"/>
              </a:spcBef>
              <a:tabLst>
                <a:tab pos="12489180" algn="l"/>
              </a:tabLst>
            </a:pPr>
            <a:r>
              <a:rPr dirty="0" spc="-10"/>
              <a:t>Dados</a:t>
            </a:r>
            <a:r>
              <a:rPr dirty="0" spc="345"/>
              <a:t> </a:t>
            </a:r>
            <a:r>
              <a:rPr dirty="0" spc="-10"/>
              <a:t>preliminares</a:t>
            </a:r>
            <a:r>
              <a:rPr dirty="0" spc="355"/>
              <a:t> </a:t>
            </a:r>
            <a:r>
              <a:rPr dirty="0" spc="-5"/>
              <a:t>da</a:t>
            </a:r>
            <a:r>
              <a:rPr dirty="0" spc="345"/>
              <a:t> </a:t>
            </a:r>
            <a:r>
              <a:rPr dirty="0" spc="-15"/>
              <a:t>avaliação</a:t>
            </a:r>
            <a:r>
              <a:rPr dirty="0" spc="335"/>
              <a:t> </a:t>
            </a:r>
            <a:r>
              <a:rPr dirty="0" spc="-5"/>
              <a:t>de</a:t>
            </a:r>
            <a:r>
              <a:rPr dirty="0" spc="340"/>
              <a:t> </a:t>
            </a:r>
            <a:r>
              <a:rPr dirty="0"/>
              <a:t>Qualidade</a:t>
            </a:r>
            <a:r>
              <a:rPr dirty="0" spc="335"/>
              <a:t> </a:t>
            </a:r>
            <a:r>
              <a:rPr dirty="0" spc="-5"/>
              <a:t>de</a:t>
            </a:r>
            <a:r>
              <a:rPr dirty="0" spc="340"/>
              <a:t> </a:t>
            </a:r>
            <a:r>
              <a:rPr dirty="0" spc="-10"/>
              <a:t>Vida</a:t>
            </a:r>
            <a:r>
              <a:rPr dirty="0" spc="360"/>
              <a:t> </a:t>
            </a:r>
            <a:r>
              <a:rPr dirty="0" spc="-10"/>
              <a:t>em</a:t>
            </a:r>
            <a:r>
              <a:rPr dirty="0" spc="350"/>
              <a:t> </a:t>
            </a:r>
            <a:r>
              <a:rPr dirty="0" spc="-5"/>
              <a:t>idosos</a:t>
            </a:r>
            <a:r>
              <a:rPr dirty="0" spc="340"/>
              <a:t> </a:t>
            </a:r>
            <a:r>
              <a:rPr dirty="0" spc="-15"/>
              <a:t>com</a:t>
            </a:r>
            <a:r>
              <a:rPr dirty="0" spc="355"/>
              <a:t> </a:t>
            </a:r>
            <a:r>
              <a:rPr dirty="0" spc="-10"/>
              <a:t>tumores</a:t>
            </a:r>
            <a:r>
              <a:rPr dirty="0" spc="345"/>
              <a:t> </a:t>
            </a:r>
            <a:r>
              <a:rPr dirty="0" spc="-10"/>
              <a:t>urológicos</a:t>
            </a:r>
            <a:r>
              <a:rPr dirty="0" spc="350"/>
              <a:t> </a:t>
            </a:r>
            <a:r>
              <a:rPr dirty="0" spc="-15"/>
              <a:t>pré-tratamento </a:t>
            </a:r>
            <a:r>
              <a:rPr dirty="0" spc="-615"/>
              <a:t> </a:t>
            </a:r>
            <a:r>
              <a:rPr dirty="0" baseline="1984" sz="4200" spc="-7"/>
              <a:t>inicial</a:t>
            </a:r>
            <a:r>
              <a:rPr dirty="0" baseline="1984" sz="4200" spc="60"/>
              <a:t> </a:t>
            </a:r>
            <a:r>
              <a:rPr dirty="0" baseline="1984" sz="4200" spc="-7"/>
              <a:t>ou</a:t>
            </a:r>
            <a:r>
              <a:rPr dirty="0" baseline="1984" sz="4200" spc="15"/>
              <a:t> </a:t>
            </a:r>
            <a:r>
              <a:rPr dirty="0" baseline="1984" sz="4200" spc="-15"/>
              <a:t>em</a:t>
            </a:r>
            <a:r>
              <a:rPr dirty="0" baseline="1984" sz="4200" spc="30"/>
              <a:t> </a:t>
            </a:r>
            <a:r>
              <a:rPr dirty="0" baseline="1984" sz="4200" spc="-7"/>
              <a:t>mudança</a:t>
            </a:r>
            <a:r>
              <a:rPr dirty="0" baseline="1984" sz="4200" spc="22"/>
              <a:t> </a:t>
            </a:r>
            <a:r>
              <a:rPr dirty="0" baseline="1984" sz="4200" spc="-7"/>
              <a:t>de</a:t>
            </a:r>
            <a:r>
              <a:rPr dirty="0" baseline="1984" sz="4200" spc="30"/>
              <a:t> </a:t>
            </a:r>
            <a:r>
              <a:rPr dirty="0" baseline="1984" sz="4200" spc="-37"/>
              <a:t>estratégia</a:t>
            </a:r>
            <a:r>
              <a:rPr dirty="0" baseline="1984" sz="4200" spc="97"/>
              <a:t> </a:t>
            </a:r>
            <a:r>
              <a:rPr dirty="0" baseline="1984" sz="4200" spc="-22"/>
              <a:t>terapêutica	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I.F.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Modesto;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A.L.A.</a:t>
            </a:r>
            <a:r>
              <a:rPr dirty="0" sz="2400" spc="-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Dettino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204947" y="88379"/>
            <a:ext cx="3083560" cy="1717675"/>
            <a:chOff x="15204947" y="88379"/>
            <a:chExt cx="3083560" cy="1717675"/>
          </a:xfrm>
        </p:grpSpPr>
        <p:sp>
          <p:nvSpPr>
            <p:cNvPr id="4" name="object 4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299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79"/>
              <a:ext cx="3083048" cy="48083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657094" y="2069338"/>
            <a:ext cx="75495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28080" algn="l"/>
              </a:tabLst>
            </a:pPr>
            <a:r>
              <a:rPr dirty="0" baseline="2314" sz="3600" spc="-15" b="1">
                <a:solidFill>
                  <a:srgbClr val="FFFFFF"/>
                </a:solidFill>
                <a:latin typeface="Calibri"/>
                <a:cs typeface="Calibri"/>
              </a:rPr>
              <a:t>INTRODUÇÃO	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379" y="2655823"/>
            <a:ext cx="6340475" cy="3135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 indent="194945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cuidado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integral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indivíduo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não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limita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tratamento farmacológico, </a:t>
            </a:r>
            <a:r>
              <a:rPr dirty="0" sz="1700">
                <a:latin typeface="Calibri"/>
                <a:cs typeface="Calibri"/>
              </a:rPr>
              <a:t>mas </a:t>
            </a:r>
            <a:r>
              <a:rPr dirty="0" sz="1700" spc="-10">
                <a:latin typeface="Calibri"/>
                <a:cs typeface="Calibri"/>
              </a:rPr>
              <a:t>abrange as experiências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10">
                <a:latin typeface="Calibri"/>
                <a:cs typeface="Calibri"/>
              </a:rPr>
              <a:t>paciente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seus </a:t>
            </a:r>
            <a:r>
              <a:rPr dirty="0" sz="1700" spc="-10">
                <a:latin typeface="Calibri"/>
                <a:cs typeface="Calibri"/>
              </a:rPr>
              <a:t>familiares,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fim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otimizar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qualidade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vida </a:t>
            </a:r>
            <a:r>
              <a:rPr dirty="0" sz="1700" spc="-10">
                <a:latin typeface="Calibri"/>
                <a:cs typeface="Calibri"/>
              </a:rPr>
              <a:t>(QV), </a:t>
            </a:r>
            <a:r>
              <a:rPr dirty="0" sz="1700" spc="-5">
                <a:latin typeface="Calibri"/>
                <a:cs typeface="Calibri"/>
              </a:rPr>
              <a:t>que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10">
                <a:latin typeface="Calibri"/>
                <a:cs typeface="Calibri"/>
              </a:rPr>
              <a:t>um </a:t>
            </a:r>
            <a:r>
              <a:rPr dirty="0" sz="1700" spc="-5">
                <a:latin typeface="Calibri"/>
                <a:cs typeface="Calibri"/>
              </a:rPr>
              <a:t> conceito dinâmico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multidimensional.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baseline="25252" sz="1650" spc="15">
                <a:latin typeface="Calibri"/>
                <a:cs typeface="Calibri"/>
              </a:rPr>
              <a:t>1</a:t>
            </a:r>
            <a:endParaRPr baseline="25252" sz="1650">
              <a:latin typeface="Calibri"/>
              <a:cs typeface="Calibri"/>
            </a:endParaRPr>
          </a:p>
          <a:p>
            <a:pPr algn="just" marL="38100" marR="31115" indent="194945">
              <a:lnSpc>
                <a:spcPct val="100000"/>
              </a:lnSpc>
              <a:spcBef>
                <a:spcPts val="5"/>
              </a:spcBef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QV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subjetiva,</a:t>
            </a:r>
            <a:r>
              <a:rPr dirty="0" sz="1700" spc="-5">
                <a:latin typeface="Calibri"/>
                <a:cs typeface="Calibri"/>
              </a:rPr>
              <a:t> determinada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pelas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necessidades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individuais,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crenças, valores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atitudes, </a:t>
            </a:r>
            <a:r>
              <a:rPr dirty="0" sz="1700" spc="-10">
                <a:latin typeface="Calibri"/>
                <a:cs typeface="Calibri"/>
              </a:rPr>
              <a:t>sujeita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mudanças ao </a:t>
            </a:r>
            <a:r>
              <a:rPr dirty="0" sz="1700">
                <a:latin typeface="Calibri"/>
                <a:cs typeface="Calibri"/>
              </a:rPr>
              <a:t>longo do </a:t>
            </a:r>
            <a:r>
              <a:rPr dirty="0" sz="1700" spc="-5">
                <a:latin typeface="Calibri"/>
                <a:cs typeface="Calibri"/>
              </a:rPr>
              <a:t>tempo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tem </a:t>
            </a:r>
            <a:r>
              <a:rPr dirty="0" sz="1700" spc="-10">
                <a:latin typeface="Calibri"/>
                <a:cs typeface="Calibri"/>
              </a:rPr>
              <a:t>efeito </a:t>
            </a:r>
            <a:r>
              <a:rPr dirty="0" sz="1700">
                <a:latin typeface="Calibri"/>
                <a:cs typeface="Calibri"/>
              </a:rPr>
              <a:t>no </a:t>
            </a:r>
            <a:r>
              <a:rPr dirty="0" sz="1700" spc="-5">
                <a:latin typeface="Calibri"/>
                <a:cs typeface="Calibri"/>
              </a:rPr>
              <a:t>bem-estar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paciente, </a:t>
            </a:r>
            <a:r>
              <a:rPr dirty="0" sz="1700">
                <a:latin typeface="Calibri"/>
                <a:cs typeface="Calibri"/>
              </a:rPr>
              <a:t>bem </a:t>
            </a:r>
            <a:r>
              <a:rPr dirty="0" sz="1700" spc="-5">
                <a:latin typeface="Calibri"/>
                <a:cs typeface="Calibri"/>
              </a:rPr>
              <a:t>como </a:t>
            </a:r>
            <a:r>
              <a:rPr dirty="0" sz="1700">
                <a:latin typeface="Calibri"/>
                <a:cs typeface="Calibri"/>
              </a:rPr>
              <a:t>na </a:t>
            </a:r>
            <a:r>
              <a:rPr dirty="0" sz="1700" spc="-10">
                <a:latin typeface="Calibri"/>
                <a:cs typeface="Calibri"/>
              </a:rPr>
              <a:t>satisfação </a:t>
            </a:r>
            <a:r>
              <a:rPr dirty="0" sz="1700" spc="-5">
                <a:latin typeface="Calibri"/>
                <a:cs typeface="Calibri"/>
              </a:rPr>
              <a:t>com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cuidado oncológico. </a:t>
            </a:r>
            <a:r>
              <a:rPr dirty="0" sz="1700" spc="-15">
                <a:latin typeface="Calibri"/>
                <a:cs typeface="Calibri"/>
              </a:rPr>
              <a:t>Pode </a:t>
            </a:r>
            <a:r>
              <a:rPr dirty="0" sz="1700" spc="-5">
                <a:latin typeface="Calibri"/>
                <a:cs typeface="Calibri"/>
              </a:rPr>
              <a:t>ser </a:t>
            </a:r>
            <a:r>
              <a:rPr dirty="0" sz="1700" spc="-15">
                <a:latin typeface="Calibri"/>
                <a:cs typeface="Calibri"/>
              </a:rPr>
              <a:t>avaliada </a:t>
            </a:r>
            <a:r>
              <a:rPr dirty="0" sz="1700" spc="-5">
                <a:latin typeface="Calibri"/>
                <a:cs typeface="Calibri"/>
              </a:rPr>
              <a:t>pelo </a:t>
            </a:r>
            <a:r>
              <a:rPr dirty="0" sz="1700" spc="-10">
                <a:latin typeface="Calibri"/>
                <a:cs typeface="Calibri"/>
              </a:rPr>
              <a:t>paciente </a:t>
            </a:r>
            <a:r>
              <a:rPr dirty="0" sz="1700">
                <a:latin typeface="Calibri"/>
                <a:cs typeface="Calibri"/>
              </a:rPr>
              <a:t>ou </a:t>
            </a:r>
            <a:r>
              <a:rPr dirty="0" sz="1700" spc="-5">
                <a:latin typeface="Calibri"/>
                <a:cs typeface="Calibri"/>
              </a:rPr>
              <a:t>por </a:t>
            </a:r>
            <a:r>
              <a:rPr dirty="0" sz="1700" spc="-10">
                <a:latin typeface="Calibri"/>
                <a:cs typeface="Calibri"/>
              </a:rPr>
              <a:t>profissional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saúde,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através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questionários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específicos,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como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EQ-5D-5L.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baseline="25252" sz="1650" spc="7">
                <a:latin typeface="Calibri"/>
                <a:cs typeface="Calibri"/>
              </a:rPr>
              <a:t>1,2</a:t>
            </a:r>
            <a:endParaRPr baseline="25252" sz="1650">
              <a:latin typeface="Calibri"/>
              <a:cs typeface="Calibri"/>
            </a:endParaRPr>
          </a:p>
          <a:p>
            <a:pPr algn="just" marL="38100" marR="30480" indent="146050">
              <a:lnSpc>
                <a:spcPct val="100000"/>
              </a:lnSpc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EQ-5D-5L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compreende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sistema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descritivo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cinco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dimensões </a:t>
            </a:r>
            <a:r>
              <a:rPr dirty="0" sz="1700" spc="-3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saúde </a:t>
            </a:r>
            <a:r>
              <a:rPr dirty="0" sz="1700" spc="-10">
                <a:latin typeface="Calibri"/>
                <a:cs typeface="Calibri"/>
              </a:rPr>
              <a:t>(EQ-5D)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Escala Analógica </a:t>
            </a:r>
            <a:r>
              <a:rPr dirty="0" sz="1700" spc="-10">
                <a:latin typeface="Calibri"/>
                <a:cs typeface="Calibri"/>
              </a:rPr>
              <a:t>Visual </a:t>
            </a:r>
            <a:r>
              <a:rPr dirty="0" sz="1700" spc="-15">
                <a:latin typeface="Calibri"/>
                <a:cs typeface="Calibri"/>
              </a:rPr>
              <a:t>EQ (</a:t>
            </a:r>
            <a:r>
              <a:rPr dirty="0" sz="1700" spc="-15" i="1">
                <a:latin typeface="Calibri"/>
                <a:cs typeface="Calibri"/>
              </a:rPr>
              <a:t>EQ </a:t>
            </a:r>
            <a:r>
              <a:rPr dirty="0" sz="1700" spc="-20" i="1">
                <a:latin typeface="Calibri"/>
                <a:cs typeface="Calibri"/>
              </a:rPr>
              <a:t>VAS</a:t>
            </a:r>
            <a:r>
              <a:rPr dirty="0" sz="1700" spc="-20">
                <a:latin typeface="Calibri"/>
                <a:cs typeface="Calibri"/>
              </a:rPr>
              <a:t>,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inglês).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sistema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descritivo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composto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por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cinco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dimensões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(5D):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mobilidade,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8779" y="5765037"/>
            <a:ext cx="628967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14170" algn="l"/>
                <a:tab pos="2959735" algn="l"/>
                <a:tab pos="4269740" algn="l"/>
                <a:tab pos="6168390" algn="l"/>
              </a:tabLst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ut</a:t>
            </a:r>
            <a:r>
              <a:rPr dirty="0" sz="1700" spc="-5">
                <a:latin typeface="Calibri"/>
                <a:cs typeface="Calibri"/>
              </a:rPr>
              <a:t>oc</a:t>
            </a:r>
            <a:r>
              <a:rPr dirty="0" sz="1700" spc="-10">
                <a:latin typeface="Calibri"/>
                <a:cs typeface="Calibri"/>
              </a:rPr>
              <a:t>ui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3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ti</a:t>
            </a:r>
            <a:r>
              <a:rPr dirty="0" sz="1700" spc="-10">
                <a:latin typeface="Calibri"/>
                <a:cs typeface="Calibri"/>
              </a:rPr>
              <a:t>vi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h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b</a:t>
            </a:r>
            <a:r>
              <a:rPr dirty="0" sz="1700">
                <a:latin typeface="Calibri"/>
                <a:cs typeface="Calibri"/>
              </a:rPr>
              <a:t>itu</a:t>
            </a:r>
            <a:r>
              <a:rPr dirty="0" sz="1700" spc="-10">
                <a:latin typeface="Calibri"/>
                <a:cs typeface="Calibri"/>
              </a:rPr>
              <a:t>ai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/des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40">
                <a:latin typeface="Calibri"/>
                <a:cs typeface="Calibri"/>
              </a:rPr>
              <a:t>f</a:t>
            </a:r>
            <a:r>
              <a:rPr dirty="0" sz="1700" spc="-5">
                <a:latin typeface="Calibri"/>
                <a:cs typeface="Calibri"/>
              </a:rPr>
              <a:t>or</a:t>
            </a:r>
            <a:r>
              <a:rPr dirty="0" sz="1700" spc="-1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8779" y="6023813"/>
            <a:ext cx="6290310" cy="545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ansiedade/depressão,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forma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30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pode</a:t>
            </a:r>
            <a:r>
              <a:rPr dirty="0" sz="1700" spc="3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classificar</a:t>
            </a:r>
            <a:r>
              <a:rPr dirty="0" sz="1700" spc="3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cada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700" spc="-5">
                <a:latin typeface="Calibri"/>
                <a:cs typeface="Calibri"/>
              </a:rPr>
              <a:t>dimensão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dos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5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níveis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</a:t>
            </a:r>
            <a:r>
              <a:rPr dirty="0" sz="1700" spc="-10" i="1">
                <a:latin typeface="Calibri"/>
                <a:cs typeface="Calibri"/>
              </a:rPr>
              <a:t>5</a:t>
            </a:r>
            <a:r>
              <a:rPr dirty="0" sz="1700" spc="290" i="1">
                <a:latin typeface="Calibri"/>
                <a:cs typeface="Calibri"/>
              </a:rPr>
              <a:t> </a:t>
            </a:r>
            <a:r>
              <a:rPr dirty="0" sz="1700" spc="-5" i="1">
                <a:latin typeface="Calibri"/>
                <a:cs typeface="Calibri"/>
              </a:rPr>
              <a:t>levels</a:t>
            </a:r>
            <a:r>
              <a:rPr dirty="0" sz="1700" spc="-5">
                <a:latin typeface="Calibri"/>
                <a:cs typeface="Calibri"/>
              </a:rPr>
              <a:t>,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3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inglês):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sem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problemas,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8779" y="6542658"/>
            <a:ext cx="628967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60730" algn="l"/>
                <a:tab pos="1868805" algn="l"/>
                <a:tab pos="3007360" algn="l"/>
                <a:tab pos="4263390" algn="l"/>
                <a:tab pos="5401945" algn="l"/>
                <a:tab pos="6168390" algn="l"/>
              </a:tabLst>
            </a:pPr>
            <a:r>
              <a:rPr dirty="0" sz="1700">
                <a:latin typeface="Calibri"/>
                <a:cs typeface="Calibri"/>
              </a:rPr>
              <a:t>al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b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b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mo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b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g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 spc="-4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3379" y="6801739"/>
            <a:ext cx="6340475" cy="1321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81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problemas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extremos.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baseline="25252" sz="1650" spc="7">
                <a:latin typeface="Calibri"/>
                <a:cs typeface="Calibri"/>
              </a:rPr>
              <a:t>2,3</a:t>
            </a:r>
            <a:endParaRPr baseline="25252" sz="1650">
              <a:latin typeface="Calibri"/>
              <a:cs typeface="Calibri"/>
            </a:endParaRPr>
          </a:p>
          <a:p>
            <a:pPr algn="just" marL="38100" marR="30480" indent="146050">
              <a:lnSpc>
                <a:spcPct val="100000"/>
              </a:lnSpc>
            </a:pP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EQ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VAS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entrevistados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avaliam</a:t>
            </a:r>
            <a:r>
              <a:rPr dirty="0" sz="1700" spc="-5">
                <a:latin typeface="Calibri"/>
                <a:cs typeface="Calibri"/>
              </a:rPr>
              <a:t> sua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saúde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geral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entrevista </a:t>
            </a:r>
            <a:r>
              <a:rPr dirty="0" sz="1700">
                <a:latin typeface="Calibri"/>
                <a:cs typeface="Calibri"/>
              </a:rPr>
              <a:t>em uma escala </a:t>
            </a:r>
            <a:r>
              <a:rPr dirty="0" sz="1700" spc="-5">
                <a:latin typeface="Calibri"/>
                <a:cs typeface="Calibri"/>
              </a:rPr>
              <a:t>analógica visual </a:t>
            </a:r>
            <a:r>
              <a:rPr dirty="0" sz="1700" spc="-10">
                <a:latin typeface="Calibri"/>
                <a:cs typeface="Calibri"/>
              </a:rPr>
              <a:t>vertical marcada </a:t>
            </a:r>
            <a:r>
              <a:rPr dirty="0" sz="1700">
                <a:latin typeface="Calibri"/>
                <a:cs typeface="Calibri"/>
              </a:rPr>
              <a:t>de 0-100,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correspondendo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classificação </a:t>
            </a:r>
            <a:r>
              <a:rPr dirty="0" sz="1700">
                <a:latin typeface="Calibri"/>
                <a:cs typeface="Calibri"/>
              </a:rPr>
              <a:t>"a </a:t>
            </a:r>
            <a:r>
              <a:rPr dirty="0" sz="1700" spc="-5">
                <a:latin typeface="Calibri"/>
                <a:cs typeface="Calibri"/>
              </a:rPr>
              <a:t>pior saúde que </a:t>
            </a:r>
            <a:r>
              <a:rPr dirty="0" sz="1700" spc="-10">
                <a:latin typeface="Calibri"/>
                <a:cs typeface="Calibri"/>
              </a:rPr>
              <a:t>você </a:t>
            </a:r>
            <a:r>
              <a:rPr dirty="0" sz="1700" spc="-5">
                <a:latin typeface="Calibri"/>
                <a:cs typeface="Calibri"/>
              </a:rPr>
              <a:t>possa imaginar" 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"a melhor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saúde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que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você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possa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imaginar",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respectivamente.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baseline="25252" sz="1650" spc="7">
                <a:latin typeface="Calibri"/>
                <a:cs typeface="Calibri"/>
              </a:rPr>
              <a:t>2,3</a:t>
            </a:r>
            <a:endParaRPr baseline="25252" sz="16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8779" y="8496045"/>
            <a:ext cx="6133465" cy="1101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1717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marL="12700" marR="5080" indent="147320">
              <a:lnSpc>
                <a:spcPct val="100000"/>
              </a:lnSpc>
              <a:spcBef>
                <a:spcPts val="1515"/>
              </a:spcBef>
            </a:pPr>
            <a:r>
              <a:rPr dirty="0" sz="1700" spc="-15">
                <a:latin typeface="Calibri"/>
                <a:cs typeface="Calibri"/>
              </a:rPr>
              <a:t>Avaliar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descrever</a:t>
            </a:r>
            <a:r>
              <a:rPr dirty="0" sz="1700" spc="30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Qualidade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Vida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brasileiros</a:t>
            </a:r>
            <a:r>
              <a:rPr dirty="0" sz="1700" spc="2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≥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60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anos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tumores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urológicos,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por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meio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Escala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EQ-5D-5L.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53198" y="2654554"/>
            <a:ext cx="5280660" cy="1062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46050">
              <a:lnSpc>
                <a:spcPct val="100000"/>
              </a:lnSpc>
              <a:spcBef>
                <a:spcPts val="100"/>
              </a:spcBef>
            </a:pPr>
            <a:r>
              <a:rPr dirty="0" sz="1700" spc="-15">
                <a:latin typeface="Calibri"/>
                <a:cs typeface="Calibri"/>
              </a:rPr>
              <a:t>Foram</a:t>
            </a:r>
            <a:r>
              <a:rPr dirty="0" sz="1700" spc="-10">
                <a:latin typeface="Calibri"/>
                <a:cs typeface="Calibri"/>
              </a:rPr>
              <a:t> coletados</a:t>
            </a:r>
            <a:r>
              <a:rPr dirty="0" sz="1700" spc="-5">
                <a:latin typeface="Calibri"/>
                <a:cs typeface="Calibri"/>
              </a:rPr>
              <a:t> dados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sociodemográficos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aplicada</a:t>
            </a:r>
            <a:r>
              <a:rPr dirty="0" sz="1700">
                <a:latin typeface="Calibri"/>
                <a:cs typeface="Calibri"/>
              </a:rPr>
              <a:t> a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escala EQ-5D-5L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idosos </a:t>
            </a:r>
            <a:r>
              <a:rPr dirty="0" sz="1700">
                <a:latin typeface="Calibri"/>
                <a:cs typeface="Calibri"/>
              </a:rPr>
              <a:t>≥ 60 </a:t>
            </a:r>
            <a:r>
              <a:rPr dirty="0" sz="1700" spc="-5">
                <a:latin typeface="Calibri"/>
                <a:cs typeface="Calibri"/>
              </a:rPr>
              <a:t>anos com câncer </a:t>
            </a:r>
            <a:r>
              <a:rPr dirty="0" sz="1700" spc="-10">
                <a:latin typeface="Calibri"/>
                <a:cs typeface="Calibri"/>
              </a:rPr>
              <a:t>urológico,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diagnosticado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dentro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6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meses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mudança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estratégia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terapêutica,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fevereiro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dezembro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2022.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53198" y="3690873"/>
            <a:ext cx="52800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8844" algn="l"/>
                <a:tab pos="2095500" algn="l"/>
                <a:tab pos="2830195" algn="l"/>
                <a:tab pos="3963035" algn="l"/>
                <a:tab pos="4665345" algn="l"/>
              </a:tabLst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á</a:t>
            </a:r>
            <a:r>
              <a:rPr dirty="0" sz="1700" spc="-10">
                <a:latin typeface="Calibri"/>
                <a:cs typeface="Calibri"/>
              </a:rPr>
              <a:t>li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í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0">
                <a:latin typeface="Calibri"/>
                <a:cs typeface="Calibri"/>
              </a:rPr>
              <a:t>f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li</a:t>
            </a:r>
            <a:r>
              <a:rPr dirty="0" sz="1700" spc="-30">
                <a:latin typeface="Calibri"/>
                <a:cs typeface="Calibri"/>
              </a:rPr>
              <a:t>z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om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é</a:t>
            </a:r>
            <a:r>
              <a:rPr dirty="0" sz="1700" spc="5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a,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53198" y="3949953"/>
            <a:ext cx="3376929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mediana,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desvio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padrão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proporções.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868536" y="4536389"/>
            <a:ext cx="16484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dirty="0" sz="2400" spc="-17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-19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AD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03160" y="8115680"/>
            <a:ext cx="338264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5860" algn="l"/>
                <a:tab pos="2112645" algn="l"/>
                <a:tab pos="3057525" algn="l"/>
              </a:tabLst>
            </a:pPr>
            <a:r>
              <a:rPr dirty="0" sz="1700" spc="-5">
                <a:latin typeface="Calibri"/>
                <a:cs typeface="Calibri"/>
              </a:rPr>
              <a:t>mo</a:t>
            </a:r>
            <a:r>
              <a:rPr dirty="0" sz="1700">
                <a:latin typeface="Calibri"/>
                <a:cs typeface="Calibri"/>
              </a:rPr>
              <a:t>b</a:t>
            </a:r>
            <a:r>
              <a:rPr dirty="0" sz="1700" spc="-10">
                <a:latin typeface="Calibri"/>
                <a:cs typeface="Calibri"/>
              </a:rPr>
              <a:t>ili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al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a;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8</a:t>
            </a: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>
                <a:latin typeface="Calibri"/>
                <a:cs typeface="Calibri"/>
              </a:rPr>
              <a:t>14</a:t>
            </a:r>
            <a:r>
              <a:rPr dirty="0" sz="1700" spc="-10">
                <a:latin typeface="Calibri"/>
                <a:cs typeface="Calibri"/>
              </a:rPr>
              <a:t>,</a:t>
            </a:r>
            <a:r>
              <a:rPr dirty="0" sz="1700" spc="-15">
                <a:latin typeface="Calibri"/>
                <a:cs typeface="Calibri"/>
              </a:rPr>
              <a:t>0</a:t>
            </a:r>
            <a:r>
              <a:rPr dirty="0" sz="1700" spc="5">
                <a:latin typeface="Calibri"/>
                <a:cs typeface="Calibri"/>
              </a:rPr>
              <a:t>%</a:t>
            </a:r>
            <a:r>
              <a:rPr dirty="0" sz="1700">
                <a:latin typeface="Calibri"/>
                <a:cs typeface="Calibri"/>
              </a:rPr>
              <a:t>)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03160" y="7856601"/>
            <a:ext cx="527939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  <a:tabLst>
                <a:tab pos="1080135" algn="l"/>
                <a:tab pos="1886585" algn="l"/>
                <a:tab pos="2988310" algn="l"/>
                <a:tab pos="3515995" algn="l"/>
                <a:tab pos="4876800" algn="l"/>
              </a:tabLst>
            </a:pP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5">
                <a:latin typeface="Calibri"/>
                <a:cs typeface="Calibri"/>
              </a:rPr>
              <a:t>om</a:t>
            </a:r>
            <a:r>
              <a:rPr dirty="0" sz="1700" spc="-15">
                <a:latin typeface="Calibri"/>
                <a:cs typeface="Calibri"/>
              </a:rPr>
              <a:t>í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end</a:t>
            </a:r>
            <a:r>
              <a:rPr dirty="0" sz="1700">
                <a:latin typeface="Calibri"/>
                <a:cs typeface="Calibri"/>
              </a:rPr>
              <a:t>o: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16</a:t>
            </a: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>
                <a:latin typeface="Calibri"/>
                <a:cs typeface="Calibri"/>
              </a:rPr>
              <a:t>28</a:t>
            </a:r>
            <a:r>
              <a:rPr dirty="0" sz="1700" spc="-10">
                <a:latin typeface="Calibri"/>
                <a:cs typeface="Calibri"/>
              </a:rPr>
              <a:t>,</a:t>
            </a:r>
            <a:r>
              <a:rPr dirty="0" sz="1700" spc="-15">
                <a:latin typeface="Calibri"/>
                <a:cs typeface="Calibri"/>
              </a:rPr>
              <a:t>1</a:t>
            </a:r>
            <a:r>
              <a:rPr dirty="0" sz="1700" spc="5">
                <a:latin typeface="Calibri"/>
                <a:cs typeface="Calibri"/>
              </a:rPr>
              <a:t>%</a:t>
            </a:r>
            <a:r>
              <a:rPr dirty="0" sz="1700">
                <a:latin typeface="Calibri"/>
                <a:cs typeface="Calibri"/>
              </a:rPr>
              <a:t>)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ici</a:t>
            </a:r>
            <a:r>
              <a:rPr dirty="0" sz="1700" spc="-15">
                <a:latin typeface="Calibri"/>
                <a:cs typeface="Calibri"/>
              </a:rPr>
              <a:t>pa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om</a:t>
            </a:r>
            <a:endParaRPr sz="17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tabLst>
                <a:tab pos="1351280" algn="l"/>
              </a:tabLst>
            </a:pPr>
            <a:r>
              <a:rPr dirty="0" sz="1700" spc="-10">
                <a:latin typeface="Calibri"/>
                <a:cs typeface="Calibri"/>
              </a:rPr>
              <a:t>entrevistados	com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03160" y="8374456"/>
            <a:ext cx="528002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problemas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27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realizar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autocuidado;</a:t>
            </a:r>
            <a:r>
              <a:rPr dirty="0" sz="1700" spc="29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autonomia</a:t>
            </a:r>
            <a:r>
              <a:rPr dirty="0" sz="1700" spc="2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reduzida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03160" y="8634221"/>
            <a:ext cx="528066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4195" algn="l"/>
                <a:tab pos="1664970" algn="l"/>
                <a:tab pos="2698115" algn="l"/>
                <a:tab pos="3208655" algn="l"/>
                <a:tab pos="4107815" algn="l"/>
                <a:tab pos="4648835" algn="l"/>
              </a:tabLst>
            </a:pPr>
            <a:r>
              <a:rPr dirty="0" sz="1700" spc="-5">
                <a:latin typeface="Calibri"/>
                <a:cs typeface="Calibri"/>
              </a:rPr>
              <a:t>nas	</a:t>
            </a:r>
            <a:r>
              <a:rPr dirty="0" sz="1700" spc="-10">
                <a:latin typeface="Calibri"/>
                <a:cs typeface="Calibri"/>
              </a:rPr>
              <a:t>atividades	</a:t>
            </a:r>
            <a:r>
              <a:rPr dirty="0" sz="1700" spc="-5">
                <a:latin typeface="Calibri"/>
                <a:cs typeface="Calibri"/>
              </a:rPr>
              <a:t>habituais	</a:t>
            </a:r>
            <a:r>
              <a:rPr dirty="0" sz="1700">
                <a:latin typeface="Calibri"/>
                <a:cs typeface="Calibri"/>
              </a:rPr>
              <a:t>em	5(8,8%)	</a:t>
            </a:r>
            <a:r>
              <a:rPr dirty="0" sz="1700" spc="-5">
                <a:latin typeface="Calibri"/>
                <a:cs typeface="Calibri"/>
              </a:rPr>
              <a:t>dos	idosos;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03160" y="8893250"/>
            <a:ext cx="5281295" cy="803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dor/desconforto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29(50,9%)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sintomas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relacionados </a:t>
            </a:r>
            <a:r>
              <a:rPr dirty="0" sz="1700">
                <a:latin typeface="Calibri"/>
                <a:cs typeface="Calibri"/>
              </a:rPr>
              <a:t>à </a:t>
            </a:r>
            <a:r>
              <a:rPr dirty="0" sz="1700" spc="-5">
                <a:latin typeface="Calibri"/>
                <a:cs typeface="Calibri"/>
              </a:rPr>
              <a:t>depressão </a:t>
            </a:r>
            <a:r>
              <a:rPr dirty="0" sz="1700">
                <a:latin typeface="Calibri"/>
                <a:cs typeface="Calibri"/>
              </a:rPr>
              <a:t>em 21(36,9%) do </a:t>
            </a:r>
            <a:r>
              <a:rPr dirty="0" sz="1700" spc="-5">
                <a:latin typeface="Calibri"/>
                <a:cs typeface="Calibri"/>
              </a:rPr>
              <a:t>grupo. </a:t>
            </a:r>
            <a:r>
              <a:rPr dirty="0" sz="1700">
                <a:latin typeface="Calibri"/>
                <a:cs typeface="Calibri"/>
              </a:rPr>
              <a:t>E na </a:t>
            </a:r>
            <a:r>
              <a:rPr dirty="0" sz="1700" spc="-10" i="1">
                <a:latin typeface="Calibri"/>
                <a:cs typeface="Calibri"/>
              </a:rPr>
              <a:t>EQ- </a:t>
            </a:r>
            <a:r>
              <a:rPr dirty="0" sz="1700" spc="-5" i="1">
                <a:latin typeface="Calibri"/>
                <a:cs typeface="Calibri"/>
              </a:rPr>
              <a:t> </a:t>
            </a:r>
            <a:r>
              <a:rPr dirty="0" sz="1700" spc="-25" i="1">
                <a:latin typeface="Calibri"/>
                <a:cs typeface="Calibri"/>
              </a:rPr>
              <a:t>VAS </a:t>
            </a:r>
            <a:r>
              <a:rPr dirty="0" sz="1700" spc="-5">
                <a:latin typeface="Calibri"/>
                <a:cs typeface="Calibri"/>
              </a:rPr>
              <a:t>houve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média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77,2(±18,9).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931902" y="5809310"/>
            <a:ext cx="513143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diagnóstico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oncológico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teve</a:t>
            </a:r>
            <a:r>
              <a:rPr dirty="0" sz="1700" spc="3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impacto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negativo</a:t>
            </a:r>
            <a:r>
              <a:rPr dirty="0" sz="1700" spc="3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QV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785597" y="6068948"/>
            <a:ext cx="527939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6884" algn="l"/>
                <a:tab pos="1469390" algn="l"/>
                <a:tab pos="1998345" algn="l"/>
                <a:tab pos="2889885" algn="l"/>
                <a:tab pos="3999229" algn="l"/>
              </a:tabLst>
            </a:pPr>
            <a:r>
              <a:rPr dirty="0" sz="1700" spc="-5">
                <a:latin typeface="Calibri"/>
                <a:cs typeface="Calibri"/>
              </a:rPr>
              <a:t>dos	pacientes	com	tumores	urológicos,	</a:t>
            </a:r>
            <a:r>
              <a:rPr dirty="0" sz="1700" spc="-10">
                <a:latin typeface="Calibri"/>
                <a:cs typeface="Calibri"/>
              </a:rPr>
              <a:t>possivelmente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85597" y="6328028"/>
            <a:ext cx="528002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60475" algn="l"/>
                <a:tab pos="1693545" algn="l"/>
                <a:tab pos="2560320" algn="l"/>
                <a:tab pos="3559175" algn="l"/>
                <a:tab pos="3991610" algn="l"/>
                <a:tab pos="4849495" algn="l"/>
              </a:tabLst>
            </a:pP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lac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ó</a:t>
            </a:r>
            <a:r>
              <a:rPr dirty="0" sz="1700" spc="-10">
                <a:latin typeface="Calibri"/>
                <a:cs typeface="Calibri"/>
              </a:rPr>
              <a:t>pr</a:t>
            </a:r>
            <a:r>
              <a:rPr dirty="0" sz="1700">
                <a:latin typeface="Calibri"/>
                <a:cs typeface="Calibri"/>
              </a:rPr>
              <a:t>io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ocess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/</a:t>
            </a:r>
            <a:r>
              <a:rPr dirty="0" sz="1700" spc="-5">
                <a:latin typeface="Calibri"/>
                <a:cs typeface="Calibri"/>
              </a:rPr>
              <a:t>ou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785597" y="6587108"/>
            <a:ext cx="5280660" cy="803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tratamentos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já</a:t>
            </a:r>
            <a:r>
              <a:rPr dirty="0" sz="1700" spc="-5">
                <a:latin typeface="Calibri"/>
                <a:cs typeface="Calibri"/>
              </a:rPr>
              <a:t> realizados.</a:t>
            </a:r>
            <a:endParaRPr sz="1700">
              <a:latin typeface="Calibri"/>
              <a:cs typeface="Calibri"/>
            </a:endParaRPr>
          </a:p>
          <a:p>
            <a:pPr marL="12700" marR="5080" indent="146050">
              <a:lnSpc>
                <a:spcPct val="100000"/>
              </a:lnSpc>
            </a:pPr>
            <a:r>
              <a:rPr dirty="0" sz="1700" spc="-5">
                <a:latin typeface="Calibri"/>
                <a:cs typeface="Calibri"/>
              </a:rPr>
              <a:t>Pretende-se</a:t>
            </a:r>
            <a:r>
              <a:rPr dirty="0" sz="1700" spc="1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comparar</a:t>
            </a:r>
            <a:r>
              <a:rPr dirty="0" sz="1700" spc="1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prospectivamente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14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QV</a:t>
            </a:r>
            <a:r>
              <a:rPr dirty="0" sz="1700" spc="1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14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curto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prazo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-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dentro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6 meses,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pelo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EQ-5D-5L.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706350" y="7654290"/>
            <a:ext cx="5390515" cy="2293620"/>
          </a:xfrm>
          <a:custGeom>
            <a:avLst/>
            <a:gdLst/>
            <a:ahLst/>
            <a:cxnLst/>
            <a:rect l="l" t="t" r="r" b="b"/>
            <a:pathLst>
              <a:path w="5390515" h="2293620">
                <a:moveTo>
                  <a:pt x="0" y="382269"/>
                </a:moveTo>
                <a:lnTo>
                  <a:pt x="2979" y="334328"/>
                </a:lnTo>
                <a:lnTo>
                  <a:pt x="11677" y="288160"/>
                </a:lnTo>
                <a:lnTo>
                  <a:pt x="25737" y="244126"/>
                </a:lnTo>
                <a:lnTo>
                  <a:pt x="44798" y="202584"/>
                </a:lnTo>
                <a:lnTo>
                  <a:pt x="68503" y="163891"/>
                </a:lnTo>
                <a:lnTo>
                  <a:pt x="96492" y="128408"/>
                </a:lnTo>
                <a:lnTo>
                  <a:pt x="128408" y="96492"/>
                </a:lnTo>
                <a:lnTo>
                  <a:pt x="163891" y="68503"/>
                </a:lnTo>
                <a:lnTo>
                  <a:pt x="202584" y="44798"/>
                </a:lnTo>
                <a:lnTo>
                  <a:pt x="244126" y="25737"/>
                </a:lnTo>
                <a:lnTo>
                  <a:pt x="288160" y="11677"/>
                </a:lnTo>
                <a:lnTo>
                  <a:pt x="334328" y="2979"/>
                </a:lnTo>
                <a:lnTo>
                  <a:pt x="382269" y="0"/>
                </a:lnTo>
                <a:lnTo>
                  <a:pt x="5008117" y="0"/>
                </a:lnTo>
                <a:lnTo>
                  <a:pt x="5056059" y="2979"/>
                </a:lnTo>
                <a:lnTo>
                  <a:pt x="5102227" y="11677"/>
                </a:lnTo>
                <a:lnTo>
                  <a:pt x="5146261" y="25737"/>
                </a:lnTo>
                <a:lnTo>
                  <a:pt x="5187803" y="44798"/>
                </a:lnTo>
                <a:lnTo>
                  <a:pt x="5226496" y="68503"/>
                </a:lnTo>
                <a:lnTo>
                  <a:pt x="5261979" y="96492"/>
                </a:lnTo>
                <a:lnTo>
                  <a:pt x="5293895" y="128408"/>
                </a:lnTo>
                <a:lnTo>
                  <a:pt x="5321884" y="163891"/>
                </a:lnTo>
                <a:lnTo>
                  <a:pt x="5345589" y="202584"/>
                </a:lnTo>
                <a:lnTo>
                  <a:pt x="5364650" y="244126"/>
                </a:lnTo>
                <a:lnTo>
                  <a:pt x="5378710" y="288160"/>
                </a:lnTo>
                <a:lnTo>
                  <a:pt x="5387408" y="334328"/>
                </a:lnTo>
                <a:lnTo>
                  <a:pt x="5390388" y="382269"/>
                </a:lnTo>
                <a:lnTo>
                  <a:pt x="5390388" y="1911337"/>
                </a:lnTo>
                <a:lnTo>
                  <a:pt x="5387408" y="1959289"/>
                </a:lnTo>
                <a:lnTo>
                  <a:pt x="5378710" y="2005463"/>
                </a:lnTo>
                <a:lnTo>
                  <a:pt x="5364650" y="2049503"/>
                </a:lnTo>
                <a:lnTo>
                  <a:pt x="5345589" y="2091048"/>
                </a:lnTo>
                <a:lnTo>
                  <a:pt x="5321884" y="2129741"/>
                </a:lnTo>
                <a:lnTo>
                  <a:pt x="5293895" y="2165224"/>
                </a:lnTo>
                <a:lnTo>
                  <a:pt x="5261979" y="2197139"/>
                </a:lnTo>
                <a:lnTo>
                  <a:pt x="5226496" y="2225126"/>
                </a:lnTo>
                <a:lnTo>
                  <a:pt x="5187803" y="2248828"/>
                </a:lnTo>
                <a:lnTo>
                  <a:pt x="5146261" y="2267887"/>
                </a:lnTo>
                <a:lnTo>
                  <a:pt x="5102227" y="2281944"/>
                </a:lnTo>
                <a:lnTo>
                  <a:pt x="5056059" y="2290641"/>
                </a:lnTo>
                <a:lnTo>
                  <a:pt x="5008117" y="2293619"/>
                </a:lnTo>
                <a:lnTo>
                  <a:pt x="382269" y="2293619"/>
                </a:lnTo>
                <a:lnTo>
                  <a:pt x="334328" y="2290641"/>
                </a:lnTo>
                <a:lnTo>
                  <a:pt x="288160" y="2281944"/>
                </a:lnTo>
                <a:lnTo>
                  <a:pt x="244126" y="2267887"/>
                </a:lnTo>
                <a:lnTo>
                  <a:pt x="202584" y="2248828"/>
                </a:lnTo>
                <a:lnTo>
                  <a:pt x="163891" y="2225126"/>
                </a:lnTo>
                <a:lnTo>
                  <a:pt x="128408" y="2197139"/>
                </a:lnTo>
                <a:lnTo>
                  <a:pt x="96492" y="2165224"/>
                </a:lnTo>
                <a:lnTo>
                  <a:pt x="68503" y="2129741"/>
                </a:lnTo>
                <a:lnTo>
                  <a:pt x="44798" y="2091048"/>
                </a:lnTo>
                <a:lnTo>
                  <a:pt x="25737" y="2049503"/>
                </a:lnTo>
                <a:lnTo>
                  <a:pt x="11677" y="2005463"/>
                </a:lnTo>
                <a:lnTo>
                  <a:pt x="2979" y="1959289"/>
                </a:lnTo>
                <a:lnTo>
                  <a:pt x="0" y="1911337"/>
                </a:lnTo>
                <a:lnTo>
                  <a:pt x="0" y="38226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2911073" y="7808214"/>
            <a:ext cx="5075555" cy="20377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Referências:</a:t>
            </a:r>
            <a:endParaRPr sz="1200">
              <a:latin typeface="Calibri"/>
              <a:cs typeface="Calibri"/>
            </a:endParaRPr>
          </a:p>
          <a:p>
            <a:pPr algn="just" marL="12700" marR="6350">
              <a:lnSpc>
                <a:spcPct val="100000"/>
              </a:lnSpc>
              <a:buAutoNum type="arabicPeriod"/>
              <a:tabLst>
                <a:tab pos="172720" algn="l"/>
              </a:tabLst>
            </a:pP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Lewandowska</a:t>
            </a:r>
            <a:r>
              <a:rPr dirty="0" sz="1200" spc="8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202020"/>
                </a:solidFill>
                <a:latin typeface="Calibri"/>
                <a:cs typeface="Calibri"/>
              </a:rPr>
              <a:t>A,</a:t>
            </a:r>
            <a:r>
              <a:rPr dirty="0" sz="1200" spc="9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Rudzki</a:t>
            </a:r>
            <a:r>
              <a:rPr dirty="0" sz="1200" spc="9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G,</a:t>
            </a:r>
            <a:r>
              <a:rPr dirty="0" sz="1200" spc="7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Lewandowski</a:t>
            </a:r>
            <a:r>
              <a:rPr dirty="0" sz="1200" spc="8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60">
                <a:solidFill>
                  <a:srgbClr val="202020"/>
                </a:solidFill>
                <a:latin typeface="Calibri"/>
                <a:cs typeface="Calibri"/>
              </a:rPr>
              <a:t>T,</a:t>
            </a:r>
            <a:r>
              <a:rPr dirty="0" sz="1200" spc="7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Próchnicki</a:t>
            </a:r>
            <a:r>
              <a:rPr dirty="0" sz="1200" spc="8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M,</a:t>
            </a:r>
            <a:r>
              <a:rPr dirty="0" sz="1200" spc="8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Rudzki</a:t>
            </a:r>
            <a:r>
              <a:rPr dirty="0" sz="1200" spc="7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S,</a:t>
            </a:r>
            <a:r>
              <a:rPr dirty="0" sz="1200" spc="8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Laskowska </a:t>
            </a:r>
            <a:r>
              <a:rPr dirty="0" sz="1200" spc="-26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B,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Brudniak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J.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Quality of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Life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of Cancer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Patients </a:t>
            </a:r>
            <a:r>
              <a:rPr dirty="0" sz="1200" spc="-20">
                <a:solidFill>
                  <a:srgbClr val="202020"/>
                </a:solidFill>
                <a:latin typeface="Calibri"/>
                <a:cs typeface="Calibri"/>
              </a:rPr>
              <a:t>Treated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with </a:t>
            </a:r>
            <a:r>
              <a:rPr dirty="0" sz="1200" spc="-15">
                <a:solidFill>
                  <a:srgbClr val="202020"/>
                </a:solidFill>
                <a:latin typeface="Calibri"/>
                <a:cs typeface="Calibri"/>
              </a:rPr>
              <a:t>Chemotherapy.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Int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J </a:t>
            </a:r>
            <a:r>
              <a:rPr dirty="0" sz="1200" spc="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Environ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Res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 Public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 Health.</a:t>
            </a:r>
            <a:r>
              <a:rPr dirty="0" sz="1200" spc="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2020</a:t>
            </a:r>
            <a:r>
              <a:rPr dirty="0" sz="1200" spc="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Sep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23;17(19):6938.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doi: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 10.3390/ijerph17196938.</a:t>
            </a:r>
            <a:r>
              <a:rPr dirty="0" sz="1200" spc="-4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PMID:</a:t>
            </a:r>
            <a:r>
              <a:rPr dirty="0" sz="1200" spc="-5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32977386;</a:t>
            </a:r>
            <a:r>
              <a:rPr dirty="0" sz="1200" spc="1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PMCID:</a:t>
            </a:r>
            <a:r>
              <a:rPr dirty="0" sz="1200" spc="-1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02020"/>
                </a:solidFill>
                <a:latin typeface="Calibri"/>
                <a:cs typeface="Calibri"/>
              </a:rPr>
              <a:t>PMC7579212.</a:t>
            </a:r>
            <a:endParaRPr sz="1200">
              <a:latin typeface="Calibri"/>
              <a:cs typeface="Calibri"/>
            </a:endParaRPr>
          </a:p>
          <a:p>
            <a:pPr algn="just" marL="12700" marR="7620">
              <a:lnSpc>
                <a:spcPct val="100000"/>
              </a:lnSpc>
              <a:buAutoNum type="arabicPeriod"/>
              <a:tabLst>
                <a:tab pos="167005" algn="l"/>
              </a:tabLst>
            </a:pPr>
            <a:r>
              <a:rPr dirty="0" sz="1200" spc="-5">
                <a:latin typeface="Calibri"/>
                <a:cs typeface="Calibri"/>
              </a:rPr>
              <a:t>Herdman </a:t>
            </a:r>
            <a:r>
              <a:rPr dirty="0" sz="1200">
                <a:latin typeface="Calibri"/>
                <a:cs typeface="Calibri"/>
              </a:rPr>
              <a:t>M, </a:t>
            </a:r>
            <a:r>
              <a:rPr dirty="0" sz="1200" spc="-5">
                <a:latin typeface="Calibri"/>
                <a:cs typeface="Calibri"/>
              </a:rPr>
              <a:t>Gudex C, </a:t>
            </a:r>
            <a:r>
              <a:rPr dirty="0" sz="1200" spc="-10">
                <a:latin typeface="Calibri"/>
                <a:cs typeface="Calibri"/>
              </a:rPr>
              <a:t>Lloyd </a:t>
            </a:r>
            <a:r>
              <a:rPr dirty="0" sz="1200" spc="5">
                <a:latin typeface="Calibri"/>
                <a:cs typeface="Calibri"/>
              </a:rPr>
              <a:t>A, </a:t>
            </a:r>
            <a:r>
              <a:rPr dirty="0" sz="1200" spc="-5">
                <a:latin typeface="Calibri"/>
                <a:cs typeface="Calibri"/>
              </a:rPr>
              <a:t>Janssen </a:t>
            </a:r>
            <a:r>
              <a:rPr dirty="0" sz="1200">
                <a:latin typeface="Calibri"/>
                <a:cs typeface="Calibri"/>
              </a:rPr>
              <a:t>M, </a:t>
            </a:r>
            <a:r>
              <a:rPr dirty="0" sz="1200" spc="-10">
                <a:latin typeface="Calibri"/>
                <a:cs typeface="Calibri"/>
              </a:rPr>
              <a:t>Kind </a:t>
            </a:r>
            <a:r>
              <a:rPr dirty="0" sz="1200" spc="-75">
                <a:latin typeface="Calibri"/>
                <a:cs typeface="Calibri"/>
              </a:rPr>
              <a:t>P, </a:t>
            </a:r>
            <a:r>
              <a:rPr dirty="0" sz="1200" spc="-10">
                <a:latin typeface="Calibri"/>
                <a:cs typeface="Calibri"/>
              </a:rPr>
              <a:t>Parkin </a:t>
            </a:r>
            <a:r>
              <a:rPr dirty="0" sz="1200" spc="-20">
                <a:latin typeface="Calibri"/>
                <a:cs typeface="Calibri"/>
              </a:rPr>
              <a:t>D, </a:t>
            </a:r>
            <a:r>
              <a:rPr dirty="0" sz="1200" spc="-10">
                <a:latin typeface="Calibri"/>
                <a:cs typeface="Calibri"/>
              </a:rPr>
              <a:t>et </a:t>
            </a:r>
            <a:r>
              <a:rPr dirty="0" sz="1200" spc="-5">
                <a:latin typeface="Calibri"/>
                <a:cs typeface="Calibri"/>
              </a:rPr>
              <a:t>al. Development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 preliminary </a:t>
            </a:r>
            <a:r>
              <a:rPr dirty="0" sz="1200" spc="-10">
                <a:latin typeface="Calibri"/>
                <a:cs typeface="Calibri"/>
              </a:rPr>
              <a:t>testing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5">
                <a:latin typeface="Calibri"/>
                <a:cs typeface="Calibri"/>
              </a:rPr>
              <a:t>the new </a:t>
            </a:r>
            <a:r>
              <a:rPr dirty="0" sz="1200" spc="-10">
                <a:latin typeface="Calibri"/>
                <a:cs typeface="Calibri"/>
              </a:rPr>
              <a:t>five-level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version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10">
                <a:latin typeface="Calibri"/>
                <a:cs typeface="Calibri"/>
              </a:rPr>
              <a:t>EQ-5D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(EQ-5D-5L). </a:t>
            </a:r>
            <a:r>
              <a:rPr dirty="0" sz="1200">
                <a:latin typeface="Calibri"/>
                <a:cs typeface="Calibri"/>
              </a:rPr>
              <a:t>Qual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Life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Res.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2011;20(10):1727–36.</a:t>
            </a: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buAutoNum type="arabicPeriod"/>
              <a:tabLst>
                <a:tab pos="194310" algn="l"/>
              </a:tabLst>
            </a:pPr>
            <a:r>
              <a:rPr dirty="0" sz="1200" spc="-5">
                <a:latin typeface="Calibri"/>
                <a:cs typeface="Calibri"/>
              </a:rPr>
              <a:t>EuroQol.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EQ-5D-5L</a:t>
            </a:r>
            <a:r>
              <a:rPr dirty="0" sz="1200">
                <a:latin typeface="Calibri"/>
                <a:cs typeface="Calibri"/>
              </a:rPr>
              <a:t> About. </a:t>
            </a:r>
            <a:r>
              <a:rPr dirty="0" sz="1200" spc="-10">
                <a:latin typeface="Calibri"/>
                <a:cs typeface="Calibri"/>
              </a:rPr>
              <a:t>[Internet].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Países</a:t>
            </a:r>
            <a:r>
              <a:rPr dirty="0" sz="1200" spc="-5">
                <a:latin typeface="Calibri"/>
                <a:cs typeface="Calibri"/>
              </a:rPr>
              <a:t> Baixos;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30nov2021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[acesso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em 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01dez2022].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Disponível</a:t>
            </a:r>
            <a:r>
              <a:rPr dirty="0" sz="1200">
                <a:latin typeface="Calibri"/>
                <a:cs typeface="Calibri"/>
              </a:rPr>
              <a:t> em: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https://euroqol.org/eq-5d-instruments/eq-5d-5l-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about/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227808" y="131825"/>
            <a:ext cx="300418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32" name="object 3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6" y="177034"/>
            <a:ext cx="5167183" cy="467454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7248270" y="5161279"/>
            <a:ext cx="503491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3865" algn="l"/>
                <a:tab pos="1493520" algn="l"/>
                <a:tab pos="2082164" algn="l"/>
                <a:tab pos="2781300" algn="l"/>
                <a:tab pos="3100070" algn="l"/>
                <a:tab pos="3529965" algn="l"/>
                <a:tab pos="4907915" algn="l"/>
              </a:tabLst>
            </a:pPr>
            <a:r>
              <a:rPr dirty="0" sz="1700">
                <a:latin typeface="Calibri"/>
                <a:cs typeface="Calibri"/>
              </a:rPr>
              <a:t>57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paci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1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5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≥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60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10">
                <a:latin typeface="Calibri"/>
                <a:cs typeface="Calibri"/>
              </a:rPr>
              <a:t>o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ple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53198" y="5420055"/>
            <a:ext cx="5233035" cy="1322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715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questionário EQ-5D-5L. </a:t>
            </a:r>
            <a:r>
              <a:rPr dirty="0" sz="1700">
                <a:latin typeface="Calibri"/>
                <a:cs typeface="Calibri"/>
              </a:rPr>
              <a:t>A média </a:t>
            </a:r>
            <a:r>
              <a:rPr dirty="0" sz="1700" spc="-5">
                <a:latin typeface="Calibri"/>
                <a:cs typeface="Calibri"/>
              </a:rPr>
              <a:t>de idade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 spc="-5">
                <a:latin typeface="Calibri"/>
                <a:cs typeface="Calibri"/>
              </a:rPr>
              <a:t>de 72,7(±8,4)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sendo 53(92,9%) homens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34(59,7%) </a:t>
            </a:r>
            <a:r>
              <a:rPr dirty="0" sz="1700" spc="-10">
                <a:latin typeface="Calibri"/>
                <a:cs typeface="Calibri"/>
              </a:rPr>
              <a:t>brancos; </a:t>
            </a:r>
            <a:r>
              <a:rPr dirty="0" sz="1700" spc="-5">
                <a:latin typeface="Calibri"/>
                <a:cs typeface="Calibri"/>
              </a:rPr>
              <a:t>além </a:t>
            </a:r>
            <a:r>
              <a:rPr dirty="0" sz="1700" spc="-10">
                <a:latin typeface="Calibri"/>
                <a:cs typeface="Calibri"/>
              </a:rPr>
              <a:t>disso,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11(19,3%)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moravam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sozinhos.</a:t>
            </a:r>
            <a:endParaRPr sz="1700">
              <a:latin typeface="Calibri"/>
              <a:cs typeface="Calibri"/>
            </a:endParaRPr>
          </a:p>
          <a:p>
            <a:pPr algn="just" marL="12700" marR="5080" indent="146050">
              <a:lnSpc>
                <a:spcPct val="100000"/>
              </a:lnSpc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tipo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frequente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foi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próstata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41(71,9%),</a:t>
            </a:r>
            <a:r>
              <a:rPr dirty="0" sz="1700" spc="2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seguido</a:t>
            </a:r>
            <a:r>
              <a:rPr dirty="0" sz="1700" spc="2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229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renal</a:t>
            </a:r>
            <a:r>
              <a:rPr dirty="0" sz="1700" spc="2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8(14,0%).</a:t>
            </a:r>
            <a:r>
              <a:rPr dirty="0" sz="1700" spc="2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Quarenta</a:t>
            </a:r>
            <a:r>
              <a:rPr dirty="0" sz="1700" spc="2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2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quatro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53198" y="6716014"/>
            <a:ext cx="523367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35025" algn="l"/>
                <a:tab pos="1830705" algn="l"/>
                <a:tab pos="2715895" algn="l"/>
                <a:tab pos="3716020" algn="l"/>
                <a:tab pos="3975100" algn="l"/>
                <a:tab pos="4997450" algn="l"/>
              </a:tabLst>
            </a:pP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>
                <a:latin typeface="Calibri"/>
                <a:cs typeface="Calibri"/>
              </a:rPr>
              <a:t>77</a:t>
            </a:r>
            <a:r>
              <a:rPr dirty="0" sz="1700" spc="-1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2</a:t>
            </a:r>
            <a:r>
              <a:rPr dirty="0" sz="1700" spc="-10">
                <a:latin typeface="Calibri"/>
                <a:cs typeface="Calibri"/>
              </a:rPr>
              <a:t>%</a:t>
            </a:r>
            <a:r>
              <a:rPr dirty="0" sz="1700">
                <a:latin typeface="Calibri"/>
                <a:cs typeface="Calibri"/>
              </a:rPr>
              <a:t>)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pac</a:t>
            </a:r>
            <a:r>
              <a:rPr dirty="0" sz="1700" spc="-10">
                <a:latin typeface="Calibri"/>
                <a:cs typeface="Calibri"/>
              </a:rPr>
              <a:t>ien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40">
                <a:latin typeface="Calibri"/>
                <a:cs typeface="Calibri"/>
              </a:rPr>
              <a:t>a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am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ud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égia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003160" y="6871436"/>
            <a:ext cx="5280025" cy="1011555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62230">
              <a:lnSpc>
                <a:spcPct val="100000"/>
              </a:lnSpc>
              <a:spcBef>
                <a:spcPts val="919"/>
              </a:spcBef>
            </a:pPr>
            <a:r>
              <a:rPr dirty="0" sz="1700" spc="-10">
                <a:latin typeface="Calibri"/>
                <a:cs typeface="Calibri"/>
              </a:rPr>
              <a:t>tratamento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13(22,8%)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tiveram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diagnóstico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6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meses.</a:t>
            </a:r>
            <a:endParaRPr sz="1700">
              <a:latin typeface="Calibri"/>
              <a:cs typeface="Calibri"/>
            </a:endParaRPr>
          </a:p>
          <a:p>
            <a:pPr marL="12700" marR="5080" indent="146050">
              <a:lnSpc>
                <a:spcPct val="100000"/>
              </a:lnSpc>
              <a:spcBef>
                <a:spcPts val="819"/>
              </a:spcBef>
            </a:pPr>
            <a:r>
              <a:rPr dirty="0" sz="1700" spc="-5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respostas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às</a:t>
            </a:r>
            <a:r>
              <a:rPr dirty="0" sz="1700" spc="-5">
                <a:latin typeface="Calibri"/>
                <a:cs typeface="Calibri"/>
              </a:rPr>
              <a:t> cinco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dimensões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(5D)</a:t>
            </a:r>
            <a:r>
              <a:rPr dirty="0" sz="1700">
                <a:latin typeface="Calibri"/>
                <a:cs typeface="Calibri"/>
              </a:rPr>
              <a:t> 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questionário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resultaram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21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diferentes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níveis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2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comprometimento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2732956" y="5265356"/>
            <a:ext cx="5306695" cy="526415"/>
            <a:chOff x="12732956" y="5265356"/>
            <a:chExt cx="5306695" cy="526415"/>
          </a:xfrm>
        </p:grpSpPr>
        <p:sp>
          <p:nvSpPr>
            <p:cNvPr id="38" name="object 38"/>
            <p:cNvSpPr/>
            <p:nvPr/>
          </p:nvSpPr>
          <p:spPr>
            <a:xfrm>
              <a:off x="12753593" y="5285994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19" h="485139">
                  <a:moveTo>
                    <a:pt x="5184648" y="0"/>
                  </a:moveTo>
                  <a:lnTo>
                    <a:pt x="80772" y="0"/>
                  </a:lnTo>
                  <a:lnTo>
                    <a:pt x="49345" y="6351"/>
                  </a:lnTo>
                  <a:lnTo>
                    <a:pt x="23669" y="23669"/>
                  </a:lnTo>
                  <a:lnTo>
                    <a:pt x="6351" y="49345"/>
                  </a:lnTo>
                  <a:lnTo>
                    <a:pt x="0" y="80771"/>
                  </a:lnTo>
                  <a:lnTo>
                    <a:pt x="0" y="403859"/>
                  </a:lnTo>
                  <a:lnTo>
                    <a:pt x="6351" y="435286"/>
                  </a:lnTo>
                  <a:lnTo>
                    <a:pt x="23669" y="460962"/>
                  </a:lnTo>
                  <a:lnTo>
                    <a:pt x="49345" y="478280"/>
                  </a:lnTo>
                  <a:lnTo>
                    <a:pt x="80772" y="484631"/>
                  </a:lnTo>
                  <a:lnTo>
                    <a:pt x="5184648" y="484631"/>
                  </a:lnTo>
                  <a:lnTo>
                    <a:pt x="5216074" y="478280"/>
                  </a:lnTo>
                  <a:lnTo>
                    <a:pt x="5241750" y="460962"/>
                  </a:lnTo>
                  <a:lnTo>
                    <a:pt x="5259068" y="435286"/>
                  </a:lnTo>
                  <a:lnTo>
                    <a:pt x="5265419" y="403859"/>
                  </a:lnTo>
                  <a:lnTo>
                    <a:pt x="5265419" y="80771"/>
                  </a:lnTo>
                  <a:lnTo>
                    <a:pt x="5259068" y="49345"/>
                  </a:lnTo>
                  <a:lnTo>
                    <a:pt x="5241750" y="23669"/>
                  </a:lnTo>
                  <a:lnTo>
                    <a:pt x="5216074" y="6351"/>
                  </a:lnTo>
                  <a:lnTo>
                    <a:pt x="518464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2753593" y="5285994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19" h="485139">
                  <a:moveTo>
                    <a:pt x="0" y="80771"/>
                  </a:moveTo>
                  <a:lnTo>
                    <a:pt x="6351" y="49345"/>
                  </a:lnTo>
                  <a:lnTo>
                    <a:pt x="23669" y="23669"/>
                  </a:lnTo>
                  <a:lnTo>
                    <a:pt x="49345" y="6351"/>
                  </a:lnTo>
                  <a:lnTo>
                    <a:pt x="80772" y="0"/>
                  </a:lnTo>
                  <a:lnTo>
                    <a:pt x="5184648" y="0"/>
                  </a:lnTo>
                  <a:lnTo>
                    <a:pt x="5216074" y="6351"/>
                  </a:lnTo>
                  <a:lnTo>
                    <a:pt x="5241750" y="23669"/>
                  </a:lnTo>
                  <a:lnTo>
                    <a:pt x="5259068" y="49345"/>
                  </a:lnTo>
                  <a:lnTo>
                    <a:pt x="5265419" y="80771"/>
                  </a:lnTo>
                  <a:lnTo>
                    <a:pt x="5265419" y="403859"/>
                  </a:lnTo>
                  <a:lnTo>
                    <a:pt x="5259068" y="435286"/>
                  </a:lnTo>
                  <a:lnTo>
                    <a:pt x="5241750" y="460962"/>
                  </a:lnTo>
                  <a:lnTo>
                    <a:pt x="5216074" y="478280"/>
                  </a:lnTo>
                  <a:lnTo>
                    <a:pt x="5184648" y="484631"/>
                  </a:lnTo>
                  <a:lnTo>
                    <a:pt x="80772" y="484631"/>
                  </a:lnTo>
                  <a:lnTo>
                    <a:pt x="49345" y="478280"/>
                  </a:lnTo>
                  <a:lnTo>
                    <a:pt x="23669" y="460962"/>
                  </a:lnTo>
                  <a:lnTo>
                    <a:pt x="6351" y="435286"/>
                  </a:lnTo>
                  <a:lnTo>
                    <a:pt x="0" y="403859"/>
                  </a:lnTo>
                  <a:lnTo>
                    <a:pt x="0" y="80771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14646402" y="5341111"/>
            <a:ext cx="15982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ONC</a:t>
            </a:r>
            <a:r>
              <a:rPr dirty="0" sz="2400" spc="-5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2712445" y="2148903"/>
            <a:ext cx="1058545" cy="421005"/>
          </a:xfrm>
          <a:custGeom>
            <a:avLst/>
            <a:gdLst/>
            <a:ahLst/>
            <a:cxnLst/>
            <a:rect l="l" t="t" r="r" b="b"/>
            <a:pathLst>
              <a:path w="1058544" h="421005">
                <a:moveTo>
                  <a:pt x="1058430" y="0"/>
                </a:moveTo>
                <a:lnTo>
                  <a:pt x="0" y="0"/>
                </a:lnTo>
                <a:lnTo>
                  <a:pt x="0" y="420560"/>
                </a:lnTo>
                <a:lnTo>
                  <a:pt x="1058430" y="420560"/>
                </a:lnTo>
                <a:lnTo>
                  <a:pt x="105843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2711683" y="2161031"/>
            <a:ext cx="902969" cy="394335"/>
          </a:xfrm>
          <a:custGeom>
            <a:avLst/>
            <a:gdLst/>
            <a:ahLst/>
            <a:cxnLst/>
            <a:rect l="l" t="t" r="r" b="b"/>
            <a:pathLst>
              <a:path w="902969" h="394335">
                <a:moveTo>
                  <a:pt x="0" y="0"/>
                </a:moveTo>
                <a:lnTo>
                  <a:pt x="902970" y="394208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12598907" y="2142616"/>
          <a:ext cx="5604510" cy="2420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615"/>
                <a:gridCol w="1058545"/>
                <a:gridCol w="795654"/>
                <a:gridCol w="1005839"/>
                <a:gridCol w="758825"/>
                <a:gridCol w="838200"/>
                <a:gridCol w="890904"/>
                <a:gridCol w="103504"/>
              </a:tblGrid>
              <a:tr h="420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me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ns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ã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985">
                        <a:lnSpc>
                          <a:spcPts val="141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Nível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41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Mobilidade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41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Autocuidado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8735" indent="-400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3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vi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habituais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27940" indent="23304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Dor/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d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sco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nf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71120" indent="-412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Ansi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/ 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depressão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</a:tr>
              <a:tr h="3256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Sem</a:t>
                      </a:r>
                      <a:r>
                        <a:rPr dirty="0" sz="12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problemas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41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(71,9%)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49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(86,0%)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52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(91,2%)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28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(49,1%)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36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(63,1%)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6FAC46"/>
                      </a:solidFill>
                      <a:prstDash val="solid"/>
                    </a:lnB>
                  </a:tcPr>
                </a:tc>
              </a:tr>
              <a:tr h="4024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41300" marR="196215" indent="838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Algum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 p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em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(10,5%)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(5,3%)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(3,5%)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(21,1%)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(24,6%)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6FAC46"/>
                      </a:solidFill>
                      <a:prstDash val="solid"/>
                    </a:lnR>
                    <a:lnT w="38100">
                      <a:solidFill>
                        <a:srgbClr val="6FAC46"/>
                      </a:solidFill>
                      <a:prstDash val="solid"/>
                    </a:lnT>
                  </a:tcPr>
                </a:tc>
              </a:tr>
              <a:tr h="413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70815" marR="163830" indent="228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Problemas </a:t>
                      </a:r>
                      <a:r>
                        <a:rPr dirty="0" sz="1200" spc="-2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(12,3%)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(7,0%)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(1,8%)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(24,6%)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(8,8%)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6FAC46"/>
                      </a:solidFill>
                      <a:prstDash val="solid"/>
                    </a:lnR>
                  </a:tcPr>
                </a:tc>
              </a:tr>
              <a:tr h="449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27660" marR="184785" indent="-1346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ema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graves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40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(5,3%)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40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(1,7%)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40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(3,5%)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40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(3,5%)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40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(3,5%)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6FAC46"/>
                      </a:solidFill>
                      <a:prstDash val="solid"/>
                    </a:lnR>
                  </a:tcPr>
                </a:tc>
              </a:tr>
              <a:tr h="3827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045" marR="184785" indent="-40005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ema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extremos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(0,0%)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(0,0%)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(0,0%)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(1,7%)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(0,0%)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FAC46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6FAC46"/>
                      </a:solidFill>
                      <a:prstDash val="solid"/>
                    </a:lnR>
                    <a:lnB w="38100">
                      <a:solidFill>
                        <a:srgbClr val="6FAC4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4" name="object 44"/>
          <p:cNvSpPr txBox="1"/>
          <p:nvPr/>
        </p:nvSpPr>
        <p:spPr>
          <a:xfrm>
            <a:off x="12875514" y="4586477"/>
            <a:ext cx="50647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20" b="1">
                <a:latin typeface="Calibri"/>
                <a:cs typeface="Calibri"/>
              </a:rPr>
              <a:t>Tabela</a:t>
            </a:r>
            <a:r>
              <a:rPr dirty="0" sz="1200" spc="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30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Distribuição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respostas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Dimensões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(5D)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conforme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Níveis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(5L)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questionário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EQ-5D-5L.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São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Paulo, </a:t>
            </a:r>
            <a:r>
              <a:rPr dirty="0" sz="1200">
                <a:latin typeface="Calibri"/>
                <a:cs typeface="Calibri"/>
              </a:rPr>
              <a:t>2022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2023-01-04T13:26:42Z</dcterms:created>
  <dcterms:modified xsi:type="dcterms:W3CDTF">2023-01-04T13:26:42Z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2023-01-04T00:00:00Z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2023-01-04T00:00:00Z</vt:filetime>
  </property>
</Properties>
</file>