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288000" cy="10288588"/>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994"/>
  </p:normalViewPr>
  <p:slideViewPr>
    <p:cSldViewPr snapToGrid="0" snapToObjects="1">
      <p:cViewPr varScale="1">
        <p:scale>
          <a:sx n="46" d="100"/>
          <a:sy n="46" d="100"/>
        </p:scale>
        <p:origin x="750" y="36"/>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804"/>
            <a:ext cx="13716000" cy="3581953"/>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891"/>
            <a:ext cx="13716000" cy="2484026"/>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3209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52216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772"/>
            <a:ext cx="3943350" cy="87191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772"/>
            <a:ext cx="11601450" cy="87191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04801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78550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5004"/>
            <a:ext cx="15773400" cy="427976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5258"/>
            <a:ext cx="15773400" cy="2250628"/>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931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192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773"/>
            <a:ext cx="15773400" cy="19886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2134"/>
            <a:ext cx="7736681"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4" name="Content Placeholder 3"/>
          <p:cNvSpPr>
            <a:spLocks noGrp="1"/>
          </p:cNvSpPr>
          <p:nvPr>
            <p:ph sz="half" idx="2"/>
          </p:nvPr>
        </p:nvSpPr>
        <p:spPr>
          <a:xfrm>
            <a:off x="1259683" y="3758193"/>
            <a:ext cx="7736681"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2134"/>
            <a:ext cx="7774782"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6" name="Content Placeholder 5"/>
          <p:cNvSpPr>
            <a:spLocks noGrp="1"/>
          </p:cNvSpPr>
          <p:nvPr>
            <p:ph sz="quarter" idx="4"/>
          </p:nvPr>
        </p:nvSpPr>
        <p:spPr>
          <a:xfrm>
            <a:off x="9258300" y="3758193"/>
            <a:ext cx="7774782"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25955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76661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791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367"/>
            <a:ext cx="9258300" cy="731156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67599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367"/>
            <a:ext cx="9258300" cy="7311566"/>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91451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773"/>
            <a:ext cx="15773400" cy="19886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860"/>
            <a:ext cx="15773400" cy="65280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5998"/>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0BA3DADD-AE6D-F44C-8E99-E83159E36487}" type="datetimeFigureOut">
              <a:rPr lang="pt-BR" smtClean="0"/>
              <a:pPr/>
              <a:t>17/01/2023</a:t>
            </a:fld>
            <a:endParaRPr lang="pt-BR"/>
          </a:p>
        </p:txBody>
      </p:sp>
      <p:sp>
        <p:nvSpPr>
          <p:cNvPr id="5" name="Footer Placeholder 4"/>
          <p:cNvSpPr>
            <a:spLocks noGrp="1"/>
          </p:cNvSpPr>
          <p:nvPr>
            <p:ph type="ftr" sz="quarter" idx="3"/>
          </p:nvPr>
        </p:nvSpPr>
        <p:spPr>
          <a:xfrm>
            <a:off x="6057900" y="9535998"/>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2915900" y="9535998"/>
            <a:ext cx="4114800" cy="547772"/>
          </a:xfrm>
          <a:prstGeom prst="rect">
            <a:avLst/>
          </a:prstGeom>
        </p:spPr>
        <p:txBody>
          <a:bodyPr vert="horz" lIns="91440" tIns="45720" rIns="91440" bIns="45720" rtlCol="0" anchor="ctr"/>
          <a:lstStyle>
            <a:lvl1pPr algn="r">
              <a:defRPr sz="1800">
                <a:solidFill>
                  <a:schemeClr val="tx1">
                    <a:tint val="75000"/>
                  </a:schemeClr>
                </a:solidFill>
              </a:defRPr>
            </a:lvl1pPr>
          </a:lstStyle>
          <a:p>
            <a:fld id="{0BAD736C-9784-0E49-AB4F-6CBCE0EDB27D}" type="slidenum">
              <a:rPr lang="pt-BR" smtClean="0"/>
              <a:pPr/>
              <a:t>‹nº›</a:t>
            </a:fld>
            <a:endParaRPr lang="pt-BR"/>
          </a:p>
        </p:txBody>
      </p:sp>
    </p:spTree>
    <p:extLst>
      <p:ext uri="{BB962C8B-B14F-4D97-AF65-F5344CB8AC3E}">
        <p14:creationId xmlns:p14="http://schemas.microsoft.com/office/powerpoint/2010/main" val="333681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D7410CA3-6DD5-3A44-9A27-89A5D91BB08F}"/>
              </a:ext>
            </a:extLst>
          </p:cNvPr>
          <p:cNvSpPr/>
          <p:nvPr/>
        </p:nvSpPr>
        <p:spPr>
          <a:xfrm>
            <a:off x="12303173" y="4147455"/>
            <a:ext cx="5421916" cy="2252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8" name="Rounded Rectangle 27">
            <a:extLst>
              <a:ext uri="{FF2B5EF4-FFF2-40B4-BE49-F238E27FC236}">
                <a16:creationId xmlns:a16="http://schemas.microsoft.com/office/drawing/2014/main" id="{5F2BD0F1-005A-0044-A8AB-560F9375413B}"/>
              </a:ext>
            </a:extLst>
          </p:cNvPr>
          <p:cNvSpPr/>
          <p:nvPr/>
        </p:nvSpPr>
        <p:spPr>
          <a:xfrm>
            <a:off x="6492408" y="2077126"/>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4" name="Rounded Rectangle 33">
            <a:extLst>
              <a:ext uri="{FF2B5EF4-FFF2-40B4-BE49-F238E27FC236}">
                <a16:creationId xmlns:a16="http://schemas.microsoft.com/office/drawing/2014/main" id="{A5E64E54-F3DF-614D-AB54-FE5A3AEF7AA0}"/>
              </a:ext>
            </a:extLst>
          </p:cNvPr>
          <p:cNvSpPr/>
          <p:nvPr/>
        </p:nvSpPr>
        <p:spPr>
          <a:xfrm>
            <a:off x="12327883"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7" name="Rounded Rectangle 26">
            <a:extLst>
              <a:ext uri="{FF2B5EF4-FFF2-40B4-BE49-F238E27FC236}">
                <a16:creationId xmlns:a16="http://schemas.microsoft.com/office/drawing/2014/main" id="{A4D1C169-D6E1-FD4B-A45E-96E67FB1FAC8}"/>
              </a:ext>
            </a:extLst>
          </p:cNvPr>
          <p:cNvSpPr/>
          <p:nvPr/>
        </p:nvSpPr>
        <p:spPr>
          <a:xfrm>
            <a:off x="694277" y="621263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6" name="Rounded Rectangle 25">
            <a:extLst>
              <a:ext uri="{FF2B5EF4-FFF2-40B4-BE49-F238E27FC236}">
                <a16:creationId xmlns:a16="http://schemas.microsoft.com/office/drawing/2014/main" id="{001D1AA0-407E-424D-91CD-EDDDAC304852}"/>
              </a:ext>
            </a:extLst>
          </p:cNvPr>
          <p:cNvSpPr/>
          <p:nvPr/>
        </p:nvSpPr>
        <p:spPr>
          <a:xfrm>
            <a:off x="689500"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9" name="Rectangle 28">
            <a:extLst>
              <a:ext uri="{FF2B5EF4-FFF2-40B4-BE49-F238E27FC236}">
                <a16:creationId xmlns:a16="http://schemas.microsoft.com/office/drawing/2014/main" id="{AC7E963C-F39C-9142-BF7D-B9F3E604B6E7}"/>
              </a:ext>
            </a:extLst>
          </p:cNvPr>
          <p:cNvSpPr/>
          <p:nvPr/>
        </p:nvSpPr>
        <p:spPr>
          <a:xfrm>
            <a:off x="0" y="780209"/>
            <a:ext cx="18288000" cy="10049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2" name="TextBox 11">
            <a:extLst>
              <a:ext uri="{FF2B5EF4-FFF2-40B4-BE49-F238E27FC236}">
                <a16:creationId xmlns:a16="http://schemas.microsoft.com/office/drawing/2014/main" id="{36FBF4F5-4DA9-A54C-8992-944303BBFA52}"/>
              </a:ext>
            </a:extLst>
          </p:cNvPr>
          <p:cNvSpPr txBox="1"/>
          <p:nvPr/>
        </p:nvSpPr>
        <p:spPr>
          <a:xfrm>
            <a:off x="195943" y="746410"/>
            <a:ext cx="16301357" cy="1138773"/>
          </a:xfrm>
          <a:prstGeom prst="rect">
            <a:avLst/>
          </a:prstGeom>
          <a:noFill/>
        </p:spPr>
        <p:txBody>
          <a:bodyPr wrap="square" rtlCol="0">
            <a:spAutoFit/>
          </a:bodyPr>
          <a:lstStyle/>
          <a:p>
            <a:pPr algn="just"/>
            <a:r>
              <a:rPr lang="pt-BR" sz="2000" b="1" dirty="0">
                <a:solidFill>
                  <a:schemeClr val="bg1"/>
                </a:solidFill>
                <a:effectLst/>
                <a:ea typeface="Calibri" panose="020F0502020204030204" pitchFamily="34" charset="0"/>
                <a:cs typeface="Times New Roman" panose="02020603050405020304" pitchFamily="18" charset="0"/>
              </a:rPr>
              <a:t>EPIDEMIOLOGIA DAS INFECÇÕES FÚNGICAS INVASIVAS EM PACIENTES SUBMETIDOS A TRANSPLANTE ALOGÊNICO DE CÉLULAS TRONCO HEMATOPOÉTICAS NO AC CAMARGO CANCER CENTER EM 2021 – UMA COORTE RESTROSPECTIVA.</a:t>
            </a:r>
            <a:endParaRPr lang="pt-BR" sz="2000" dirty="0">
              <a:solidFill>
                <a:schemeClr val="bg1"/>
              </a:solidFill>
              <a:effectLst/>
              <a:ea typeface="Calibri" panose="020F0502020204030204" pitchFamily="34" charset="0"/>
              <a:cs typeface="Times New Roman" panose="02020603050405020304" pitchFamily="18" charset="0"/>
            </a:endParaRPr>
          </a:p>
          <a:p>
            <a:r>
              <a:rPr lang="en-US" sz="2800" b="1" dirty="0">
                <a:solidFill>
                  <a:schemeClr val="bg1"/>
                </a:solidFill>
                <a:latin typeface="Calibri" charset="0"/>
                <a:ea typeface="Calibri" charset="0"/>
                <a:cs typeface="Calibri" charset="0"/>
              </a:rPr>
              <a:t> </a:t>
            </a:r>
            <a:endParaRPr lang="pt-BR" sz="2800" b="1" dirty="0">
              <a:solidFill>
                <a:schemeClr val="bg1"/>
              </a:solidFill>
              <a:latin typeface="Calibri" charset="0"/>
              <a:ea typeface="Calibri" charset="0"/>
              <a:cs typeface="Calibri" charset="0"/>
            </a:endParaRPr>
          </a:p>
        </p:txBody>
      </p:sp>
      <p:sp>
        <p:nvSpPr>
          <p:cNvPr id="13" name="TextBox 12">
            <a:extLst>
              <a:ext uri="{FF2B5EF4-FFF2-40B4-BE49-F238E27FC236}">
                <a16:creationId xmlns:a16="http://schemas.microsoft.com/office/drawing/2014/main" id="{AA1A24BD-BD89-144A-A301-A8058FB68A3A}"/>
              </a:ext>
            </a:extLst>
          </p:cNvPr>
          <p:cNvSpPr txBox="1"/>
          <p:nvPr/>
        </p:nvSpPr>
        <p:spPr>
          <a:xfrm>
            <a:off x="3609093" y="1361203"/>
            <a:ext cx="11562327" cy="400110"/>
          </a:xfrm>
          <a:prstGeom prst="rect">
            <a:avLst/>
          </a:prstGeom>
          <a:noFill/>
        </p:spPr>
        <p:txBody>
          <a:bodyPr wrap="square" rtlCol="0">
            <a:spAutoFit/>
          </a:bodyPr>
          <a:lstStyle/>
          <a:p>
            <a:r>
              <a:rPr lang="en-US" sz="2000" kern="1200" dirty="0">
                <a:solidFill>
                  <a:srgbClr val="000000"/>
                </a:solidFill>
                <a:latin typeface="Calibri" panose="020F0502020204030204" pitchFamily="34" charset="0"/>
              </a:rPr>
              <a:t>H.L.A. Sales Filho; V.A. </a:t>
            </a:r>
            <a:r>
              <a:rPr lang="en-US" sz="2000" kern="1200" dirty="0" err="1">
                <a:solidFill>
                  <a:srgbClr val="000000"/>
                </a:solidFill>
                <a:latin typeface="Calibri" panose="020F0502020204030204" pitchFamily="34" charset="0"/>
              </a:rPr>
              <a:t>Bovolenta</a:t>
            </a:r>
            <a:r>
              <a:rPr lang="en-US" sz="2000" dirty="0">
                <a:solidFill>
                  <a:srgbClr val="000000"/>
                </a:solidFill>
                <a:latin typeface="Calibri" panose="020F0502020204030204" pitchFamily="34" charset="0"/>
              </a:rPr>
              <a:t>;</a:t>
            </a:r>
            <a:r>
              <a:rPr lang="en-US" sz="2000" kern="1200" dirty="0">
                <a:solidFill>
                  <a:srgbClr val="000000"/>
                </a:solidFill>
                <a:latin typeface="Calibri" panose="020F0502020204030204" pitchFamily="34" charset="0"/>
              </a:rPr>
              <a:t> J. </a:t>
            </a:r>
            <a:r>
              <a:rPr lang="en-US" sz="2000" kern="1200" dirty="0" err="1">
                <a:solidFill>
                  <a:srgbClr val="000000"/>
                </a:solidFill>
                <a:latin typeface="Calibri" panose="020F0502020204030204" pitchFamily="34" charset="0"/>
              </a:rPr>
              <a:t>Sapelli</a:t>
            </a:r>
            <a:r>
              <a:rPr lang="en-US" sz="2000" dirty="0">
                <a:solidFill>
                  <a:srgbClr val="000000"/>
                </a:solidFill>
                <a:latin typeface="Calibri" panose="020F0502020204030204" pitchFamily="34" charset="0"/>
              </a:rPr>
              <a:t>;</a:t>
            </a:r>
            <a:r>
              <a:rPr lang="en-US" sz="2000" kern="1200" dirty="0">
                <a:solidFill>
                  <a:srgbClr val="000000"/>
                </a:solidFill>
                <a:latin typeface="Calibri" panose="020F0502020204030204" pitchFamily="34" charset="0"/>
              </a:rPr>
              <a:t> A.C. Cordeiro; J. Schmidt Filho; P.L. </a:t>
            </a:r>
            <a:r>
              <a:rPr lang="en-US" sz="2000" kern="1200" dirty="0" err="1">
                <a:solidFill>
                  <a:srgbClr val="000000"/>
                </a:solidFill>
                <a:latin typeface="Calibri" panose="020F0502020204030204" pitchFamily="34" charset="0"/>
              </a:rPr>
              <a:t>Filgueiras</a:t>
            </a:r>
            <a:r>
              <a:rPr lang="en-US" sz="2000" dirty="0">
                <a:solidFill>
                  <a:srgbClr val="000000"/>
                </a:solidFill>
                <a:latin typeface="Calibri" panose="020F0502020204030204" pitchFamily="34" charset="0"/>
              </a:rPr>
              <a:t>;</a:t>
            </a:r>
            <a:r>
              <a:rPr lang="en-US" sz="2000" kern="1200" dirty="0">
                <a:solidFill>
                  <a:srgbClr val="000000"/>
                </a:solidFill>
                <a:latin typeface="Calibri" panose="020F0502020204030204" pitchFamily="34" charset="0"/>
              </a:rPr>
              <a:t> M.V. Batista.</a:t>
            </a:r>
            <a:endParaRPr lang="pt-BR" sz="2000" kern="1200" dirty="0">
              <a:solidFill>
                <a:srgbClr val="000000"/>
              </a:solidFill>
              <a:latin typeface="Calibri" panose="020F0502020204030204" pitchFamily="34" charset="0"/>
            </a:endParaRPr>
          </a:p>
        </p:txBody>
      </p:sp>
      <p:sp>
        <p:nvSpPr>
          <p:cNvPr id="30" name="Rectangle 29">
            <a:extLst>
              <a:ext uri="{FF2B5EF4-FFF2-40B4-BE49-F238E27FC236}">
                <a16:creationId xmlns:a16="http://schemas.microsoft.com/office/drawing/2014/main" id="{110A48B5-F328-D645-96C3-2D4ECF5001AD}"/>
              </a:ext>
            </a:extLst>
          </p:cNvPr>
          <p:cNvSpPr/>
          <p:nvPr/>
        </p:nvSpPr>
        <p:spPr>
          <a:xfrm>
            <a:off x="16962120" y="780209"/>
            <a:ext cx="1325880" cy="10049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1" name="Rectangle 30">
            <a:extLst>
              <a:ext uri="{FF2B5EF4-FFF2-40B4-BE49-F238E27FC236}">
                <a16:creationId xmlns:a16="http://schemas.microsoft.com/office/drawing/2014/main" id="{3A9E31E6-DEFD-F244-8DCD-75F5CF51EA30}"/>
              </a:ext>
            </a:extLst>
          </p:cNvPr>
          <p:cNvSpPr/>
          <p:nvPr/>
        </p:nvSpPr>
        <p:spPr>
          <a:xfrm>
            <a:off x="16497300" y="780209"/>
            <a:ext cx="464820" cy="10049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4" name="TextBox 13">
            <a:extLst>
              <a:ext uri="{FF2B5EF4-FFF2-40B4-BE49-F238E27FC236}">
                <a16:creationId xmlns:a16="http://schemas.microsoft.com/office/drawing/2014/main" id="{60499DB6-57F6-FA4E-AD8C-82777B9EFB6F}"/>
              </a:ext>
            </a:extLst>
          </p:cNvPr>
          <p:cNvSpPr txBox="1"/>
          <p:nvPr/>
        </p:nvSpPr>
        <p:spPr>
          <a:xfrm>
            <a:off x="640080"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INTRODUÇ</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15" name="TextBox 14">
            <a:extLst>
              <a:ext uri="{FF2B5EF4-FFF2-40B4-BE49-F238E27FC236}">
                <a16:creationId xmlns:a16="http://schemas.microsoft.com/office/drawing/2014/main" id="{A47B7308-5D9B-974F-AB82-CF827144DE32}"/>
              </a:ext>
            </a:extLst>
          </p:cNvPr>
          <p:cNvSpPr txBox="1"/>
          <p:nvPr/>
        </p:nvSpPr>
        <p:spPr>
          <a:xfrm>
            <a:off x="640080" y="2601689"/>
            <a:ext cx="5436187" cy="3400931"/>
          </a:xfrm>
          <a:prstGeom prst="rect">
            <a:avLst/>
          </a:prstGeom>
          <a:noFill/>
        </p:spPr>
        <p:txBody>
          <a:bodyPr wrap="square" rtlCol="0">
            <a:spAutoFit/>
          </a:bodyPr>
          <a:lstStyle/>
          <a:p>
            <a:pPr algn="just"/>
            <a:endParaRPr lang="pt" sz="1800" dirty="0">
              <a:latin typeface="Calibri" panose="020F0502020204030204" pitchFamily="34" charset="0"/>
            </a:endParaRPr>
          </a:p>
          <a:p>
            <a:pPr algn="just"/>
            <a:r>
              <a:rPr lang="pt-BR" sz="1800" dirty="0">
                <a:latin typeface="Calibri" panose="020F0502020204030204" pitchFamily="34" charset="0"/>
              </a:rPr>
              <a:t>As infecções fúngicas invasivas estão entre as principais complicações infecciosas associadas ao transplante </a:t>
            </a:r>
            <a:r>
              <a:rPr lang="pt-BR" sz="1800" dirty="0" err="1">
                <a:latin typeface="Calibri" panose="020F0502020204030204" pitchFamily="34" charset="0"/>
              </a:rPr>
              <a:t>alogênico</a:t>
            </a:r>
            <a:r>
              <a:rPr lang="pt-BR" sz="1800" dirty="0">
                <a:latin typeface="Calibri" panose="020F0502020204030204" pitchFamily="34" charset="0"/>
              </a:rPr>
              <a:t> de células tronco </a:t>
            </a:r>
            <a:r>
              <a:rPr lang="pt-BR" sz="1800" dirty="0" err="1">
                <a:latin typeface="Calibri" panose="020F0502020204030204" pitchFamily="34" charset="0"/>
              </a:rPr>
              <a:t>hematopoéticas</a:t>
            </a:r>
            <a:r>
              <a:rPr lang="pt-BR" sz="1800" dirty="0">
                <a:latin typeface="Calibri" panose="020F0502020204030204" pitchFamily="34" charset="0"/>
              </a:rPr>
              <a:t>. Alguns estudos seminais evidenciaram o benefício em sobrevida global da realização de profilaxia antifúngica nesse contexto (1). Entretanto ainda existe debate na literatura de qual droga oferece melhor benefício clínico aos pacientes, bem como qual estratégia de diagnóstico e tratamento traz melhor impacto na morbimortalidade dessa complicação (2).</a:t>
            </a:r>
            <a:endParaRPr lang="pt" sz="1800" dirty="0">
              <a:latin typeface="Calibri" panose="020F0502020204030204" pitchFamily="34" charset="0"/>
            </a:endParaRPr>
          </a:p>
          <a:p>
            <a:pPr algn="just"/>
            <a:r>
              <a:rPr lang="en-US" sz="1700" dirty="0">
                <a:latin typeface="Calibri" charset="0"/>
                <a:ea typeface="Calibri" charset="0"/>
                <a:cs typeface="Calibri" charset="0"/>
              </a:rPr>
              <a:t>.</a:t>
            </a:r>
            <a:endParaRPr lang="pt-BR" sz="1700" dirty="0">
              <a:latin typeface="Calibri" charset="0"/>
              <a:ea typeface="Calibri" charset="0"/>
              <a:cs typeface="Calibri" charset="0"/>
            </a:endParaRPr>
          </a:p>
        </p:txBody>
      </p:sp>
      <p:sp>
        <p:nvSpPr>
          <p:cNvPr id="18" name="TextBox 17">
            <a:extLst>
              <a:ext uri="{FF2B5EF4-FFF2-40B4-BE49-F238E27FC236}">
                <a16:creationId xmlns:a16="http://schemas.microsoft.com/office/drawing/2014/main" id="{B6CA608A-2DC5-9041-9E97-EBBF8BECB85E}"/>
              </a:ext>
            </a:extLst>
          </p:cNvPr>
          <p:cNvSpPr txBox="1"/>
          <p:nvPr/>
        </p:nvSpPr>
        <p:spPr>
          <a:xfrm>
            <a:off x="586440" y="6234831"/>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OBJETIVO</a:t>
            </a:r>
          </a:p>
        </p:txBody>
      </p:sp>
      <p:sp>
        <p:nvSpPr>
          <p:cNvPr id="19" name="TextBox 18">
            <a:extLst>
              <a:ext uri="{FF2B5EF4-FFF2-40B4-BE49-F238E27FC236}">
                <a16:creationId xmlns:a16="http://schemas.microsoft.com/office/drawing/2014/main" id="{414ECDDF-475F-AA4A-87B3-CF665B158A65}"/>
              </a:ext>
            </a:extLst>
          </p:cNvPr>
          <p:cNvSpPr txBox="1"/>
          <p:nvPr/>
        </p:nvSpPr>
        <p:spPr>
          <a:xfrm>
            <a:off x="637003" y="7007436"/>
            <a:ext cx="5436187" cy="1477328"/>
          </a:xfrm>
          <a:prstGeom prst="rect">
            <a:avLst/>
          </a:prstGeom>
          <a:noFill/>
        </p:spPr>
        <p:txBody>
          <a:bodyPr wrap="square" rtlCol="0">
            <a:spAutoFit/>
          </a:bodyPr>
          <a:lstStyle/>
          <a:p>
            <a:pPr algn="just"/>
            <a:r>
              <a:rPr lang="pt-BR" sz="1800" dirty="0">
                <a:latin typeface="Calibri" panose="020F0502020204030204" pitchFamily="34" charset="0"/>
              </a:rPr>
              <a:t>Descrever a incidência de infecção fúngica invasiva numa coorte de pacientes submetidos a transplante </a:t>
            </a:r>
            <a:r>
              <a:rPr lang="pt-BR" sz="1800" dirty="0" err="1">
                <a:latin typeface="Calibri" panose="020F0502020204030204" pitchFamily="34" charset="0"/>
              </a:rPr>
              <a:t>alogênico</a:t>
            </a:r>
            <a:r>
              <a:rPr lang="pt-BR" sz="1800" dirty="0">
                <a:latin typeface="Calibri" panose="020F0502020204030204" pitchFamily="34" charset="0"/>
              </a:rPr>
              <a:t> de células tronco </a:t>
            </a:r>
            <a:r>
              <a:rPr lang="pt-BR" sz="1800" dirty="0" err="1">
                <a:latin typeface="Calibri" panose="020F0502020204030204" pitchFamily="34" charset="0"/>
              </a:rPr>
              <a:t>hematopoéticas</a:t>
            </a:r>
            <a:r>
              <a:rPr lang="pt-BR" sz="1800" dirty="0">
                <a:latin typeface="Calibri" panose="020F0502020204030204" pitchFamily="34" charset="0"/>
              </a:rPr>
              <a:t> no AC Camargo </a:t>
            </a:r>
            <a:r>
              <a:rPr lang="pt-BR" sz="1800" dirty="0" err="1">
                <a:latin typeface="Calibri" panose="020F0502020204030204" pitchFamily="34" charset="0"/>
              </a:rPr>
              <a:t>Cancer</a:t>
            </a:r>
            <a:r>
              <a:rPr lang="pt-BR" sz="1800" dirty="0">
                <a:latin typeface="Calibri" panose="020F0502020204030204" pitchFamily="34" charset="0"/>
              </a:rPr>
              <a:t> Center entre Janeiro de 2021 e Dezembro de 2021.</a:t>
            </a:r>
            <a:endParaRPr lang="pt" sz="1800" dirty="0">
              <a:latin typeface="Calibri" panose="020F0502020204030204" pitchFamily="34" charset="0"/>
            </a:endParaRPr>
          </a:p>
        </p:txBody>
      </p:sp>
      <p:sp>
        <p:nvSpPr>
          <p:cNvPr id="20" name="TextBox 19">
            <a:extLst>
              <a:ext uri="{FF2B5EF4-FFF2-40B4-BE49-F238E27FC236}">
                <a16:creationId xmlns:a16="http://schemas.microsoft.com/office/drawing/2014/main" id="{989EB4AE-6623-BC4D-8A59-FAB159F3CD26}"/>
              </a:ext>
            </a:extLst>
          </p:cNvPr>
          <p:cNvSpPr txBox="1"/>
          <p:nvPr/>
        </p:nvSpPr>
        <p:spPr>
          <a:xfrm>
            <a:off x="6446916" y="2081580"/>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MÉTODOS</a:t>
            </a:r>
          </a:p>
        </p:txBody>
      </p:sp>
      <p:sp>
        <p:nvSpPr>
          <p:cNvPr id="21" name="TextBox 20">
            <a:extLst>
              <a:ext uri="{FF2B5EF4-FFF2-40B4-BE49-F238E27FC236}">
                <a16:creationId xmlns:a16="http://schemas.microsoft.com/office/drawing/2014/main" id="{ED535ABC-B6F0-914E-A2CD-EEC99805C25A}"/>
              </a:ext>
            </a:extLst>
          </p:cNvPr>
          <p:cNvSpPr txBox="1"/>
          <p:nvPr/>
        </p:nvSpPr>
        <p:spPr>
          <a:xfrm>
            <a:off x="6443263" y="2925827"/>
            <a:ext cx="5436187" cy="4524315"/>
          </a:xfrm>
          <a:prstGeom prst="rect">
            <a:avLst/>
          </a:prstGeom>
          <a:noFill/>
        </p:spPr>
        <p:txBody>
          <a:bodyPr wrap="square" rtlCol="0">
            <a:spAutoFit/>
          </a:bodyPr>
          <a:lstStyle/>
          <a:p>
            <a:pPr algn="just"/>
            <a:r>
              <a:rPr lang="pt-BR" sz="1800" dirty="0">
                <a:latin typeface="Calibri" panose="020F0502020204030204" pitchFamily="34" charset="0"/>
              </a:rPr>
              <a:t>Estudo observacional, retrospectivo, descritivo do tipo coorte histórica onde foram coletados e analisados dados clínicos e laboratoriais dos pacientes submetidos a transplante </a:t>
            </a:r>
            <a:r>
              <a:rPr lang="pt-BR" sz="1800" dirty="0" err="1">
                <a:latin typeface="Calibri" panose="020F0502020204030204" pitchFamily="34" charset="0"/>
              </a:rPr>
              <a:t>alogênico</a:t>
            </a:r>
            <a:r>
              <a:rPr lang="pt-BR" sz="1800" dirty="0">
                <a:latin typeface="Calibri" panose="020F0502020204030204" pitchFamily="34" charset="0"/>
              </a:rPr>
              <a:t> de células tronco </a:t>
            </a:r>
            <a:r>
              <a:rPr lang="pt-BR" sz="1800" dirty="0" err="1">
                <a:latin typeface="Calibri" panose="020F0502020204030204" pitchFamily="34" charset="0"/>
              </a:rPr>
              <a:t>hematopoéticas</a:t>
            </a:r>
            <a:r>
              <a:rPr lang="pt-BR" sz="1800" dirty="0">
                <a:latin typeface="Calibri" panose="020F0502020204030204" pitchFamily="34" charset="0"/>
              </a:rPr>
              <a:t> no AC Camargo </a:t>
            </a:r>
            <a:r>
              <a:rPr lang="pt-BR" sz="1800" dirty="0" err="1">
                <a:latin typeface="Calibri" panose="020F0502020204030204" pitchFamily="34" charset="0"/>
              </a:rPr>
              <a:t>Cancer</a:t>
            </a:r>
            <a:r>
              <a:rPr lang="pt-BR" sz="1800" dirty="0">
                <a:latin typeface="Calibri" panose="020F0502020204030204" pitchFamily="34" charset="0"/>
              </a:rPr>
              <a:t> Center entre Janeiro de 2021 a Dezembro de 2021, com ênfase no detalhamento da ocorrência de infecções fúngicas invasivas e de seu impacto em mortalidade. Após aprovação ética pelo CEP da Instituição e pela CONEP (Número do Parecer: 5597830, CAAE 61152622.2.0000.5432) os dados clínicos e laboratoriais dos pacientes foram coletados em um banco de dados privado de REDCAP da Fundação Antônio Prudente.</a:t>
            </a:r>
          </a:p>
          <a:p>
            <a:pPr algn="just"/>
            <a:endParaRPr lang="pt-BR" sz="1800" dirty="0">
              <a:latin typeface="Calibri" panose="020F0502020204030204" pitchFamily="34" charset="0"/>
            </a:endParaRPr>
          </a:p>
          <a:p>
            <a:pPr algn="just"/>
            <a:r>
              <a:rPr lang="pt-BR" sz="1800" b="1" dirty="0">
                <a:latin typeface="Calibri" panose="020F0502020204030204" pitchFamily="34" charset="0"/>
              </a:rPr>
              <a:t>Tabela 1 – Tipo de Infecção fúngica Invasiva detectada.</a:t>
            </a:r>
          </a:p>
          <a:p>
            <a:pPr algn="just"/>
            <a:endParaRPr lang="pt-BR" sz="1800" b="1" dirty="0">
              <a:latin typeface="Calibri" panose="020F0502020204030204" pitchFamily="34" charset="0"/>
            </a:endParaRPr>
          </a:p>
        </p:txBody>
      </p:sp>
      <p:sp>
        <p:nvSpPr>
          <p:cNvPr id="32" name="TextBox 31">
            <a:extLst>
              <a:ext uri="{FF2B5EF4-FFF2-40B4-BE49-F238E27FC236}">
                <a16:creationId xmlns:a16="http://schemas.microsoft.com/office/drawing/2014/main" id="{80911BC6-C929-C743-8A55-B63E6304E3CF}"/>
              </a:ext>
            </a:extLst>
          </p:cNvPr>
          <p:cNvSpPr txBox="1"/>
          <p:nvPr/>
        </p:nvSpPr>
        <p:spPr>
          <a:xfrm>
            <a:off x="12303173"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RESULTADOS E CONCLUS</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33" name="TextBox 32">
            <a:extLst>
              <a:ext uri="{FF2B5EF4-FFF2-40B4-BE49-F238E27FC236}">
                <a16:creationId xmlns:a16="http://schemas.microsoft.com/office/drawing/2014/main" id="{B14C257E-FAC8-9842-9590-26985410A87C}"/>
              </a:ext>
            </a:extLst>
          </p:cNvPr>
          <p:cNvSpPr txBox="1"/>
          <p:nvPr/>
        </p:nvSpPr>
        <p:spPr>
          <a:xfrm>
            <a:off x="12229043" y="2601689"/>
            <a:ext cx="5436187" cy="6447919"/>
          </a:xfrm>
          <a:prstGeom prst="rect">
            <a:avLst/>
          </a:prstGeom>
          <a:noFill/>
        </p:spPr>
        <p:txBody>
          <a:bodyPr wrap="square" rtlCol="0">
            <a:spAutoFit/>
          </a:bodyPr>
          <a:lstStyle/>
          <a:p>
            <a:pPr algn="just"/>
            <a:r>
              <a:rPr lang="pt-BR" sz="1800" dirty="0">
                <a:latin typeface="Calibri" panose="020F0502020204030204" pitchFamily="34" charset="0"/>
              </a:rPr>
              <a:t>Em 2021, 37 pacientes receberam transplante </a:t>
            </a:r>
            <a:r>
              <a:rPr lang="pt-BR" sz="1800" dirty="0" err="1">
                <a:latin typeface="Calibri" panose="020F0502020204030204" pitchFamily="34" charset="0"/>
              </a:rPr>
              <a:t>alogênico</a:t>
            </a:r>
            <a:r>
              <a:rPr lang="pt-BR" sz="1800" dirty="0">
                <a:latin typeface="Calibri" panose="020F0502020204030204" pitchFamily="34" charset="0"/>
              </a:rPr>
              <a:t> de células tronco </a:t>
            </a:r>
            <a:r>
              <a:rPr lang="pt-BR" sz="1800" dirty="0" err="1">
                <a:latin typeface="Calibri" panose="020F0502020204030204" pitchFamily="34" charset="0"/>
              </a:rPr>
              <a:t>hematopoéticas</a:t>
            </a:r>
            <a:r>
              <a:rPr lang="pt-BR" sz="1800" dirty="0">
                <a:latin typeface="Calibri" panose="020F0502020204030204" pitchFamily="34" charset="0"/>
              </a:rPr>
              <a:t> na nossa instituição. Desses 16 pacientes desenvolveram infecção fúngica invasiva: sendo que 4 desenvolveram infecção fúngica antes do transplante e 12 pacientes desenvolveram após o transplante - se considerarmos apenas as </a:t>
            </a:r>
            <a:r>
              <a:rPr lang="pt-BR" sz="1800" dirty="0" err="1">
                <a:latin typeface="Calibri" panose="020F0502020204030204" pitchFamily="34" charset="0"/>
              </a:rPr>
              <a:t>IFIs</a:t>
            </a:r>
            <a:r>
              <a:rPr lang="pt-BR" sz="1800" dirty="0">
                <a:latin typeface="Calibri" panose="020F0502020204030204" pitchFamily="34" charset="0"/>
              </a:rPr>
              <a:t> provadas e prováveis temos 10 casos (27,03% da amostra). </a:t>
            </a:r>
          </a:p>
          <a:p>
            <a:pPr algn="just"/>
            <a:r>
              <a:rPr lang="pt-BR" sz="1800" dirty="0">
                <a:latin typeface="Calibri" panose="020F0502020204030204" pitchFamily="34" charset="0"/>
              </a:rPr>
              <a:t>Todos os pacientes do estudo receberam profilaxia antifúngica: três com </a:t>
            </a:r>
            <a:r>
              <a:rPr lang="pt-BR" sz="1800" dirty="0" err="1">
                <a:latin typeface="Calibri" panose="020F0502020204030204" pitchFamily="34" charset="0"/>
              </a:rPr>
              <a:t>voriconazol</a:t>
            </a:r>
            <a:r>
              <a:rPr lang="pt-BR" sz="1800" dirty="0">
                <a:latin typeface="Calibri" panose="020F0502020204030204" pitchFamily="34" charset="0"/>
              </a:rPr>
              <a:t>, um com anfotericina B, e 33 pacientes fizeram profilaxia primária com fluconazol. Não foram detectados escapes durante a profilaxia.  Durante o período de seguimento do estudo, 13 dos 37 pacientes estudados foram a óbito (35,1% da amostra), mas apenas 2 óbitos tiveram como causa principal a infecção fúngica invasiva (5,4% da amostra). </a:t>
            </a:r>
          </a:p>
          <a:p>
            <a:pPr algn="just"/>
            <a:r>
              <a:rPr lang="pt-BR" sz="1800" b="1" dirty="0">
                <a:latin typeface="Calibri" panose="020F0502020204030204" pitchFamily="34" charset="0"/>
              </a:rPr>
              <a:t>Conclusão:</a:t>
            </a:r>
            <a:r>
              <a:rPr lang="pt-BR" sz="1800" b="0" dirty="0">
                <a:latin typeface="Calibri" panose="020F0502020204030204" pitchFamily="34" charset="0"/>
              </a:rPr>
              <a:t> a incidência de infecção fúngica invasiva pós transplante no AC Camargo em 2021 foi de 27,03%, não observamos escapes a profilaxia antifúngica implementada nesse intervalo de tempo.  Esses são resultados preliminares, que serão analisados mais detalhadamente após extensão do período de coleta.</a:t>
            </a:r>
            <a:endParaRPr lang="pt" sz="1800" b="0" dirty="0">
              <a:latin typeface="Calibri" panose="020F0502020204030204" pitchFamily="34" charset="0"/>
            </a:endParaRPr>
          </a:p>
          <a:p>
            <a:pPr algn="just"/>
            <a:endParaRPr lang="pt-BR" sz="1700" dirty="0">
              <a:latin typeface="Calibri" charset="0"/>
              <a:ea typeface="Calibri" charset="0"/>
              <a:cs typeface="Calibri" charset="0"/>
            </a:endParaRPr>
          </a:p>
        </p:txBody>
      </p:sp>
      <p:sp>
        <p:nvSpPr>
          <p:cNvPr id="44" name="Rounded Rectangle 43">
            <a:extLst>
              <a:ext uri="{FF2B5EF4-FFF2-40B4-BE49-F238E27FC236}">
                <a16:creationId xmlns:a16="http://schemas.microsoft.com/office/drawing/2014/main" id="{811B4335-7FB6-0649-84FD-BD02F8A00755}"/>
              </a:ext>
            </a:extLst>
          </p:cNvPr>
          <p:cNvSpPr/>
          <p:nvPr/>
        </p:nvSpPr>
        <p:spPr>
          <a:xfrm>
            <a:off x="586440" y="8772609"/>
            <a:ext cx="17060622" cy="1389700"/>
          </a:xfrm>
          <a:prstGeom prst="roundRect">
            <a:avLst/>
          </a:prstGeom>
          <a:no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5" name="TextBox 44">
            <a:extLst>
              <a:ext uri="{FF2B5EF4-FFF2-40B4-BE49-F238E27FC236}">
                <a16:creationId xmlns:a16="http://schemas.microsoft.com/office/drawing/2014/main" id="{0D6EBE1A-8008-FA46-896B-260C146290A8}"/>
              </a:ext>
            </a:extLst>
          </p:cNvPr>
          <p:cNvSpPr txBox="1"/>
          <p:nvPr/>
        </p:nvSpPr>
        <p:spPr>
          <a:xfrm>
            <a:off x="955964" y="8741690"/>
            <a:ext cx="16478878" cy="1631216"/>
          </a:xfrm>
          <a:prstGeom prst="rect">
            <a:avLst/>
          </a:prstGeom>
          <a:noFill/>
        </p:spPr>
        <p:txBody>
          <a:bodyPr wrap="square" rtlCol="0">
            <a:spAutoFit/>
          </a:bodyPr>
          <a:lstStyle/>
          <a:p>
            <a:r>
              <a:rPr lang="en-US" sz="1400" b="1" dirty="0" err="1">
                <a:latin typeface="Calibri" charset="0"/>
                <a:ea typeface="Calibri" charset="0"/>
                <a:cs typeface="Calibri" charset="0"/>
              </a:rPr>
              <a:t>Referências</a:t>
            </a:r>
            <a:r>
              <a:rPr lang="en-US" sz="1400" b="1" dirty="0">
                <a:latin typeface="Calibri" charset="0"/>
                <a:ea typeface="Calibri" charset="0"/>
                <a:cs typeface="Calibri" charset="0"/>
              </a:rPr>
              <a:t>:</a:t>
            </a:r>
          </a:p>
          <a:p>
            <a:pPr algn="just"/>
            <a:r>
              <a:rPr lang="en-US" sz="1800" dirty="0">
                <a:latin typeface="Calibri" panose="020F0502020204030204" pitchFamily="34" charset="0"/>
              </a:rPr>
              <a:t>1.	Marr KA, Seidel K, </a:t>
            </a:r>
            <a:r>
              <a:rPr lang="en-US" sz="1800" dirty="0" err="1">
                <a:latin typeface="Calibri" panose="020F0502020204030204" pitchFamily="34" charset="0"/>
              </a:rPr>
              <a:t>Slavin</a:t>
            </a:r>
            <a:r>
              <a:rPr lang="en-US" sz="1800" dirty="0">
                <a:latin typeface="Calibri" panose="020F0502020204030204" pitchFamily="34" charset="0"/>
              </a:rPr>
              <a:t> MA, Bowden RA, Schoch HG, Flowers MED, et al. Prolonged fluconazole prophylaxis is associated with persistent protection against candidiasis-related death in allogeneic marrow transplant recipients: long-term follow-up of a randomized, placebo-controlled trial. Blood. 2000;96(6):2055–61. </a:t>
            </a:r>
          </a:p>
          <a:p>
            <a:pPr algn="just"/>
            <a:r>
              <a:rPr lang="en-US" sz="1800" dirty="0">
                <a:latin typeface="Calibri" panose="020F0502020204030204" pitchFamily="34" charset="0"/>
              </a:rPr>
              <a:t>2.	Wingard JR, Carter SL, Walsh TJ, </a:t>
            </a:r>
            <a:r>
              <a:rPr lang="en-US" sz="1800" dirty="0" err="1">
                <a:latin typeface="Calibri" panose="020F0502020204030204" pitchFamily="34" charset="0"/>
              </a:rPr>
              <a:t>Kurtzberg</a:t>
            </a:r>
            <a:r>
              <a:rPr lang="en-US" sz="1800" dirty="0">
                <a:latin typeface="Calibri" panose="020F0502020204030204" pitchFamily="34" charset="0"/>
              </a:rPr>
              <a:t> J, Small TN, Baden LR, et al. Randomized, double-blind trial of fluconazole versus voriconazole for prevention of invasive fungal infection after allogeneic hematopoietic cell transplantation. Blood. 2010;116(24):5111–8. </a:t>
            </a:r>
          </a:p>
          <a:p>
            <a:r>
              <a:rPr lang="en-US" sz="1400" dirty="0">
                <a:latin typeface="Calibri" charset="0"/>
                <a:ea typeface="Calibri" charset="0"/>
                <a:cs typeface="Calibri" charset="0"/>
              </a:rPr>
              <a:t>.</a:t>
            </a:r>
            <a:endParaRPr lang="pt-BR" sz="1400" dirty="0">
              <a:latin typeface="Calibri" charset="0"/>
              <a:ea typeface="Calibri" charset="0"/>
              <a:cs typeface="Calibri" charset="0"/>
            </a:endParaRPr>
          </a:p>
        </p:txBody>
      </p:sp>
      <p:sp>
        <p:nvSpPr>
          <p:cNvPr id="49" name="Retângulo 48"/>
          <p:cNvSpPr/>
          <p:nvPr/>
        </p:nvSpPr>
        <p:spPr>
          <a:xfrm>
            <a:off x="15227439" y="70934"/>
            <a:ext cx="3004541" cy="615553"/>
          </a:xfrm>
          <a:prstGeom prst="rect">
            <a:avLst/>
          </a:prstGeom>
          <a:solidFill>
            <a:srgbClr val="00B050"/>
          </a:solidFill>
        </p:spPr>
        <p:txBody>
          <a:bodyPr wrap="square">
            <a:spAutoFit/>
          </a:bodyPr>
          <a:lstStyle/>
          <a:p>
            <a:pPr algn="ctr"/>
            <a:r>
              <a:rPr lang="pt-BR" sz="1700" b="1" dirty="0">
                <a:solidFill>
                  <a:schemeClr val="bg1"/>
                </a:solidFill>
                <a:effectLst>
                  <a:outerShdw blurRad="38100" dist="38100" dir="2700000" algn="tl">
                    <a:srgbClr val="000000">
                      <a:alpha val="43137"/>
                    </a:srgbClr>
                  </a:outerShdw>
                </a:effectLst>
              </a:rPr>
              <a:t>Encontro de Ciência e Inovação 2023</a:t>
            </a:r>
          </a:p>
        </p:txBody>
      </p:sp>
      <p:pic>
        <p:nvPicPr>
          <p:cNvPr id="37" name="Imagem 36" descr="C:\Users\25496\Downloads\ACC - Assinaturas versão horizontal_RGB (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2311"/>
            <a:ext cx="5416062" cy="641567"/>
          </a:xfrm>
          <a:prstGeom prst="rect">
            <a:avLst/>
          </a:prstGeom>
          <a:noFill/>
          <a:ln>
            <a:noFill/>
          </a:ln>
        </p:spPr>
      </p:pic>
      <p:graphicFrame>
        <p:nvGraphicFramePr>
          <p:cNvPr id="4" name="Tabela 3">
            <a:extLst>
              <a:ext uri="{FF2B5EF4-FFF2-40B4-BE49-F238E27FC236}">
                <a16:creationId xmlns:a16="http://schemas.microsoft.com/office/drawing/2014/main" id="{1A10934D-B590-ACA9-79BE-9E68C66F6F10}"/>
              </a:ext>
            </a:extLst>
          </p:cNvPr>
          <p:cNvGraphicFramePr>
            <a:graphicFrameLocks noGrp="1"/>
          </p:cNvGraphicFramePr>
          <p:nvPr>
            <p:extLst>
              <p:ext uri="{D42A27DB-BD31-4B8C-83A1-F6EECF244321}">
                <p14:modId xmlns:p14="http://schemas.microsoft.com/office/powerpoint/2010/main" val="2171950999"/>
              </p:ext>
            </p:extLst>
          </p:nvPr>
        </p:nvGraphicFramePr>
        <p:xfrm>
          <a:off x="6447155" y="7256566"/>
          <a:ext cx="5393690" cy="1337185"/>
        </p:xfrm>
        <a:graphic>
          <a:graphicData uri="http://schemas.openxmlformats.org/drawingml/2006/table">
            <a:tbl>
              <a:tblPr firstRow="1" firstCol="1" bandRow="1">
                <a:tableStyleId>{5C22544A-7EE6-4342-B048-85BDC9FD1C3A}</a:tableStyleId>
              </a:tblPr>
              <a:tblGrid>
                <a:gridCol w="1798320">
                  <a:extLst>
                    <a:ext uri="{9D8B030D-6E8A-4147-A177-3AD203B41FA5}">
                      <a16:colId xmlns:a16="http://schemas.microsoft.com/office/drawing/2014/main" val="4230482620"/>
                    </a:ext>
                  </a:extLst>
                </a:gridCol>
                <a:gridCol w="1771650">
                  <a:extLst>
                    <a:ext uri="{9D8B030D-6E8A-4147-A177-3AD203B41FA5}">
                      <a16:colId xmlns:a16="http://schemas.microsoft.com/office/drawing/2014/main" val="1027433296"/>
                    </a:ext>
                  </a:extLst>
                </a:gridCol>
                <a:gridCol w="1823720">
                  <a:extLst>
                    <a:ext uri="{9D8B030D-6E8A-4147-A177-3AD203B41FA5}">
                      <a16:colId xmlns:a16="http://schemas.microsoft.com/office/drawing/2014/main" val="4036857927"/>
                    </a:ext>
                  </a:extLst>
                </a:gridCol>
              </a:tblGrid>
              <a:tr h="0">
                <a:tc>
                  <a:txBody>
                    <a:bodyPr/>
                    <a:lstStyle/>
                    <a:p>
                      <a:pPr algn="ctr">
                        <a:lnSpc>
                          <a:spcPct val="107000"/>
                        </a:lnSpc>
                        <a:spcAft>
                          <a:spcPts val="800"/>
                        </a:spcAft>
                      </a:pPr>
                      <a:r>
                        <a:rPr lang="pt-BR" sz="1700">
                          <a:effectLst/>
                        </a:rPr>
                        <a:t>Tipo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t-BR" sz="1700">
                          <a:effectLst/>
                        </a:rPr>
                        <a:t>Número de Pacientes</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t-BR" sz="1700">
                          <a:effectLst/>
                        </a:rPr>
                        <a:t>Porcentagem</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2587015"/>
                  </a:ext>
                </a:extLst>
              </a:tr>
              <a:tr h="0">
                <a:tc>
                  <a:txBody>
                    <a:bodyPr/>
                    <a:lstStyle/>
                    <a:p>
                      <a:pPr algn="ctr">
                        <a:lnSpc>
                          <a:spcPct val="107000"/>
                        </a:lnSpc>
                        <a:spcAft>
                          <a:spcPts val="800"/>
                        </a:spcAft>
                      </a:pPr>
                      <a:r>
                        <a:rPr lang="pt-BR" sz="1700">
                          <a:effectLst/>
                        </a:rPr>
                        <a:t>Aspergilose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t-BR" sz="1700">
                          <a:effectLst/>
                        </a:rPr>
                        <a:t>14</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t-BR" sz="1700">
                          <a:effectLst/>
                        </a:rPr>
                        <a:t>87,5%</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9413686"/>
                  </a:ext>
                </a:extLst>
              </a:tr>
              <a:tr h="0">
                <a:tc>
                  <a:txBody>
                    <a:bodyPr/>
                    <a:lstStyle/>
                    <a:p>
                      <a:pPr algn="ctr">
                        <a:lnSpc>
                          <a:spcPct val="107000"/>
                        </a:lnSpc>
                        <a:spcAft>
                          <a:spcPts val="800"/>
                        </a:spcAft>
                      </a:pPr>
                      <a:r>
                        <a:rPr lang="pt-BR" sz="1700">
                          <a:effectLst/>
                        </a:rPr>
                        <a:t>Candidíase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t-BR" sz="1700">
                          <a:effectLst/>
                        </a:rPr>
                        <a:t>1</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t-BR" sz="1700">
                          <a:effectLst/>
                        </a:rPr>
                        <a:t>6,3%</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1112703"/>
                  </a:ext>
                </a:extLst>
              </a:tr>
              <a:tr h="0">
                <a:tc>
                  <a:txBody>
                    <a:bodyPr/>
                    <a:lstStyle/>
                    <a:p>
                      <a:pPr algn="ctr">
                        <a:lnSpc>
                          <a:spcPct val="107000"/>
                        </a:lnSpc>
                        <a:spcAft>
                          <a:spcPts val="800"/>
                        </a:spcAft>
                      </a:pPr>
                      <a:r>
                        <a:rPr lang="pt-BR" sz="1700">
                          <a:effectLst/>
                        </a:rPr>
                        <a:t>Outro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t-BR" sz="1700">
                          <a:effectLst/>
                        </a:rPr>
                        <a:t>1</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t-BR" sz="1700" dirty="0">
                          <a:effectLst/>
                        </a:rPr>
                        <a:t>6,3%</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572084"/>
                  </a:ext>
                </a:extLst>
              </a:tr>
            </a:tbl>
          </a:graphicData>
        </a:graphic>
      </p:graphicFrame>
    </p:spTree>
    <p:extLst>
      <p:ext uri="{BB962C8B-B14F-4D97-AF65-F5344CB8AC3E}">
        <p14:creationId xmlns:p14="http://schemas.microsoft.com/office/powerpoint/2010/main" val="342200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TotalTime>
  <Words>609</Words>
  <Application>Microsoft Office PowerPoint</Application>
  <PresentationFormat>Personalizar</PresentationFormat>
  <Paragraphs>34</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neves Neves Campos</dc:creator>
  <cp:lastModifiedBy>Herton Sales</cp:lastModifiedBy>
  <cp:revision>63</cp:revision>
  <dcterms:created xsi:type="dcterms:W3CDTF">2018-02-05T15:36:18Z</dcterms:created>
  <dcterms:modified xsi:type="dcterms:W3CDTF">2023-01-17T21:28:34Z</dcterms:modified>
</cp:coreProperties>
</file>