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8288000" cy="10288588"/>
  <p:notesSz cx="6858000" cy="9144000"/>
  <p:defaultText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40">
          <p15:clr>
            <a:srgbClr val="A4A3A4"/>
          </p15:clr>
        </p15:guide>
        <p15:guide id="2" pos="57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4"/>
    <p:restoredTop sz="95994"/>
  </p:normalViewPr>
  <p:slideViewPr>
    <p:cSldViewPr snapToGrid="0" snapToObjects="1">
      <p:cViewPr varScale="1">
        <p:scale>
          <a:sx n="46" d="100"/>
          <a:sy n="46" d="100"/>
        </p:scale>
        <p:origin x="750" y="36"/>
      </p:cViewPr>
      <p:guideLst>
        <p:guide orient="horz" pos="3240"/>
        <p:guide pos="57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1683804"/>
            <a:ext cx="13716000" cy="3581953"/>
          </a:xfrm>
        </p:spPr>
        <p:txBody>
          <a:bodyPr anchor="b"/>
          <a:lstStyle>
            <a:lvl1pPr algn="ctr">
              <a:defRPr sz="9000"/>
            </a:lvl1pPr>
          </a:lstStyle>
          <a:p>
            <a:r>
              <a:rPr lang="en-US"/>
              <a:t>Click to edit Master title style</a:t>
            </a:r>
            <a:endParaRPr lang="en-US" dirty="0"/>
          </a:p>
        </p:txBody>
      </p:sp>
      <p:sp>
        <p:nvSpPr>
          <p:cNvPr id="3" name="Subtitle 2"/>
          <p:cNvSpPr>
            <a:spLocks noGrp="1"/>
          </p:cNvSpPr>
          <p:nvPr>
            <p:ph type="subTitle" idx="1"/>
          </p:nvPr>
        </p:nvSpPr>
        <p:spPr>
          <a:xfrm>
            <a:off x="2286000" y="5403891"/>
            <a:ext cx="13716000" cy="2484026"/>
          </a:xfrm>
        </p:spPr>
        <p:txBody>
          <a:bodyPr/>
          <a:lstStyle>
            <a:lvl1pPr marL="0" indent="0" algn="ctr">
              <a:buNone/>
              <a:defRPr sz="3600"/>
            </a:lvl1pPr>
            <a:lvl2pPr marL="685800" indent="0" algn="ctr">
              <a:buNone/>
              <a:defRPr sz="3000"/>
            </a:lvl2pPr>
            <a:lvl3pPr marL="1371600" indent="0" algn="ctr">
              <a:buNone/>
              <a:defRPr sz="2700"/>
            </a:lvl3pPr>
            <a:lvl4pPr marL="2057400" indent="0" algn="ctr">
              <a:buNone/>
              <a:defRPr sz="2400"/>
            </a:lvl4pPr>
            <a:lvl5pPr marL="2743200" indent="0" algn="ctr">
              <a:buNone/>
              <a:defRPr sz="2400"/>
            </a:lvl5pPr>
            <a:lvl6pPr marL="3429000" indent="0" algn="ctr">
              <a:buNone/>
              <a:defRPr sz="2400"/>
            </a:lvl6pPr>
            <a:lvl7pPr marL="4114800" indent="0" algn="ctr">
              <a:buNone/>
              <a:defRPr sz="2400"/>
            </a:lvl7pPr>
            <a:lvl8pPr marL="4800600" indent="0" algn="ctr">
              <a:buNone/>
              <a:defRPr sz="2400"/>
            </a:lvl8pPr>
            <a:lvl9pPr marL="5486400" indent="0" algn="ctr">
              <a:buNone/>
              <a:defRPr sz="24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BA3DADD-AE6D-F44C-8E99-E83159E36487}" type="datetimeFigureOut">
              <a:rPr lang="pt-BR" smtClean="0"/>
              <a:pPr/>
              <a:t>17/01/2023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232093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A3DADD-AE6D-F44C-8E99-E83159E36487}" type="datetimeFigureOut">
              <a:rPr lang="pt-BR" smtClean="0"/>
              <a:pPr/>
              <a:t>17/01/2023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1522166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087350" y="547772"/>
            <a:ext cx="3943350" cy="871910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547772"/>
            <a:ext cx="11601450" cy="871910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A3DADD-AE6D-F44C-8E99-E83159E36487}" type="datetimeFigureOut">
              <a:rPr lang="pt-BR" smtClean="0"/>
              <a:pPr/>
              <a:t>17/01/2023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304801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A3DADD-AE6D-F44C-8E99-E83159E36487}" type="datetimeFigureOut">
              <a:rPr lang="pt-BR" smtClean="0"/>
              <a:pPr/>
              <a:t>17/01/2023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2785505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47775" y="2565004"/>
            <a:ext cx="15773400" cy="4279766"/>
          </a:xfrm>
        </p:spPr>
        <p:txBody>
          <a:bodyPr anchor="b"/>
          <a:lstStyle>
            <a:lvl1pPr>
              <a:defRPr sz="9000"/>
            </a:lvl1pPr>
          </a:lstStyle>
          <a:p>
            <a:r>
              <a:rPr lang="en-US"/>
              <a:t>Click to edit Master title style</a:t>
            </a:r>
            <a:endParaRPr lang="en-US" dirty="0"/>
          </a:p>
        </p:txBody>
      </p:sp>
      <p:sp>
        <p:nvSpPr>
          <p:cNvPr id="3" name="Text Placeholder 2"/>
          <p:cNvSpPr>
            <a:spLocks noGrp="1"/>
          </p:cNvSpPr>
          <p:nvPr>
            <p:ph type="body" idx="1"/>
          </p:nvPr>
        </p:nvSpPr>
        <p:spPr>
          <a:xfrm>
            <a:off x="1247775" y="6885258"/>
            <a:ext cx="15773400" cy="2250628"/>
          </a:xfrm>
        </p:spPr>
        <p:txBody>
          <a:bodyPr/>
          <a:lstStyle>
            <a:lvl1pPr marL="0" indent="0">
              <a:buNone/>
              <a:defRPr sz="3600">
                <a:solidFill>
                  <a:schemeClr val="tx1">
                    <a:tint val="75000"/>
                  </a:schemeClr>
                </a:solidFill>
              </a:defRPr>
            </a:lvl1pPr>
            <a:lvl2pPr marL="685800" indent="0">
              <a:buNone/>
              <a:defRPr sz="3000">
                <a:solidFill>
                  <a:schemeClr val="tx1">
                    <a:tint val="75000"/>
                  </a:schemeClr>
                </a:solidFill>
              </a:defRPr>
            </a:lvl2pPr>
            <a:lvl3pPr marL="1371600" indent="0">
              <a:buNone/>
              <a:defRPr sz="2700">
                <a:solidFill>
                  <a:schemeClr val="tx1">
                    <a:tint val="75000"/>
                  </a:schemeClr>
                </a:solidFill>
              </a:defRPr>
            </a:lvl3pPr>
            <a:lvl4pPr marL="2057400" indent="0">
              <a:buNone/>
              <a:defRPr sz="2400">
                <a:solidFill>
                  <a:schemeClr val="tx1">
                    <a:tint val="75000"/>
                  </a:schemeClr>
                </a:solidFill>
              </a:defRPr>
            </a:lvl4pPr>
            <a:lvl5pPr marL="2743200" indent="0">
              <a:buNone/>
              <a:defRPr sz="2400">
                <a:solidFill>
                  <a:schemeClr val="tx1">
                    <a:tint val="75000"/>
                  </a:schemeClr>
                </a:solidFill>
              </a:defRPr>
            </a:lvl5pPr>
            <a:lvl6pPr marL="3429000" indent="0">
              <a:buNone/>
              <a:defRPr sz="2400">
                <a:solidFill>
                  <a:schemeClr val="tx1">
                    <a:tint val="75000"/>
                  </a:schemeClr>
                </a:solidFill>
              </a:defRPr>
            </a:lvl6pPr>
            <a:lvl7pPr marL="4114800" indent="0">
              <a:buNone/>
              <a:defRPr sz="2400">
                <a:solidFill>
                  <a:schemeClr val="tx1">
                    <a:tint val="75000"/>
                  </a:schemeClr>
                </a:solidFill>
              </a:defRPr>
            </a:lvl7pPr>
            <a:lvl8pPr marL="4800600" indent="0">
              <a:buNone/>
              <a:defRPr sz="2400">
                <a:solidFill>
                  <a:schemeClr val="tx1">
                    <a:tint val="75000"/>
                  </a:schemeClr>
                </a:solidFill>
              </a:defRPr>
            </a:lvl8pPr>
            <a:lvl9pPr marL="5486400" indent="0">
              <a:buNone/>
              <a:defRPr sz="2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BA3DADD-AE6D-F44C-8E99-E83159E36487}" type="datetimeFigureOut">
              <a:rPr lang="pt-BR" smtClean="0"/>
              <a:pPr/>
              <a:t>17/01/2023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19317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738860"/>
            <a:ext cx="7772400" cy="652801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9258300" y="2738860"/>
            <a:ext cx="7772400" cy="652801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BA3DADD-AE6D-F44C-8E99-E83159E36487}" type="datetimeFigureOut">
              <a:rPr lang="pt-BR" smtClean="0"/>
              <a:pPr/>
              <a:t>17/01/2023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251924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9682" y="547773"/>
            <a:ext cx="15773400" cy="198865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9683" y="2522134"/>
            <a:ext cx="7736681" cy="1236059"/>
          </a:xfrm>
        </p:spPr>
        <p:txBody>
          <a:bodyPr anchor="b"/>
          <a:lstStyle>
            <a:lvl1pPr marL="0" indent="0">
              <a:buNone/>
              <a:defRPr sz="3600" b="1"/>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n-US"/>
              <a:t>Edit Master text styles</a:t>
            </a:r>
          </a:p>
        </p:txBody>
      </p:sp>
      <p:sp>
        <p:nvSpPr>
          <p:cNvPr id="4" name="Content Placeholder 3"/>
          <p:cNvSpPr>
            <a:spLocks noGrp="1"/>
          </p:cNvSpPr>
          <p:nvPr>
            <p:ph sz="half" idx="2"/>
          </p:nvPr>
        </p:nvSpPr>
        <p:spPr>
          <a:xfrm>
            <a:off x="1259683" y="3758193"/>
            <a:ext cx="7736681" cy="552773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9258300" y="2522134"/>
            <a:ext cx="7774782" cy="1236059"/>
          </a:xfrm>
        </p:spPr>
        <p:txBody>
          <a:bodyPr anchor="b"/>
          <a:lstStyle>
            <a:lvl1pPr marL="0" indent="0">
              <a:buNone/>
              <a:defRPr sz="3600" b="1"/>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n-US"/>
              <a:t>Edit Master text styles</a:t>
            </a:r>
          </a:p>
        </p:txBody>
      </p:sp>
      <p:sp>
        <p:nvSpPr>
          <p:cNvPr id="6" name="Content Placeholder 5"/>
          <p:cNvSpPr>
            <a:spLocks noGrp="1"/>
          </p:cNvSpPr>
          <p:nvPr>
            <p:ph sz="quarter" idx="4"/>
          </p:nvPr>
        </p:nvSpPr>
        <p:spPr>
          <a:xfrm>
            <a:off x="9258300" y="3758193"/>
            <a:ext cx="7774782" cy="552773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BA3DADD-AE6D-F44C-8E99-E83159E36487}" type="datetimeFigureOut">
              <a:rPr lang="pt-BR" smtClean="0"/>
              <a:pPr/>
              <a:t>17/01/2023</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3259556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BA3DADD-AE6D-F44C-8E99-E83159E36487}" type="datetimeFigureOut">
              <a:rPr lang="pt-BR" smtClean="0"/>
              <a:pPr/>
              <a:t>17/01/2023</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766619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A3DADD-AE6D-F44C-8E99-E83159E36487}" type="datetimeFigureOut">
              <a:rPr lang="pt-BR" smtClean="0"/>
              <a:pPr/>
              <a:t>17/01/2023</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2579181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59683" y="685906"/>
            <a:ext cx="5898356" cy="2400671"/>
          </a:xfrm>
        </p:spPr>
        <p:txBody>
          <a:bodyPr anchor="b"/>
          <a:lstStyle>
            <a:lvl1pPr>
              <a:defRPr sz="4800"/>
            </a:lvl1pPr>
          </a:lstStyle>
          <a:p>
            <a:r>
              <a:rPr lang="en-US"/>
              <a:t>Click to edit Master title style</a:t>
            </a:r>
            <a:endParaRPr lang="en-US" dirty="0"/>
          </a:p>
        </p:txBody>
      </p:sp>
      <p:sp>
        <p:nvSpPr>
          <p:cNvPr id="3" name="Content Placeholder 2"/>
          <p:cNvSpPr>
            <a:spLocks noGrp="1"/>
          </p:cNvSpPr>
          <p:nvPr>
            <p:ph idx="1"/>
          </p:nvPr>
        </p:nvSpPr>
        <p:spPr>
          <a:xfrm>
            <a:off x="7774782" y="1481367"/>
            <a:ext cx="9258300" cy="7311566"/>
          </a:xfrm>
        </p:spPr>
        <p:txBody>
          <a:bodyPr/>
          <a:lstStyle>
            <a:lvl1pPr>
              <a:defRPr sz="4800"/>
            </a:lvl1pPr>
            <a:lvl2pPr>
              <a:defRPr sz="4200"/>
            </a:lvl2pPr>
            <a:lvl3pPr>
              <a:defRPr sz="3600"/>
            </a:lvl3pPr>
            <a:lvl4pPr>
              <a:defRPr sz="3000"/>
            </a:lvl4pPr>
            <a:lvl5pPr>
              <a:defRPr sz="3000"/>
            </a:lvl5pPr>
            <a:lvl6pPr>
              <a:defRPr sz="3000"/>
            </a:lvl6pPr>
            <a:lvl7pPr>
              <a:defRPr sz="3000"/>
            </a:lvl7pPr>
            <a:lvl8pPr>
              <a:defRPr sz="3000"/>
            </a:lvl8pPr>
            <a:lvl9pPr>
              <a:defRPr sz="3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59683" y="3086576"/>
            <a:ext cx="5898356" cy="5718265"/>
          </a:xfrm>
        </p:spPr>
        <p:txBody>
          <a:bodyPr/>
          <a:lstStyle>
            <a:lvl1pPr marL="0" indent="0">
              <a:buNone/>
              <a:defRPr sz="24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en-US"/>
              <a:t>Edit Master text styles</a:t>
            </a:r>
          </a:p>
        </p:txBody>
      </p:sp>
      <p:sp>
        <p:nvSpPr>
          <p:cNvPr id="5" name="Date Placeholder 4"/>
          <p:cNvSpPr>
            <a:spLocks noGrp="1"/>
          </p:cNvSpPr>
          <p:nvPr>
            <p:ph type="dt" sz="half" idx="10"/>
          </p:nvPr>
        </p:nvSpPr>
        <p:spPr/>
        <p:txBody>
          <a:bodyPr/>
          <a:lstStyle/>
          <a:p>
            <a:fld id="{0BA3DADD-AE6D-F44C-8E99-E83159E36487}" type="datetimeFigureOut">
              <a:rPr lang="pt-BR" smtClean="0"/>
              <a:pPr/>
              <a:t>17/01/2023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2675993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59683" y="685906"/>
            <a:ext cx="5898356" cy="2400671"/>
          </a:xfrm>
        </p:spPr>
        <p:txBody>
          <a:bodyPr anchor="b"/>
          <a:lstStyle>
            <a:lvl1pPr>
              <a:defRPr sz="4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774782" y="1481367"/>
            <a:ext cx="9258300" cy="7311566"/>
          </a:xfrm>
        </p:spPr>
        <p:txBody>
          <a:bodyPr anchor="t"/>
          <a:lstStyle>
            <a:lvl1pPr marL="0" indent="0">
              <a:buNone/>
              <a:defRPr sz="4800"/>
            </a:lvl1pPr>
            <a:lvl2pPr marL="685800" indent="0">
              <a:buNone/>
              <a:defRPr sz="4200"/>
            </a:lvl2pPr>
            <a:lvl3pPr marL="1371600" indent="0">
              <a:buNone/>
              <a:defRPr sz="3600"/>
            </a:lvl3pPr>
            <a:lvl4pPr marL="2057400" indent="0">
              <a:buNone/>
              <a:defRPr sz="3000"/>
            </a:lvl4pPr>
            <a:lvl5pPr marL="2743200" indent="0">
              <a:buNone/>
              <a:defRPr sz="3000"/>
            </a:lvl5pPr>
            <a:lvl6pPr marL="3429000" indent="0">
              <a:buNone/>
              <a:defRPr sz="3000"/>
            </a:lvl6pPr>
            <a:lvl7pPr marL="4114800" indent="0">
              <a:buNone/>
              <a:defRPr sz="3000"/>
            </a:lvl7pPr>
            <a:lvl8pPr marL="4800600" indent="0">
              <a:buNone/>
              <a:defRPr sz="3000"/>
            </a:lvl8pPr>
            <a:lvl9pPr marL="5486400" indent="0">
              <a:buNone/>
              <a:defRPr sz="3000"/>
            </a:lvl9pPr>
          </a:lstStyle>
          <a:p>
            <a:r>
              <a:rPr lang="en-US"/>
              <a:t>Click icon to add picture</a:t>
            </a:r>
            <a:endParaRPr lang="en-US" dirty="0"/>
          </a:p>
        </p:txBody>
      </p:sp>
      <p:sp>
        <p:nvSpPr>
          <p:cNvPr id="4" name="Text Placeholder 3"/>
          <p:cNvSpPr>
            <a:spLocks noGrp="1"/>
          </p:cNvSpPr>
          <p:nvPr>
            <p:ph type="body" sz="half" idx="2"/>
          </p:nvPr>
        </p:nvSpPr>
        <p:spPr>
          <a:xfrm>
            <a:off x="1259683" y="3086576"/>
            <a:ext cx="5898356" cy="5718265"/>
          </a:xfrm>
        </p:spPr>
        <p:txBody>
          <a:bodyPr/>
          <a:lstStyle>
            <a:lvl1pPr marL="0" indent="0">
              <a:buNone/>
              <a:defRPr sz="24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en-US"/>
              <a:t>Edit Master text styles</a:t>
            </a:r>
          </a:p>
        </p:txBody>
      </p:sp>
      <p:sp>
        <p:nvSpPr>
          <p:cNvPr id="5" name="Date Placeholder 4"/>
          <p:cNvSpPr>
            <a:spLocks noGrp="1"/>
          </p:cNvSpPr>
          <p:nvPr>
            <p:ph type="dt" sz="half" idx="10"/>
          </p:nvPr>
        </p:nvSpPr>
        <p:spPr/>
        <p:txBody>
          <a:bodyPr/>
          <a:lstStyle/>
          <a:p>
            <a:fld id="{0BA3DADD-AE6D-F44C-8E99-E83159E36487}" type="datetimeFigureOut">
              <a:rPr lang="pt-BR" smtClean="0"/>
              <a:pPr/>
              <a:t>17/01/2023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3914510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7300" y="547773"/>
            <a:ext cx="15773400" cy="198865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57300" y="2738860"/>
            <a:ext cx="15773400" cy="652801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7300" y="9535998"/>
            <a:ext cx="4114800" cy="547772"/>
          </a:xfrm>
          <a:prstGeom prst="rect">
            <a:avLst/>
          </a:prstGeom>
        </p:spPr>
        <p:txBody>
          <a:bodyPr vert="horz" lIns="91440" tIns="45720" rIns="91440" bIns="45720" rtlCol="0" anchor="ctr"/>
          <a:lstStyle>
            <a:lvl1pPr algn="l">
              <a:defRPr sz="1800">
                <a:solidFill>
                  <a:schemeClr val="tx1">
                    <a:tint val="75000"/>
                  </a:schemeClr>
                </a:solidFill>
              </a:defRPr>
            </a:lvl1pPr>
          </a:lstStyle>
          <a:p>
            <a:fld id="{0BA3DADD-AE6D-F44C-8E99-E83159E36487}" type="datetimeFigureOut">
              <a:rPr lang="pt-BR" smtClean="0"/>
              <a:pPr/>
              <a:t>17/01/2023</a:t>
            </a:fld>
            <a:endParaRPr lang="pt-BR"/>
          </a:p>
        </p:txBody>
      </p:sp>
      <p:sp>
        <p:nvSpPr>
          <p:cNvPr id="5" name="Footer Placeholder 4"/>
          <p:cNvSpPr>
            <a:spLocks noGrp="1"/>
          </p:cNvSpPr>
          <p:nvPr>
            <p:ph type="ftr" sz="quarter" idx="3"/>
          </p:nvPr>
        </p:nvSpPr>
        <p:spPr>
          <a:xfrm>
            <a:off x="6057900" y="9535998"/>
            <a:ext cx="6172200" cy="547772"/>
          </a:xfrm>
          <a:prstGeom prst="rect">
            <a:avLst/>
          </a:prstGeom>
        </p:spPr>
        <p:txBody>
          <a:bodyPr vert="horz" lIns="91440" tIns="45720" rIns="91440" bIns="45720" rtlCol="0" anchor="ctr"/>
          <a:lstStyle>
            <a:lvl1pPr algn="ctr">
              <a:defRPr sz="18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12915900" y="9535998"/>
            <a:ext cx="4114800" cy="547772"/>
          </a:xfrm>
          <a:prstGeom prst="rect">
            <a:avLst/>
          </a:prstGeom>
        </p:spPr>
        <p:txBody>
          <a:bodyPr vert="horz" lIns="91440" tIns="45720" rIns="91440" bIns="45720" rtlCol="0" anchor="ctr"/>
          <a:lstStyle>
            <a:lvl1pPr algn="r">
              <a:defRPr sz="1800">
                <a:solidFill>
                  <a:schemeClr val="tx1">
                    <a:tint val="75000"/>
                  </a:schemeClr>
                </a:solidFill>
              </a:defRPr>
            </a:lvl1pPr>
          </a:lstStyle>
          <a:p>
            <a:fld id="{0BAD736C-9784-0E49-AB4F-6CBCE0EDB27D}" type="slidenum">
              <a:rPr lang="pt-BR" smtClean="0"/>
              <a:pPr/>
              <a:t>‹nº›</a:t>
            </a:fld>
            <a:endParaRPr lang="pt-BR"/>
          </a:p>
        </p:txBody>
      </p:sp>
    </p:spTree>
    <p:extLst>
      <p:ext uri="{BB962C8B-B14F-4D97-AF65-F5344CB8AC3E}">
        <p14:creationId xmlns:p14="http://schemas.microsoft.com/office/powerpoint/2010/main" val="33368163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p:titleStyle>
    <p:bodyStyle>
      <a:lvl1pPr marL="342900" indent="-342900" algn="l" defTabSz="1371600"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700" indent="-342900" algn="l" defTabSz="1371600" rtl="0" eaLnBrk="1" latinLnBrk="0" hangingPunct="1">
        <a:lnSpc>
          <a:spcPct val="90000"/>
        </a:lnSpc>
        <a:spcBef>
          <a:spcPts val="750"/>
        </a:spcBef>
        <a:buFont typeface="Arial" panose="020B0604020202020204" pitchFamily="34" charset="0"/>
        <a:buChar char="•"/>
        <a:defRPr sz="3600" kern="1200">
          <a:solidFill>
            <a:schemeClr val="tx1"/>
          </a:solidFill>
          <a:latin typeface="+mn-lt"/>
          <a:ea typeface="+mn-ea"/>
          <a:cs typeface="+mn-cs"/>
        </a:defRPr>
      </a:lvl2pPr>
      <a:lvl3pPr marL="1714500" indent="-342900" algn="l" defTabSz="1371600" rtl="0" eaLnBrk="1" latinLnBrk="0" hangingPunct="1">
        <a:lnSpc>
          <a:spcPct val="90000"/>
        </a:lnSpc>
        <a:spcBef>
          <a:spcPts val="750"/>
        </a:spcBef>
        <a:buFont typeface="Arial" panose="020B0604020202020204" pitchFamily="34" charset="0"/>
        <a:buChar char="•"/>
        <a:defRPr sz="3000" kern="1200">
          <a:solidFill>
            <a:schemeClr val="tx1"/>
          </a:solidFill>
          <a:latin typeface="+mn-lt"/>
          <a:ea typeface="+mn-ea"/>
          <a:cs typeface="+mn-cs"/>
        </a:defRPr>
      </a:lvl3pPr>
      <a:lvl4pPr marL="2400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4pPr>
      <a:lvl5pPr marL="30861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5pPr>
      <a:lvl6pPr marL="37719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7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35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9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54">
            <a:extLst>
              <a:ext uri="{FF2B5EF4-FFF2-40B4-BE49-F238E27FC236}">
                <a16:creationId xmlns:a16="http://schemas.microsoft.com/office/drawing/2014/main" id="{D7410CA3-6DD5-3A44-9A27-89A5D91BB08F}"/>
              </a:ext>
            </a:extLst>
          </p:cNvPr>
          <p:cNvSpPr/>
          <p:nvPr/>
        </p:nvSpPr>
        <p:spPr>
          <a:xfrm>
            <a:off x="12303173" y="4147455"/>
            <a:ext cx="5421916" cy="22526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28" name="Rounded Rectangle 27">
            <a:extLst>
              <a:ext uri="{FF2B5EF4-FFF2-40B4-BE49-F238E27FC236}">
                <a16:creationId xmlns:a16="http://schemas.microsoft.com/office/drawing/2014/main" id="{5F2BD0F1-005A-0044-A8AB-560F9375413B}"/>
              </a:ext>
            </a:extLst>
          </p:cNvPr>
          <p:cNvSpPr/>
          <p:nvPr/>
        </p:nvSpPr>
        <p:spPr>
          <a:xfrm>
            <a:off x="6492408" y="2077126"/>
            <a:ext cx="5265862" cy="483870"/>
          </a:xfrm>
          <a:prstGeom prst="roundRect">
            <a:avLst/>
          </a:prstGeom>
          <a:solidFill>
            <a:srgbClr val="00B050"/>
          </a:solidFill>
          <a:ln w="412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34" name="Rounded Rectangle 33">
            <a:extLst>
              <a:ext uri="{FF2B5EF4-FFF2-40B4-BE49-F238E27FC236}">
                <a16:creationId xmlns:a16="http://schemas.microsoft.com/office/drawing/2014/main" id="{A5E64E54-F3DF-614D-AB54-FE5A3AEF7AA0}"/>
              </a:ext>
            </a:extLst>
          </p:cNvPr>
          <p:cNvSpPr/>
          <p:nvPr/>
        </p:nvSpPr>
        <p:spPr>
          <a:xfrm>
            <a:off x="12327883" y="2056265"/>
            <a:ext cx="5265862" cy="483870"/>
          </a:xfrm>
          <a:prstGeom prst="roundRect">
            <a:avLst/>
          </a:prstGeom>
          <a:solidFill>
            <a:srgbClr val="00B050"/>
          </a:solidFill>
          <a:ln w="412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27" name="Rounded Rectangle 26">
            <a:extLst>
              <a:ext uri="{FF2B5EF4-FFF2-40B4-BE49-F238E27FC236}">
                <a16:creationId xmlns:a16="http://schemas.microsoft.com/office/drawing/2014/main" id="{A4D1C169-D6E1-FD4B-A45E-96E67FB1FAC8}"/>
              </a:ext>
            </a:extLst>
          </p:cNvPr>
          <p:cNvSpPr/>
          <p:nvPr/>
        </p:nvSpPr>
        <p:spPr>
          <a:xfrm>
            <a:off x="694277" y="6212635"/>
            <a:ext cx="5265862" cy="483870"/>
          </a:xfrm>
          <a:prstGeom prst="roundRect">
            <a:avLst/>
          </a:prstGeom>
          <a:solidFill>
            <a:srgbClr val="00B050"/>
          </a:solidFill>
          <a:ln w="412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26" name="Rounded Rectangle 25">
            <a:extLst>
              <a:ext uri="{FF2B5EF4-FFF2-40B4-BE49-F238E27FC236}">
                <a16:creationId xmlns:a16="http://schemas.microsoft.com/office/drawing/2014/main" id="{001D1AA0-407E-424D-91CD-EDDDAC304852}"/>
              </a:ext>
            </a:extLst>
          </p:cNvPr>
          <p:cNvSpPr/>
          <p:nvPr/>
        </p:nvSpPr>
        <p:spPr>
          <a:xfrm>
            <a:off x="689500" y="2056265"/>
            <a:ext cx="5265862" cy="483870"/>
          </a:xfrm>
          <a:prstGeom prst="roundRect">
            <a:avLst/>
          </a:prstGeom>
          <a:solidFill>
            <a:srgbClr val="00B050"/>
          </a:solidFill>
          <a:ln w="412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29" name="Rectangle 28">
            <a:extLst>
              <a:ext uri="{FF2B5EF4-FFF2-40B4-BE49-F238E27FC236}">
                <a16:creationId xmlns:a16="http://schemas.microsoft.com/office/drawing/2014/main" id="{AC7E963C-F39C-9142-BF7D-B9F3E604B6E7}"/>
              </a:ext>
            </a:extLst>
          </p:cNvPr>
          <p:cNvSpPr/>
          <p:nvPr/>
        </p:nvSpPr>
        <p:spPr>
          <a:xfrm>
            <a:off x="0" y="780209"/>
            <a:ext cx="18288000" cy="1004949"/>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2" name="TextBox 11">
            <a:extLst>
              <a:ext uri="{FF2B5EF4-FFF2-40B4-BE49-F238E27FC236}">
                <a16:creationId xmlns:a16="http://schemas.microsoft.com/office/drawing/2014/main" id="{36FBF4F5-4DA9-A54C-8992-944303BBFA52}"/>
              </a:ext>
            </a:extLst>
          </p:cNvPr>
          <p:cNvSpPr txBox="1"/>
          <p:nvPr/>
        </p:nvSpPr>
        <p:spPr>
          <a:xfrm>
            <a:off x="195943" y="746410"/>
            <a:ext cx="16301357" cy="1138773"/>
          </a:xfrm>
          <a:prstGeom prst="rect">
            <a:avLst/>
          </a:prstGeom>
          <a:noFill/>
        </p:spPr>
        <p:txBody>
          <a:bodyPr wrap="square" rtlCol="0">
            <a:spAutoFit/>
          </a:bodyPr>
          <a:lstStyle/>
          <a:p>
            <a:pPr algn="just"/>
            <a:r>
              <a:rPr lang="pt-BR" sz="2000" b="1" dirty="0">
                <a:solidFill>
                  <a:schemeClr val="bg1"/>
                </a:solidFill>
                <a:effectLst/>
                <a:ea typeface="Calibri" panose="020F0502020204030204" pitchFamily="34" charset="0"/>
                <a:cs typeface="Times New Roman" panose="02020603050405020304" pitchFamily="18" charset="0"/>
              </a:rPr>
              <a:t>EPIDEMIOLOGIA DAS INFECÇÕES FÚNGICAS INVASIVAS EM PACIENTES SUBMETIDOS A TRANSPLANTE ALOGÊNICO DE CÉLULAS TRONCO HEMATOPOÉTICAS NO AC CAMARGO CANCER CENTER EM 2021 – UMA COORTE RESTROSPECTIVA.</a:t>
            </a:r>
            <a:endParaRPr lang="pt-BR" sz="2000" dirty="0">
              <a:solidFill>
                <a:schemeClr val="bg1"/>
              </a:solidFill>
              <a:effectLst/>
              <a:ea typeface="Calibri" panose="020F0502020204030204" pitchFamily="34" charset="0"/>
              <a:cs typeface="Times New Roman" panose="02020603050405020304" pitchFamily="18" charset="0"/>
            </a:endParaRPr>
          </a:p>
          <a:p>
            <a:r>
              <a:rPr lang="en-US" sz="2800" b="1" dirty="0">
                <a:solidFill>
                  <a:schemeClr val="bg1"/>
                </a:solidFill>
                <a:latin typeface="Calibri" charset="0"/>
                <a:ea typeface="Calibri" charset="0"/>
                <a:cs typeface="Calibri" charset="0"/>
              </a:rPr>
              <a:t> </a:t>
            </a:r>
            <a:endParaRPr lang="pt-BR" sz="2800" b="1" dirty="0">
              <a:solidFill>
                <a:schemeClr val="bg1"/>
              </a:solidFill>
              <a:latin typeface="Calibri" charset="0"/>
              <a:ea typeface="Calibri" charset="0"/>
              <a:cs typeface="Calibri" charset="0"/>
            </a:endParaRPr>
          </a:p>
        </p:txBody>
      </p:sp>
      <p:sp>
        <p:nvSpPr>
          <p:cNvPr id="13" name="TextBox 12">
            <a:extLst>
              <a:ext uri="{FF2B5EF4-FFF2-40B4-BE49-F238E27FC236}">
                <a16:creationId xmlns:a16="http://schemas.microsoft.com/office/drawing/2014/main" id="{AA1A24BD-BD89-144A-A301-A8058FB68A3A}"/>
              </a:ext>
            </a:extLst>
          </p:cNvPr>
          <p:cNvSpPr txBox="1"/>
          <p:nvPr/>
        </p:nvSpPr>
        <p:spPr>
          <a:xfrm>
            <a:off x="3609093" y="1361203"/>
            <a:ext cx="11562327" cy="400110"/>
          </a:xfrm>
          <a:prstGeom prst="rect">
            <a:avLst/>
          </a:prstGeom>
          <a:noFill/>
        </p:spPr>
        <p:txBody>
          <a:bodyPr wrap="square" rtlCol="0">
            <a:spAutoFit/>
          </a:bodyPr>
          <a:lstStyle/>
          <a:p>
            <a:r>
              <a:rPr lang="en-US" sz="2000" kern="1200" dirty="0">
                <a:solidFill>
                  <a:srgbClr val="000000"/>
                </a:solidFill>
                <a:latin typeface="Calibri" panose="020F0502020204030204" pitchFamily="34" charset="0"/>
              </a:rPr>
              <a:t>H.L.A. Sales Filho; V.A. </a:t>
            </a:r>
            <a:r>
              <a:rPr lang="en-US" sz="2000" kern="1200" dirty="0" err="1">
                <a:solidFill>
                  <a:srgbClr val="000000"/>
                </a:solidFill>
                <a:latin typeface="Calibri" panose="020F0502020204030204" pitchFamily="34" charset="0"/>
              </a:rPr>
              <a:t>Bovolenta</a:t>
            </a:r>
            <a:r>
              <a:rPr lang="en-US" sz="2000" dirty="0">
                <a:solidFill>
                  <a:srgbClr val="000000"/>
                </a:solidFill>
                <a:latin typeface="Calibri" panose="020F0502020204030204" pitchFamily="34" charset="0"/>
              </a:rPr>
              <a:t>;</a:t>
            </a:r>
            <a:r>
              <a:rPr lang="en-US" sz="2000" kern="1200" dirty="0">
                <a:solidFill>
                  <a:srgbClr val="000000"/>
                </a:solidFill>
                <a:latin typeface="Calibri" panose="020F0502020204030204" pitchFamily="34" charset="0"/>
              </a:rPr>
              <a:t> J. </a:t>
            </a:r>
            <a:r>
              <a:rPr lang="en-US" sz="2000" kern="1200" dirty="0" err="1">
                <a:solidFill>
                  <a:srgbClr val="000000"/>
                </a:solidFill>
                <a:latin typeface="Calibri" panose="020F0502020204030204" pitchFamily="34" charset="0"/>
              </a:rPr>
              <a:t>Sapelli</a:t>
            </a:r>
            <a:r>
              <a:rPr lang="en-US" sz="2000" dirty="0">
                <a:solidFill>
                  <a:srgbClr val="000000"/>
                </a:solidFill>
                <a:latin typeface="Calibri" panose="020F0502020204030204" pitchFamily="34" charset="0"/>
              </a:rPr>
              <a:t>;</a:t>
            </a:r>
            <a:r>
              <a:rPr lang="en-US" sz="2000" kern="1200" dirty="0">
                <a:solidFill>
                  <a:srgbClr val="000000"/>
                </a:solidFill>
                <a:latin typeface="Calibri" panose="020F0502020204030204" pitchFamily="34" charset="0"/>
              </a:rPr>
              <a:t> A.C. Cordeiro; J. Schmidt Filho; P.L. </a:t>
            </a:r>
            <a:r>
              <a:rPr lang="en-US" sz="2000" kern="1200" dirty="0" err="1">
                <a:solidFill>
                  <a:srgbClr val="000000"/>
                </a:solidFill>
                <a:latin typeface="Calibri" panose="020F0502020204030204" pitchFamily="34" charset="0"/>
              </a:rPr>
              <a:t>Filgueiras</a:t>
            </a:r>
            <a:r>
              <a:rPr lang="en-US" sz="2000" dirty="0">
                <a:solidFill>
                  <a:srgbClr val="000000"/>
                </a:solidFill>
                <a:latin typeface="Calibri" panose="020F0502020204030204" pitchFamily="34" charset="0"/>
              </a:rPr>
              <a:t>;</a:t>
            </a:r>
            <a:r>
              <a:rPr lang="en-US" sz="2000" kern="1200" dirty="0">
                <a:solidFill>
                  <a:srgbClr val="000000"/>
                </a:solidFill>
                <a:latin typeface="Calibri" panose="020F0502020204030204" pitchFamily="34" charset="0"/>
              </a:rPr>
              <a:t> M.V. Batista.</a:t>
            </a:r>
            <a:endParaRPr lang="pt-BR" sz="2000" kern="1200" dirty="0">
              <a:solidFill>
                <a:srgbClr val="000000"/>
              </a:solidFill>
              <a:latin typeface="Calibri" panose="020F0502020204030204" pitchFamily="34" charset="0"/>
            </a:endParaRPr>
          </a:p>
        </p:txBody>
      </p:sp>
      <p:sp>
        <p:nvSpPr>
          <p:cNvPr id="30" name="Rectangle 29">
            <a:extLst>
              <a:ext uri="{FF2B5EF4-FFF2-40B4-BE49-F238E27FC236}">
                <a16:creationId xmlns:a16="http://schemas.microsoft.com/office/drawing/2014/main" id="{110A48B5-F328-D645-96C3-2D4ECF5001AD}"/>
              </a:ext>
            </a:extLst>
          </p:cNvPr>
          <p:cNvSpPr/>
          <p:nvPr/>
        </p:nvSpPr>
        <p:spPr>
          <a:xfrm>
            <a:off x="16962120" y="780209"/>
            <a:ext cx="1325880" cy="1004949"/>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31" name="Rectangle 30">
            <a:extLst>
              <a:ext uri="{FF2B5EF4-FFF2-40B4-BE49-F238E27FC236}">
                <a16:creationId xmlns:a16="http://schemas.microsoft.com/office/drawing/2014/main" id="{3A9E31E6-DEFD-F244-8DCD-75F5CF51EA30}"/>
              </a:ext>
            </a:extLst>
          </p:cNvPr>
          <p:cNvSpPr/>
          <p:nvPr/>
        </p:nvSpPr>
        <p:spPr>
          <a:xfrm>
            <a:off x="16497300" y="780209"/>
            <a:ext cx="464820" cy="100494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4" name="TextBox 13">
            <a:extLst>
              <a:ext uri="{FF2B5EF4-FFF2-40B4-BE49-F238E27FC236}">
                <a16:creationId xmlns:a16="http://schemas.microsoft.com/office/drawing/2014/main" id="{60499DB6-57F6-FA4E-AD8C-82777B9EFB6F}"/>
              </a:ext>
            </a:extLst>
          </p:cNvPr>
          <p:cNvSpPr txBox="1"/>
          <p:nvPr/>
        </p:nvSpPr>
        <p:spPr>
          <a:xfrm>
            <a:off x="640080" y="2078469"/>
            <a:ext cx="5436187" cy="461665"/>
          </a:xfrm>
          <a:prstGeom prst="rect">
            <a:avLst/>
          </a:prstGeom>
          <a:noFill/>
        </p:spPr>
        <p:txBody>
          <a:bodyPr wrap="square" rtlCol="0">
            <a:spAutoFit/>
          </a:bodyPr>
          <a:lstStyle/>
          <a:p>
            <a:pPr algn="ctr"/>
            <a:r>
              <a:rPr lang="pt-BR" sz="2400" b="1" dirty="0">
                <a:solidFill>
                  <a:schemeClr val="bg1"/>
                </a:solidFill>
                <a:latin typeface="Calibri" charset="0"/>
                <a:ea typeface="Calibri" charset="0"/>
                <a:cs typeface="Calibri" charset="0"/>
              </a:rPr>
              <a:t>INTRODUÇ</a:t>
            </a:r>
            <a:r>
              <a:rPr lang="es-ES" sz="2400" b="1" dirty="0">
                <a:solidFill>
                  <a:schemeClr val="bg1"/>
                </a:solidFill>
                <a:latin typeface="Calibri" charset="0"/>
                <a:ea typeface="Calibri" charset="0"/>
                <a:cs typeface="Calibri" charset="0"/>
              </a:rPr>
              <a:t>ÃO</a:t>
            </a:r>
            <a:endParaRPr lang="pt-BR" sz="2400" b="1" dirty="0">
              <a:solidFill>
                <a:schemeClr val="bg1"/>
              </a:solidFill>
              <a:latin typeface="Calibri" charset="0"/>
              <a:ea typeface="Calibri" charset="0"/>
              <a:cs typeface="Calibri" charset="0"/>
            </a:endParaRPr>
          </a:p>
        </p:txBody>
      </p:sp>
      <p:sp>
        <p:nvSpPr>
          <p:cNvPr id="15" name="TextBox 14">
            <a:extLst>
              <a:ext uri="{FF2B5EF4-FFF2-40B4-BE49-F238E27FC236}">
                <a16:creationId xmlns:a16="http://schemas.microsoft.com/office/drawing/2014/main" id="{A47B7308-5D9B-974F-AB82-CF827144DE32}"/>
              </a:ext>
            </a:extLst>
          </p:cNvPr>
          <p:cNvSpPr txBox="1"/>
          <p:nvPr/>
        </p:nvSpPr>
        <p:spPr>
          <a:xfrm>
            <a:off x="640080" y="2601689"/>
            <a:ext cx="5436187" cy="3400931"/>
          </a:xfrm>
          <a:prstGeom prst="rect">
            <a:avLst/>
          </a:prstGeom>
          <a:noFill/>
        </p:spPr>
        <p:txBody>
          <a:bodyPr wrap="square" rtlCol="0">
            <a:spAutoFit/>
          </a:bodyPr>
          <a:lstStyle/>
          <a:p>
            <a:pPr algn="just"/>
            <a:endParaRPr lang="pt" sz="1800" dirty="0">
              <a:latin typeface="Calibri" panose="020F0502020204030204" pitchFamily="34" charset="0"/>
            </a:endParaRPr>
          </a:p>
          <a:p>
            <a:pPr algn="just"/>
            <a:r>
              <a:rPr lang="pt-BR" sz="1800" dirty="0">
                <a:latin typeface="Calibri" panose="020F0502020204030204" pitchFamily="34" charset="0"/>
              </a:rPr>
              <a:t>As infecções fúngicas invasivas estão entre as principais complicações infecciosas associadas ao transplante </a:t>
            </a:r>
            <a:r>
              <a:rPr lang="pt-BR" sz="1800" dirty="0" err="1">
                <a:latin typeface="Calibri" panose="020F0502020204030204" pitchFamily="34" charset="0"/>
              </a:rPr>
              <a:t>alogênico</a:t>
            </a:r>
            <a:r>
              <a:rPr lang="pt-BR" sz="1800" dirty="0">
                <a:latin typeface="Calibri" panose="020F0502020204030204" pitchFamily="34" charset="0"/>
              </a:rPr>
              <a:t> de células tronco </a:t>
            </a:r>
            <a:r>
              <a:rPr lang="pt-BR" sz="1800" dirty="0" err="1">
                <a:latin typeface="Calibri" panose="020F0502020204030204" pitchFamily="34" charset="0"/>
              </a:rPr>
              <a:t>hematopoéticas</a:t>
            </a:r>
            <a:r>
              <a:rPr lang="pt-BR" sz="1800" dirty="0">
                <a:latin typeface="Calibri" panose="020F0502020204030204" pitchFamily="34" charset="0"/>
              </a:rPr>
              <a:t>. Alguns estudos seminais evidenciaram o benefício em sobrevida global da realização de profilaxia antifúngica nesse contexto (1). Entretanto ainda existe debate na literatura de qual droga oferece melhor benefício clínico aos pacientes, bem como qual estratégia de diagnóstico e tratamento traz melhor impacto na morbimortalidade dessa complicação (2).</a:t>
            </a:r>
            <a:endParaRPr lang="pt" sz="1800" dirty="0">
              <a:latin typeface="Calibri" panose="020F0502020204030204" pitchFamily="34" charset="0"/>
            </a:endParaRPr>
          </a:p>
          <a:p>
            <a:pPr algn="just"/>
            <a:r>
              <a:rPr lang="en-US" sz="1700" dirty="0">
                <a:latin typeface="Calibri" charset="0"/>
                <a:ea typeface="Calibri" charset="0"/>
                <a:cs typeface="Calibri" charset="0"/>
              </a:rPr>
              <a:t>.</a:t>
            </a:r>
            <a:endParaRPr lang="pt-BR" sz="1700" dirty="0">
              <a:latin typeface="Calibri" charset="0"/>
              <a:ea typeface="Calibri" charset="0"/>
              <a:cs typeface="Calibri" charset="0"/>
            </a:endParaRPr>
          </a:p>
        </p:txBody>
      </p:sp>
      <p:sp>
        <p:nvSpPr>
          <p:cNvPr id="18" name="TextBox 17">
            <a:extLst>
              <a:ext uri="{FF2B5EF4-FFF2-40B4-BE49-F238E27FC236}">
                <a16:creationId xmlns:a16="http://schemas.microsoft.com/office/drawing/2014/main" id="{B6CA608A-2DC5-9041-9E97-EBBF8BECB85E}"/>
              </a:ext>
            </a:extLst>
          </p:cNvPr>
          <p:cNvSpPr txBox="1"/>
          <p:nvPr/>
        </p:nvSpPr>
        <p:spPr>
          <a:xfrm>
            <a:off x="586440" y="6234831"/>
            <a:ext cx="5436187" cy="461665"/>
          </a:xfrm>
          <a:prstGeom prst="rect">
            <a:avLst/>
          </a:prstGeom>
          <a:noFill/>
        </p:spPr>
        <p:txBody>
          <a:bodyPr wrap="square" rtlCol="0">
            <a:spAutoFit/>
          </a:bodyPr>
          <a:lstStyle/>
          <a:p>
            <a:pPr algn="ctr"/>
            <a:r>
              <a:rPr lang="pt-BR" sz="2400" b="1" dirty="0">
                <a:solidFill>
                  <a:schemeClr val="bg1"/>
                </a:solidFill>
                <a:latin typeface="Calibri" charset="0"/>
                <a:ea typeface="Calibri" charset="0"/>
                <a:cs typeface="Calibri" charset="0"/>
              </a:rPr>
              <a:t>OBJETIVO</a:t>
            </a:r>
          </a:p>
        </p:txBody>
      </p:sp>
      <p:sp>
        <p:nvSpPr>
          <p:cNvPr id="19" name="TextBox 18">
            <a:extLst>
              <a:ext uri="{FF2B5EF4-FFF2-40B4-BE49-F238E27FC236}">
                <a16:creationId xmlns:a16="http://schemas.microsoft.com/office/drawing/2014/main" id="{414ECDDF-475F-AA4A-87B3-CF665B158A65}"/>
              </a:ext>
            </a:extLst>
          </p:cNvPr>
          <p:cNvSpPr txBox="1"/>
          <p:nvPr/>
        </p:nvSpPr>
        <p:spPr>
          <a:xfrm>
            <a:off x="637003" y="7007436"/>
            <a:ext cx="5436187" cy="1477328"/>
          </a:xfrm>
          <a:prstGeom prst="rect">
            <a:avLst/>
          </a:prstGeom>
          <a:noFill/>
        </p:spPr>
        <p:txBody>
          <a:bodyPr wrap="square" rtlCol="0">
            <a:spAutoFit/>
          </a:bodyPr>
          <a:lstStyle/>
          <a:p>
            <a:pPr algn="just"/>
            <a:r>
              <a:rPr lang="pt-BR" sz="1800" dirty="0">
                <a:latin typeface="Calibri" panose="020F0502020204030204" pitchFamily="34" charset="0"/>
              </a:rPr>
              <a:t>Descrever a incidência de infecção fúngica invasiva numa coorte de pacientes submetidos a transplante </a:t>
            </a:r>
            <a:r>
              <a:rPr lang="pt-BR" sz="1800" dirty="0" err="1">
                <a:latin typeface="Calibri" panose="020F0502020204030204" pitchFamily="34" charset="0"/>
              </a:rPr>
              <a:t>alogênico</a:t>
            </a:r>
            <a:r>
              <a:rPr lang="pt-BR" sz="1800" dirty="0">
                <a:latin typeface="Calibri" panose="020F0502020204030204" pitchFamily="34" charset="0"/>
              </a:rPr>
              <a:t> de células tronco </a:t>
            </a:r>
            <a:r>
              <a:rPr lang="pt-BR" sz="1800" dirty="0" err="1">
                <a:latin typeface="Calibri" panose="020F0502020204030204" pitchFamily="34" charset="0"/>
              </a:rPr>
              <a:t>hematopoéticas</a:t>
            </a:r>
            <a:r>
              <a:rPr lang="pt-BR" sz="1800" dirty="0">
                <a:latin typeface="Calibri" panose="020F0502020204030204" pitchFamily="34" charset="0"/>
              </a:rPr>
              <a:t> no AC Camargo </a:t>
            </a:r>
            <a:r>
              <a:rPr lang="pt-BR" sz="1800" dirty="0" err="1">
                <a:latin typeface="Calibri" panose="020F0502020204030204" pitchFamily="34" charset="0"/>
              </a:rPr>
              <a:t>Cancer</a:t>
            </a:r>
            <a:r>
              <a:rPr lang="pt-BR" sz="1800" dirty="0">
                <a:latin typeface="Calibri" panose="020F0502020204030204" pitchFamily="34" charset="0"/>
              </a:rPr>
              <a:t> Center entre Janeiro de 2021 e Dezembro de 2021.</a:t>
            </a:r>
            <a:endParaRPr lang="pt" sz="1800" dirty="0">
              <a:latin typeface="Calibri" panose="020F0502020204030204" pitchFamily="34" charset="0"/>
            </a:endParaRPr>
          </a:p>
        </p:txBody>
      </p:sp>
      <p:sp>
        <p:nvSpPr>
          <p:cNvPr id="20" name="TextBox 19">
            <a:extLst>
              <a:ext uri="{FF2B5EF4-FFF2-40B4-BE49-F238E27FC236}">
                <a16:creationId xmlns:a16="http://schemas.microsoft.com/office/drawing/2014/main" id="{989EB4AE-6623-BC4D-8A59-FAB159F3CD26}"/>
              </a:ext>
            </a:extLst>
          </p:cNvPr>
          <p:cNvSpPr txBox="1"/>
          <p:nvPr/>
        </p:nvSpPr>
        <p:spPr>
          <a:xfrm>
            <a:off x="6446916" y="2081580"/>
            <a:ext cx="5436187" cy="461665"/>
          </a:xfrm>
          <a:prstGeom prst="rect">
            <a:avLst/>
          </a:prstGeom>
          <a:noFill/>
        </p:spPr>
        <p:txBody>
          <a:bodyPr wrap="square" rtlCol="0">
            <a:spAutoFit/>
          </a:bodyPr>
          <a:lstStyle/>
          <a:p>
            <a:pPr algn="ctr"/>
            <a:r>
              <a:rPr lang="pt-BR" sz="2400" b="1" dirty="0">
                <a:solidFill>
                  <a:schemeClr val="bg1"/>
                </a:solidFill>
                <a:latin typeface="Calibri" charset="0"/>
                <a:ea typeface="Calibri" charset="0"/>
                <a:cs typeface="Calibri" charset="0"/>
              </a:rPr>
              <a:t>MÉTODOS</a:t>
            </a:r>
          </a:p>
        </p:txBody>
      </p:sp>
      <p:sp>
        <p:nvSpPr>
          <p:cNvPr id="21" name="TextBox 20">
            <a:extLst>
              <a:ext uri="{FF2B5EF4-FFF2-40B4-BE49-F238E27FC236}">
                <a16:creationId xmlns:a16="http://schemas.microsoft.com/office/drawing/2014/main" id="{ED535ABC-B6F0-914E-A2CD-EEC99805C25A}"/>
              </a:ext>
            </a:extLst>
          </p:cNvPr>
          <p:cNvSpPr txBox="1"/>
          <p:nvPr/>
        </p:nvSpPr>
        <p:spPr>
          <a:xfrm>
            <a:off x="6443263" y="2925827"/>
            <a:ext cx="5436187" cy="4524315"/>
          </a:xfrm>
          <a:prstGeom prst="rect">
            <a:avLst/>
          </a:prstGeom>
          <a:noFill/>
        </p:spPr>
        <p:txBody>
          <a:bodyPr wrap="square" rtlCol="0">
            <a:spAutoFit/>
          </a:bodyPr>
          <a:lstStyle/>
          <a:p>
            <a:pPr algn="just"/>
            <a:r>
              <a:rPr lang="pt-BR" sz="1800" dirty="0">
                <a:latin typeface="Calibri" panose="020F0502020204030204" pitchFamily="34" charset="0"/>
              </a:rPr>
              <a:t>Estudo observacional, retrospectivo, descritivo do tipo coorte histórica onde foram coletados e analisados dados clínicos e laboratoriais dos pacientes submetidos a transplante </a:t>
            </a:r>
            <a:r>
              <a:rPr lang="pt-BR" sz="1800" dirty="0" err="1">
                <a:latin typeface="Calibri" panose="020F0502020204030204" pitchFamily="34" charset="0"/>
              </a:rPr>
              <a:t>alogênico</a:t>
            </a:r>
            <a:r>
              <a:rPr lang="pt-BR" sz="1800" dirty="0">
                <a:latin typeface="Calibri" panose="020F0502020204030204" pitchFamily="34" charset="0"/>
              </a:rPr>
              <a:t> de células tronco </a:t>
            </a:r>
            <a:r>
              <a:rPr lang="pt-BR" sz="1800" dirty="0" err="1">
                <a:latin typeface="Calibri" panose="020F0502020204030204" pitchFamily="34" charset="0"/>
              </a:rPr>
              <a:t>hematopoéticas</a:t>
            </a:r>
            <a:r>
              <a:rPr lang="pt-BR" sz="1800" dirty="0">
                <a:latin typeface="Calibri" panose="020F0502020204030204" pitchFamily="34" charset="0"/>
              </a:rPr>
              <a:t> no AC Camargo </a:t>
            </a:r>
            <a:r>
              <a:rPr lang="pt-BR" sz="1800" dirty="0" err="1">
                <a:latin typeface="Calibri" panose="020F0502020204030204" pitchFamily="34" charset="0"/>
              </a:rPr>
              <a:t>Cancer</a:t>
            </a:r>
            <a:r>
              <a:rPr lang="pt-BR" sz="1800" dirty="0">
                <a:latin typeface="Calibri" panose="020F0502020204030204" pitchFamily="34" charset="0"/>
              </a:rPr>
              <a:t> Center entre Janeiro de 2021 a Dezembro de 2021, com ênfase no detalhamento da ocorrência de infecções fúngicas invasivas e de seu impacto em mortalidade. Após aprovação ética pelo CEP da Instituição e pela CONEP (Número do Parecer: 5597830, CAAE 61152622.2.0000.5432) os dados clínicos e laboratoriais dos pacientes foram coletados em um banco de dados privado de REDCAP da Fundação Antônio Prudente.</a:t>
            </a:r>
          </a:p>
          <a:p>
            <a:pPr algn="just"/>
            <a:endParaRPr lang="pt-BR" sz="1800" dirty="0">
              <a:latin typeface="Calibri" panose="020F0502020204030204" pitchFamily="34" charset="0"/>
            </a:endParaRPr>
          </a:p>
          <a:p>
            <a:pPr algn="just"/>
            <a:r>
              <a:rPr lang="pt-BR" sz="1800" b="1" dirty="0">
                <a:latin typeface="Calibri" panose="020F0502020204030204" pitchFamily="34" charset="0"/>
              </a:rPr>
              <a:t>Tabela 1 – Tipo de Infecção fúngica Invasiva detectada.</a:t>
            </a:r>
          </a:p>
          <a:p>
            <a:pPr algn="just"/>
            <a:endParaRPr lang="pt-BR" sz="1800" b="1" dirty="0">
              <a:latin typeface="Calibri" panose="020F0502020204030204" pitchFamily="34" charset="0"/>
            </a:endParaRPr>
          </a:p>
        </p:txBody>
      </p:sp>
      <p:sp>
        <p:nvSpPr>
          <p:cNvPr id="32" name="TextBox 31">
            <a:extLst>
              <a:ext uri="{FF2B5EF4-FFF2-40B4-BE49-F238E27FC236}">
                <a16:creationId xmlns:a16="http://schemas.microsoft.com/office/drawing/2014/main" id="{80911BC6-C929-C743-8A55-B63E6304E3CF}"/>
              </a:ext>
            </a:extLst>
          </p:cNvPr>
          <p:cNvSpPr txBox="1"/>
          <p:nvPr/>
        </p:nvSpPr>
        <p:spPr>
          <a:xfrm>
            <a:off x="12303173" y="2078469"/>
            <a:ext cx="5436187" cy="461665"/>
          </a:xfrm>
          <a:prstGeom prst="rect">
            <a:avLst/>
          </a:prstGeom>
          <a:noFill/>
        </p:spPr>
        <p:txBody>
          <a:bodyPr wrap="square" rtlCol="0">
            <a:spAutoFit/>
          </a:bodyPr>
          <a:lstStyle/>
          <a:p>
            <a:pPr algn="ctr"/>
            <a:r>
              <a:rPr lang="pt-BR" sz="2400" b="1" dirty="0">
                <a:solidFill>
                  <a:schemeClr val="bg1"/>
                </a:solidFill>
                <a:latin typeface="Calibri" charset="0"/>
                <a:ea typeface="Calibri" charset="0"/>
                <a:cs typeface="Calibri" charset="0"/>
              </a:rPr>
              <a:t>RESULTADOS E CONCLUS</a:t>
            </a:r>
            <a:r>
              <a:rPr lang="es-ES" sz="2400" b="1" dirty="0">
                <a:solidFill>
                  <a:schemeClr val="bg1"/>
                </a:solidFill>
                <a:latin typeface="Calibri" charset="0"/>
                <a:ea typeface="Calibri" charset="0"/>
                <a:cs typeface="Calibri" charset="0"/>
              </a:rPr>
              <a:t>ÃO</a:t>
            </a:r>
            <a:endParaRPr lang="pt-BR" sz="2400" b="1" dirty="0">
              <a:solidFill>
                <a:schemeClr val="bg1"/>
              </a:solidFill>
              <a:latin typeface="Calibri" charset="0"/>
              <a:ea typeface="Calibri" charset="0"/>
              <a:cs typeface="Calibri" charset="0"/>
            </a:endParaRPr>
          </a:p>
        </p:txBody>
      </p:sp>
      <p:sp>
        <p:nvSpPr>
          <p:cNvPr id="33" name="TextBox 32">
            <a:extLst>
              <a:ext uri="{FF2B5EF4-FFF2-40B4-BE49-F238E27FC236}">
                <a16:creationId xmlns:a16="http://schemas.microsoft.com/office/drawing/2014/main" id="{B14C257E-FAC8-9842-9590-26985410A87C}"/>
              </a:ext>
            </a:extLst>
          </p:cNvPr>
          <p:cNvSpPr txBox="1"/>
          <p:nvPr/>
        </p:nvSpPr>
        <p:spPr>
          <a:xfrm>
            <a:off x="12229043" y="2601689"/>
            <a:ext cx="5436187" cy="6447919"/>
          </a:xfrm>
          <a:prstGeom prst="rect">
            <a:avLst/>
          </a:prstGeom>
          <a:noFill/>
        </p:spPr>
        <p:txBody>
          <a:bodyPr wrap="square" rtlCol="0">
            <a:spAutoFit/>
          </a:bodyPr>
          <a:lstStyle/>
          <a:p>
            <a:pPr algn="just"/>
            <a:r>
              <a:rPr lang="pt-BR" sz="1800" dirty="0">
                <a:latin typeface="Calibri" panose="020F0502020204030204" pitchFamily="34" charset="0"/>
              </a:rPr>
              <a:t>Em 2021, 37 pacientes receberam transplante </a:t>
            </a:r>
            <a:r>
              <a:rPr lang="pt-BR" sz="1800" dirty="0" err="1">
                <a:latin typeface="Calibri" panose="020F0502020204030204" pitchFamily="34" charset="0"/>
              </a:rPr>
              <a:t>alogênico</a:t>
            </a:r>
            <a:r>
              <a:rPr lang="pt-BR" sz="1800" dirty="0">
                <a:latin typeface="Calibri" panose="020F0502020204030204" pitchFamily="34" charset="0"/>
              </a:rPr>
              <a:t> de células tronco </a:t>
            </a:r>
            <a:r>
              <a:rPr lang="pt-BR" sz="1800" dirty="0" err="1">
                <a:latin typeface="Calibri" panose="020F0502020204030204" pitchFamily="34" charset="0"/>
              </a:rPr>
              <a:t>hematopoéticas</a:t>
            </a:r>
            <a:r>
              <a:rPr lang="pt-BR" sz="1800" dirty="0">
                <a:latin typeface="Calibri" panose="020F0502020204030204" pitchFamily="34" charset="0"/>
              </a:rPr>
              <a:t> na nossa instituição. Desses 16 pacientes desenvolveram infecção fúngica invasiva: sendo que 4 desenvolveram infecção fúngica antes do transplante e 12 pacientes desenvolveram após o transplante - se considerarmos apenas as </a:t>
            </a:r>
            <a:r>
              <a:rPr lang="pt-BR" sz="1800" dirty="0" err="1">
                <a:latin typeface="Calibri" panose="020F0502020204030204" pitchFamily="34" charset="0"/>
              </a:rPr>
              <a:t>IFIs</a:t>
            </a:r>
            <a:r>
              <a:rPr lang="pt-BR" sz="1800" dirty="0">
                <a:latin typeface="Calibri" panose="020F0502020204030204" pitchFamily="34" charset="0"/>
              </a:rPr>
              <a:t> provadas e prováveis temos 10 casos (27,03% da amostra). </a:t>
            </a:r>
          </a:p>
          <a:p>
            <a:pPr algn="just"/>
            <a:r>
              <a:rPr lang="pt-BR" sz="1800" dirty="0">
                <a:latin typeface="Calibri" panose="020F0502020204030204" pitchFamily="34" charset="0"/>
              </a:rPr>
              <a:t>Todos os pacientes do estudo receberam profilaxia antifúngica: três com </a:t>
            </a:r>
            <a:r>
              <a:rPr lang="pt-BR" sz="1800" dirty="0" err="1">
                <a:latin typeface="Calibri" panose="020F0502020204030204" pitchFamily="34" charset="0"/>
              </a:rPr>
              <a:t>voriconazol</a:t>
            </a:r>
            <a:r>
              <a:rPr lang="pt-BR" sz="1800" dirty="0">
                <a:latin typeface="Calibri" panose="020F0502020204030204" pitchFamily="34" charset="0"/>
              </a:rPr>
              <a:t>, um com anfotericina B, e 33 pacientes fizeram profilaxia primária com fluconazol. Não foram detectados escapes durante a profilaxia.  Durante o período de seguimento do estudo, 13 dos 37 pacientes estudados foram a óbito (35,1% da amostra), mas apenas 2 óbitos tiveram como causa principal a infecção fúngica invasiva (5,4% da amostra). </a:t>
            </a:r>
          </a:p>
          <a:p>
            <a:pPr algn="just"/>
            <a:r>
              <a:rPr lang="pt-BR" sz="1800" b="1" dirty="0">
                <a:latin typeface="Calibri" panose="020F0502020204030204" pitchFamily="34" charset="0"/>
              </a:rPr>
              <a:t>Conclusão:</a:t>
            </a:r>
            <a:r>
              <a:rPr lang="pt-BR" sz="1800" b="0" dirty="0">
                <a:latin typeface="Calibri" panose="020F0502020204030204" pitchFamily="34" charset="0"/>
              </a:rPr>
              <a:t> a incidência de infecção fúngica invasiva pós transplante no AC Camargo em 2021 foi de 27,03%, não observamos escapes a profilaxia antifúngica implementada nesse intervalo de tempo.  Esses são resultados preliminares, que serão analisados mais detalhadamente após extensão do período de coleta.</a:t>
            </a:r>
            <a:endParaRPr lang="pt" sz="1800" b="0" dirty="0">
              <a:latin typeface="Calibri" panose="020F0502020204030204" pitchFamily="34" charset="0"/>
            </a:endParaRPr>
          </a:p>
          <a:p>
            <a:pPr algn="just"/>
            <a:endParaRPr lang="pt-BR" sz="1700" dirty="0">
              <a:latin typeface="Calibri" charset="0"/>
              <a:ea typeface="Calibri" charset="0"/>
              <a:cs typeface="Calibri" charset="0"/>
            </a:endParaRPr>
          </a:p>
        </p:txBody>
      </p:sp>
      <p:sp>
        <p:nvSpPr>
          <p:cNvPr id="44" name="Rounded Rectangle 43">
            <a:extLst>
              <a:ext uri="{FF2B5EF4-FFF2-40B4-BE49-F238E27FC236}">
                <a16:creationId xmlns:a16="http://schemas.microsoft.com/office/drawing/2014/main" id="{811B4335-7FB6-0649-84FD-BD02F8A00755}"/>
              </a:ext>
            </a:extLst>
          </p:cNvPr>
          <p:cNvSpPr/>
          <p:nvPr/>
        </p:nvSpPr>
        <p:spPr>
          <a:xfrm>
            <a:off x="586440" y="8772609"/>
            <a:ext cx="17060622" cy="1389700"/>
          </a:xfrm>
          <a:prstGeom prst="roundRect">
            <a:avLst/>
          </a:prstGeom>
          <a:noFill/>
          <a:ln w="412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45" name="TextBox 44">
            <a:extLst>
              <a:ext uri="{FF2B5EF4-FFF2-40B4-BE49-F238E27FC236}">
                <a16:creationId xmlns:a16="http://schemas.microsoft.com/office/drawing/2014/main" id="{0D6EBE1A-8008-FA46-896B-260C146290A8}"/>
              </a:ext>
            </a:extLst>
          </p:cNvPr>
          <p:cNvSpPr txBox="1"/>
          <p:nvPr/>
        </p:nvSpPr>
        <p:spPr>
          <a:xfrm>
            <a:off x="955964" y="8741690"/>
            <a:ext cx="16478878" cy="1631216"/>
          </a:xfrm>
          <a:prstGeom prst="rect">
            <a:avLst/>
          </a:prstGeom>
          <a:noFill/>
        </p:spPr>
        <p:txBody>
          <a:bodyPr wrap="square" rtlCol="0">
            <a:spAutoFit/>
          </a:bodyPr>
          <a:lstStyle/>
          <a:p>
            <a:r>
              <a:rPr lang="en-US" sz="1400" b="1" dirty="0" err="1">
                <a:latin typeface="Calibri" charset="0"/>
                <a:ea typeface="Calibri" charset="0"/>
                <a:cs typeface="Calibri" charset="0"/>
              </a:rPr>
              <a:t>Referências</a:t>
            </a:r>
            <a:r>
              <a:rPr lang="en-US" sz="1400" b="1" dirty="0">
                <a:latin typeface="Calibri" charset="0"/>
                <a:ea typeface="Calibri" charset="0"/>
                <a:cs typeface="Calibri" charset="0"/>
              </a:rPr>
              <a:t>:</a:t>
            </a:r>
          </a:p>
          <a:p>
            <a:pPr algn="just"/>
            <a:r>
              <a:rPr lang="en-US" sz="1800" dirty="0">
                <a:latin typeface="Calibri" panose="020F0502020204030204" pitchFamily="34" charset="0"/>
              </a:rPr>
              <a:t>1.	Marr KA, Seidel K, </a:t>
            </a:r>
            <a:r>
              <a:rPr lang="en-US" sz="1800" dirty="0" err="1">
                <a:latin typeface="Calibri" panose="020F0502020204030204" pitchFamily="34" charset="0"/>
              </a:rPr>
              <a:t>Slavin</a:t>
            </a:r>
            <a:r>
              <a:rPr lang="en-US" sz="1800" dirty="0">
                <a:latin typeface="Calibri" panose="020F0502020204030204" pitchFamily="34" charset="0"/>
              </a:rPr>
              <a:t> MA, Bowden RA, Schoch HG, Flowers MED, et al. Prolonged fluconazole prophylaxis is associated with persistent protection against candidiasis-related death in allogeneic marrow transplant recipients: long-term follow-up of a randomized, placebo-controlled trial. Blood. 2000;96(6):2055–61. </a:t>
            </a:r>
          </a:p>
          <a:p>
            <a:pPr algn="just"/>
            <a:r>
              <a:rPr lang="en-US" sz="1800" dirty="0">
                <a:latin typeface="Calibri" panose="020F0502020204030204" pitchFamily="34" charset="0"/>
              </a:rPr>
              <a:t>2.	Wingard JR, Carter SL, Walsh TJ, </a:t>
            </a:r>
            <a:r>
              <a:rPr lang="en-US" sz="1800" dirty="0" err="1">
                <a:latin typeface="Calibri" panose="020F0502020204030204" pitchFamily="34" charset="0"/>
              </a:rPr>
              <a:t>Kurtzberg</a:t>
            </a:r>
            <a:r>
              <a:rPr lang="en-US" sz="1800" dirty="0">
                <a:latin typeface="Calibri" panose="020F0502020204030204" pitchFamily="34" charset="0"/>
              </a:rPr>
              <a:t> J, Small TN, Baden LR, et al. Randomized, double-blind trial of fluconazole versus voriconazole for prevention of invasive fungal infection after allogeneic hematopoietic cell transplantation. Blood. 2010;116(24):5111–8. </a:t>
            </a:r>
          </a:p>
          <a:p>
            <a:r>
              <a:rPr lang="en-US" sz="1400" dirty="0">
                <a:latin typeface="Calibri" charset="0"/>
                <a:ea typeface="Calibri" charset="0"/>
                <a:cs typeface="Calibri" charset="0"/>
              </a:rPr>
              <a:t>.</a:t>
            </a:r>
            <a:endParaRPr lang="pt-BR" sz="1400" dirty="0">
              <a:latin typeface="Calibri" charset="0"/>
              <a:ea typeface="Calibri" charset="0"/>
              <a:cs typeface="Calibri" charset="0"/>
            </a:endParaRPr>
          </a:p>
        </p:txBody>
      </p:sp>
      <p:sp>
        <p:nvSpPr>
          <p:cNvPr id="49" name="Retângulo 48"/>
          <p:cNvSpPr/>
          <p:nvPr/>
        </p:nvSpPr>
        <p:spPr>
          <a:xfrm>
            <a:off x="15227439" y="70934"/>
            <a:ext cx="3004541" cy="615553"/>
          </a:xfrm>
          <a:prstGeom prst="rect">
            <a:avLst/>
          </a:prstGeom>
          <a:solidFill>
            <a:srgbClr val="00B050"/>
          </a:solidFill>
        </p:spPr>
        <p:txBody>
          <a:bodyPr wrap="square">
            <a:spAutoFit/>
          </a:bodyPr>
          <a:lstStyle/>
          <a:p>
            <a:pPr algn="ctr"/>
            <a:r>
              <a:rPr lang="pt-BR" sz="1700" b="1" dirty="0">
                <a:solidFill>
                  <a:schemeClr val="bg1"/>
                </a:solidFill>
                <a:effectLst>
                  <a:outerShdw blurRad="38100" dist="38100" dir="2700000" algn="tl">
                    <a:srgbClr val="000000">
                      <a:alpha val="43137"/>
                    </a:srgbClr>
                  </a:outerShdw>
                </a:effectLst>
              </a:rPr>
              <a:t>Encontro de Ciência e Inovação 2023</a:t>
            </a:r>
          </a:p>
        </p:txBody>
      </p:sp>
      <p:pic>
        <p:nvPicPr>
          <p:cNvPr id="37" name="Imagem 36" descr="C:\Users\25496\Downloads\ACC - Assinaturas versão horizontal_RGB (2).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2311"/>
            <a:ext cx="5416062" cy="641567"/>
          </a:xfrm>
          <a:prstGeom prst="rect">
            <a:avLst/>
          </a:prstGeom>
          <a:noFill/>
          <a:ln>
            <a:noFill/>
          </a:ln>
        </p:spPr>
      </p:pic>
      <p:graphicFrame>
        <p:nvGraphicFramePr>
          <p:cNvPr id="4" name="Tabela 3">
            <a:extLst>
              <a:ext uri="{FF2B5EF4-FFF2-40B4-BE49-F238E27FC236}">
                <a16:creationId xmlns:a16="http://schemas.microsoft.com/office/drawing/2014/main" id="{1A10934D-B590-ACA9-79BE-9E68C66F6F10}"/>
              </a:ext>
            </a:extLst>
          </p:cNvPr>
          <p:cNvGraphicFramePr>
            <a:graphicFrameLocks noGrp="1"/>
          </p:cNvGraphicFramePr>
          <p:nvPr>
            <p:extLst>
              <p:ext uri="{D42A27DB-BD31-4B8C-83A1-F6EECF244321}">
                <p14:modId xmlns:p14="http://schemas.microsoft.com/office/powerpoint/2010/main" val="2171950999"/>
              </p:ext>
            </p:extLst>
          </p:nvPr>
        </p:nvGraphicFramePr>
        <p:xfrm>
          <a:off x="6447155" y="7256566"/>
          <a:ext cx="5393690" cy="1337185"/>
        </p:xfrm>
        <a:graphic>
          <a:graphicData uri="http://schemas.openxmlformats.org/drawingml/2006/table">
            <a:tbl>
              <a:tblPr firstRow="1" firstCol="1" bandRow="1">
                <a:tableStyleId>{5C22544A-7EE6-4342-B048-85BDC9FD1C3A}</a:tableStyleId>
              </a:tblPr>
              <a:tblGrid>
                <a:gridCol w="1798320">
                  <a:extLst>
                    <a:ext uri="{9D8B030D-6E8A-4147-A177-3AD203B41FA5}">
                      <a16:colId xmlns:a16="http://schemas.microsoft.com/office/drawing/2014/main" val="4230482620"/>
                    </a:ext>
                  </a:extLst>
                </a:gridCol>
                <a:gridCol w="1771650">
                  <a:extLst>
                    <a:ext uri="{9D8B030D-6E8A-4147-A177-3AD203B41FA5}">
                      <a16:colId xmlns:a16="http://schemas.microsoft.com/office/drawing/2014/main" val="1027433296"/>
                    </a:ext>
                  </a:extLst>
                </a:gridCol>
                <a:gridCol w="1823720">
                  <a:extLst>
                    <a:ext uri="{9D8B030D-6E8A-4147-A177-3AD203B41FA5}">
                      <a16:colId xmlns:a16="http://schemas.microsoft.com/office/drawing/2014/main" val="4036857927"/>
                    </a:ext>
                  </a:extLst>
                </a:gridCol>
              </a:tblGrid>
              <a:tr h="0">
                <a:tc>
                  <a:txBody>
                    <a:bodyPr/>
                    <a:lstStyle/>
                    <a:p>
                      <a:pPr algn="ctr">
                        <a:lnSpc>
                          <a:spcPct val="107000"/>
                        </a:lnSpc>
                        <a:spcAft>
                          <a:spcPts val="800"/>
                        </a:spcAft>
                      </a:pPr>
                      <a:r>
                        <a:rPr lang="pt-BR" sz="1700">
                          <a:effectLst/>
                        </a:rPr>
                        <a:t>Tipo</a:t>
                      </a:r>
                      <a:endParaRPr lang="pt-B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pt-BR" sz="1700">
                          <a:effectLst/>
                        </a:rPr>
                        <a:t>Número de Pacientes</a:t>
                      </a:r>
                      <a:endParaRPr lang="pt-B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pt-BR" sz="1700">
                          <a:effectLst/>
                        </a:rPr>
                        <a:t>Porcentagem</a:t>
                      </a:r>
                      <a:endParaRPr lang="pt-B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02587015"/>
                  </a:ext>
                </a:extLst>
              </a:tr>
              <a:tr h="0">
                <a:tc>
                  <a:txBody>
                    <a:bodyPr/>
                    <a:lstStyle/>
                    <a:p>
                      <a:pPr algn="ctr">
                        <a:lnSpc>
                          <a:spcPct val="107000"/>
                        </a:lnSpc>
                        <a:spcAft>
                          <a:spcPts val="800"/>
                        </a:spcAft>
                      </a:pPr>
                      <a:r>
                        <a:rPr lang="pt-BR" sz="1700">
                          <a:effectLst/>
                        </a:rPr>
                        <a:t>Aspergilose</a:t>
                      </a:r>
                      <a:endParaRPr lang="pt-B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pt-BR" sz="1700">
                          <a:effectLst/>
                        </a:rPr>
                        <a:t>14</a:t>
                      </a:r>
                      <a:endParaRPr lang="pt-B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pt-BR" sz="1700">
                          <a:effectLst/>
                        </a:rPr>
                        <a:t>87,5%</a:t>
                      </a:r>
                      <a:endParaRPr lang="pt-B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89413686"/>
                  </a:ext>
                </a:extLst>
              </a:tr>
              <a:tr h="0">
                <a:tc>
                  <a:txBody>
                    <a:bodyPr/>
                    <a:lstStyle/>
                    <a:p>
                      <a:pPr algn="ctr">
                        <a:lnSpc>
                          <a:spcPct val="107000"/>
                        </a:lnSpc>
                        <a:spcAft>
                          <a:spcPts val="800"/>
                        </a:spcAft>
                      </a:pPr>
                      <a:r>
                        <a:rPr lang="pt-BR" sz="1700">
                          <a:effectLst/>
                        </a:rPr>
                        <a:t>Candidíase</a:t>
                      </a:r>
                      <a:endParaRPr lang="pt-B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pt-BR" sz="1700">
                          <a:effectLst/>
                        </a:rPr>
                        <a:t>1</a:t>
                      </a:r>
                      <a:endParaRPr lang="pt-B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pt-BR" sz="1700">
                          <a:effectLst/>
                        </a:rPr>
                        <a:t>6,3%</a:t>
                      </a:r>
                      <a:endParaRPr lang="pt-B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51112703"/>
                  </a:ext>
                </a:extLst>
              </a:tr>
              <a:tr h="0">
                <a:tc>
                  <a:txBody>
                    <a:bodyPr/>
                    <a:lstStyle/>
                    <a:p>
                      <a:pPr algn="ctr">
                        <a:lnSpc>
                          <a:spcPct val="107000"/>
                        </a:lnSpc>
                        <a:spcAft>
                          <a:spcPts val="800"/>
                        </a:spcAft>
                      </a:pPr>
                      <a:r>
                        <a:rPr lang="pt-BR" sz="1700">
                          <a:effectLst/>
                        </a:rPr>
                        <a:t>Outro</a:t>
                      </a:r>
                      <a:endParaRPr lang="pt-B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pt-BR" sz="1700">
                          <a:effectLst/>
                        </a:rPr>
                        <a:t>1</a:t>
                      </a:r>
                      <a:endParaRPr lang="pt-B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pt-BR" sz="1700" dirty="0">
                          <a:effectLst/>
                        </a:rPr>
                        <a:t>6,3%</a:t>
                      </a:r>
                      <a:endParaRPr lang="pt-B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1572084"/>
                  </a:ext>
                </a:extLst>
              </a:tr>
            </a:tbl>
          </a:graphicData>
        </a:graphic>
      </p:graphicFrame>
    </p:spTree>
    <p:extLst>
      <p:ext uri="{BB962C8B-B14F-4D97-AF65-F5344CB8AC3E}">
        <p14:creationId xmlns:p14="http://schemas.microsoft.com/office/powerpoint/2010/main" val="34220077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359</TotalTime>
  <Words>609</Words>
  <Application>Microsoft Office PowerPoint</Application>
  <PresentationFormat>Personalizar</PresentationFormat>
  <Paragraphs>34</Paragraphs>
  <Slides>1</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vt:i4>
      </vt:variant>
    </vt:vector>
  </HeadingPairs>
  <TitlesOfParts>
    <vt:vector size="5" baseType="lpstr">
      <vt:lpstr>Arial</vt:lpstr>
      <vt:lpstr>Calibri</vt:lpstr>
      <vt:lpstr>Calibri Light</vt:lpstr>
      <vt:lpstr>Office Theme</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amanda neves Neves Campos</dc:creator>
  <cp:lastModifiedBy>Herton Sales</cp:lastModifiedBy>
  <cp:revision>63</cp:revision>
  <dcterms:created xsi:type="dcterms:W3CDTF">2018-02-05T15:36:18Z</dcterms:created>
  <dcterms:modified xsi:type="dcterms:W3CDTF">2023-01-17T21:28:34Z</dcterms:modified>
</cp:coreProperties>
</file>