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10288575" cx="18288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240">
          <p15:clr>
            <a:srgbClr val="A4A3A4"/>
          </p15:clr>
        </p15:guide>
        <p15:guide id="2" pos="576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7" roundtripDataSignature="AMtx7mizT8qMcV80Q/k0kapo5AB5DVUEy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240" orient="horz"/>
        <p:guide pos="576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type="ctrTitle"/>
          </p:nvPr>
        </p:nvSpPr>
        <p:spPr>
          <a:xfrm>
            <a:off x="2286000" y="1683804"/>
            <a:ext cx="13716000" cy="358195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0"/>
              <a:buFont typeface="Calibri"/>
              <a:buNone/>
              <a:defRPr sz="9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3"/>
          <p:cNvSpPr txBox="1"/>
          <p:nvPr>
            <p:ph idx="1" type="subTitle"/>
          </p:nvPr>
        </p:nvSpPr>
        <p:spPr>
          <a:xfrm>
            <a:off x="2286000" y="5403891"/>
            <a:ext cx="13716000" cy="248402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/>
            </a:lvl1pPr>
            <a:lvl2pPr lvl="1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/>
            </a:lvl2pPr>
            <a:lvl3pPr lvl="2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/>
            </a:lvl3pPr>
            <a:lvl4pPr lvl="3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4pPr>
            <a:lvl5pPr lvl="4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5pPr>
            <a:lvl6pPr lvl="5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6pPr>
            <a:lvl7pPr lvl="6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7pPr>
            <a:lvl8pPr lvl="7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8pPr>
            <a:lvl9pPr lvl="8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9pPr>
          </a:lstStyle>
          <a:p/>
        </p:txBody>
      </p:sp>
      <p:sp>
        <p:nvSpPr>
          <p:cNvPr id="14" name="Google Shape;14;p3"/>
          <p:cNvSpPr txBox="1"/>
          <p:nvPr>
            <p:ph idx="10" type="dt"/>
          </p:nvPr>
        </p:nvSpPr>
        <p:spPr>
          <a:xfrm>
            <a:off x="1257300" y="9535998"/>
            <a:ext cx="4114800" cy="5477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1" type="ftr"/>
          </p:nvPr>
        </p:nvSpPr>
        <p:spPr>
          <a:xfrm>
            <a:off x="6057900" y="9535998"/>
            <a:ext cx="6172200" cy="5477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12915900" y="9535998"/>
            <a:ext cx="4114800" cy="5477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/>
          <p:nvPr>
            <p:ph type="title"/>
          </p:nvPr>
        </p:nvSpPr>
        <p:spPr>
          <a:xfrm>
            <a:off x="1257300" y="547773"/>
            <a:ext cx="15773400" cy="198865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2"/>
          <p:cNvSpPr txBox="1"/>
          <p:nvPr>
            <p:ph idx="1" type="body"/>
          </p:nvPr>
        </p:nvSpPr>
        <p:spPr>
          <a:xfrm rot="5400000">
            <a:off x="5879993" y="-1883832"/>
            <a:ext cx="6528015" cy="1577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2"/>
          <p:cNvSpPr txBox="1"/>
          <p:nvPr>
            <p:ph idx="10" type="dt"/>
          </p:nvPr>
        </p:nvSpPr>
        <p:spPr>
          <a:xfrm>
            <a:off x="1257300" y="9535998"/>
            <a:ext cx="4114800" cy="5477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2"/>
          <p:cNvSpPr txBox="1"/>
          <p:nvPr>
            <p:ph idx="11" type="ftr"/>
          </p:nvPr>
        </p:nvSpPr>
        <p:spPr>
          <a:xfrm>
            <a:off x="6057900" y="9535998"/>
            <a:ext cx="6172200" cy="5477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2"/>
          <p:cNvSpPr txBox="1"/>
          <p:nvPr>
            <p:ph idx="12" type="sldNum"/>
          </p:nvPr>
        </p:nvSpPr>
        <p:spPr>
          <a:xfrm>
            <a:off x="12915900" y="9535998"/>
            <a:ext cx="4114800" cy="5477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/>
          <p:nvPr>
            <p:ph type="title"/>
          </p:nvPr>
        </p:nvSpPr>
        <p:spPr>
          <a:xfrm rot="5400000">
            <a:off x="10699474" y="2935649"/>
            <a:ext cx="8719103" cy="39433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3"/>
          <p:cNvSpPr txBox="1"/>
          <p:nvPr>
            <p:ph idx="1" type="body"/>
          </p:nvPr>
        </p:nvSpPr>
        <p:spPr>
          <a:xfrm rot="5400000">
            <a:off x="2698474" y="-893401"/>
            <a:ext cx="8719103" cy="11601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3"/>
          <p:cNvSpPr txBox="1"/>
          <p:nvPr>
            <p:ph idx="10" type="dt"/>
          </p:nvPr>
        </p:nvSpPr>
        <p:spPr>
          <a:xfrm>
            <a:off x="1257300" y="9535998"/>
            <a:ext cx="4114800" cy="5477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3"/>
          <p:cNvSpPr txBox="1"/>
          <p:nvPr>
            <p:ph idx="11" type="ftr"/>
          </p:nvPr>
        </p:nvSpPr>
        <p:spPr>
          <a:xfrm>
            <a:off x="6057900" y="9535998"/>
            <a:ext cx="6172200" cy="5477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3"/>
          <p:cNvSpPr txBox="1"/>
          <p:nvPr>
            <p:ph idx="12" type="sldNum"/>
          </p:nvPr>
        </p:nvSpPr>
        <p:spPr>
          <a:xfrm>
            <a:off x="12915900" y="9535998"/>
            <a:ext cx="4114800" cy="5477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1257300" y="547773"/>
            <a:ext cx="15773400" cy="198865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1257300" y="2738860"/>
            <a:ext cx="15773400" cy="652801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0" type="dt"/>
          </p:nvPr>
        </p:nvSpPr>
        <p:spPr>
          <a:xfrm>
            <a:off x="1257300" y="9535998"/>
            <a:ext cx="4114800" cy="5477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1" type="ftr"/>
          </p:nvPr>
        </p:nvSpPr>
        <p:spPr>
          <a:xfrm>
            <a:off x="6057900" y="9535998"/>
            <a:ext cx="6172200" cy="5477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12915900" y="9535998"/>
            <a:ext cx="4114800" cy="5477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1247775" y="2565004"/>
            <a:ext cx="15773400" cy="427976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0"/>
              <a:buFont typeface="Calibri"/>
              <a:buNone/>
              <a:defRPr sz="9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1247775" y="6885258"/>
            <a:ext cx="15773400" cy="22506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888888"/>
              </a:buClr>
              <a:buSzPts val="3600"/>
              <a:buNone/>
              <a:defRPr sz="36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8"/>
              </a:buClr>
              <a:buSzPts val="3000"/>
              <a:buNone/>
              <a:defRPr sz="3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8"/>
              </a:buClr>
              <a:buSzPts val="2700"/>
              <a:buNone/>
              <a:defRPr sz="27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5"/>
          <p:cNvSpPr txBox="1"/>
          <p:nvPr>
            <p:ph idx="10" type="dt"/>
          </p:nvPr>
        </p:nvSpPr>
        <p:spPr>
          <a:xfrm>
            <a:off x="1257300" y="9535998"/>
            <a:ext cx="4114800" cy="5477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1" type="ftr"/>
          </p:nvPr>
        </p:nvSpPr>
        <p:spPr>
          <a:xfrm>
            <a:off x="6057900" y="9535998"/>
            <a:ext cx="6172200" cy="5477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12915900" y="9535998"/>
            <a:ext cx="4114800" cy="5477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1257300" y="547773"/>
            <a:ext cx="15773400" cy="198865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" type="body"/>
          </p:nvPr>
        </p:nvSpPr>
        <p:spPr>
          <a:xfrm>
            <a:off x="1257300" y="2738860"/>
            <a:ext cx="7772400" cy="652801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2" type="body"/>
          </p:nvPr>
        </p:nvSpPr>
        <p:spPr>
          <a:xfrm>
            <a:off x="9258300" y="2738860"/>
            <a:ext cx="7772400" cy="652801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0" type="dt"/>
          </p:nvPr>
        </p:nvSpPr>
        <p:spPr>
          <a:xfrm>
            <a:off x="1257300" y="9535998"/>
            <a:ext cx="4114800" cy="5477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idx="11" type="ftr"/>
          </p:nvPr>
        </p:nvSpPr>
        <p:spPr>
          <a:xfrm>
            <a:off x="6057900" y="9535998"/>
            <a:ext cx="6172200" cy="5477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12915900" y="9535998"/>
            <a:ext cx="4114800" cy="5477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>
            <p:ph type="title"/>
          </p:nvPr>
        </p:nvSpPr>
        <p:spPr>
          <a:xfrm>
            <a:off x="1259682" y="547773"/>
            <a:ext cx="15773400" cy="198865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" type="body"/>
          </p:nvPr>
        </p:nvSpPr>
        <p:spPr>
          <a:xfrm>
            <a:off x="1259683" y="2522134"/>
            <a:ext cx="7736681" cy="123605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600"/>
            </a:lvl1pPr>
            <a:lvl2pPr indent="-228600" lvl="1" marL="9144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b="1" sz="3000"/>
            </a:lvl2pPr>
            <a:lvl3pPr indent="-228600" lvl="2" marL="1371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b="1" sz="2700"/>
            </a:lvl3pPr>
            <a:lvl4pPr indent="-228600" lvl="3" marL="18288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4pPr>
            <a:lvl5pPr indent="-228600" lvl="4" marL="2286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5pPr>
            <a:lvl6pPr indent="-228600" lvl="5" marL="2743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6pPr>
            <a:lvl7pPr indent="-228600" lvl="6" marL="32004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7pPr>
            <a:lvl8pPr indent="-228600" lvl="7" marL="3657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8pPr>
            <a:lvl9pPr indent="-228600" lvl="8" marL="41148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9pPr>
          </a:lstStyle>
          <a:p/>
        </p:txBody>
      </p:sp>
      <p:sp>
        <p:nvSpPr>
          <p:cNvPr id="39" name="Google Shape;39;p7"/>
          <p:cNvSpPr txBox="1"/>
          <p:nvPr>
            <p:ph idx="2" type="body"/>
          </p:nvPr>
        </p:nvSpPr>
        <p:spPr>
          <a:xfrm>
            <a:off x="1259683" y="3758193"/>
            <a:ext cx="7736681" cy="5527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7"/>
          <p:cNvSpPr txBox="1"/>
          <p:nvPr>
            <p:ph idx="3" type="body"/>
          </p:nvPr>
        </p:nvSpPr>
        <p:spPr>
          <a:xfrm>
            <a:off x="9258300" y="2522134"/>
            <a:ext cx="7774782" cy="123605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600"/>
            </a:lvl1pPr>
            <a:lvl2pPr indent="-228600" lvl="1" marL="9144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b="1" sz="3000"/>
            </a:lvl2pPr>
            <a:lvl3pPr indent="-228600" lvl="2" marL="1371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b="1" sz="2700"/>
            </a:lvl3pPr>
            <a:lvl4pPr indent="-228600" lvl="3" marL="18288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4pPr>
            <a:lvl5pPr indent="-228600" lvl="4" marL="2286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5pPr>
            <a:lvl6pPr indent="-228600" lvl="5" marL="2743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6pPr>
            <a:lvl7pPr indent="-228600" lvl="6" marL="32004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7pPr>
            <a:lvl8pPr indent="-228600" lvl="7" marL="3657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8pPr>
            <a:lvl9pPr indent="-228600" lvl="8" marL="41148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9pPr>
          </a:lstStyle>
          <a:p/>
        </p:txBody>
      </p:sp>
      <p:sp>
        <p:nvSpPr>
          <p:cNvPr id="41" name="Google Shape;41;p7"/>
          <p:cNvSpPr txBox="1"/>
          <p:nvPr>
            <p:ph idx="4" type="body"/>
          </p:nvPr>
        </p:nvSpPr>
        <p:spPr>
          <a:xfrm>
            <a:off x="9258300" y="3758193"/>
            <a:ext cx="7774782" cy="5527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0" type="dt"/>
          </p:nvPr>
        </p:nvSpPr>
        <p:spPr>
          <a:xfrm>
            <a:off x="1257300" y="9535998"/>
            <a:ext cx="4114800" cy="5477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7"/>
          <p:cNvSpPr txBox="1"/>
          <p:nvPr>
            <p:ph idx="11" type="ftr"/>
          </p:nvPr>
        </p:nvSpPr>
        <p:spPr>
          <a:xfrm>
            <a:off x="6057900" y="9535998"/>
            <a:ext cx="6172200" cy="5477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12" type="sldNum"/>
          </p:nvPr>
        </p:nvSpPr>
        <p:spPr>
          <a:xfrm>
            <a:off x="12915900" y="9535998"/>
            <a:ext cx="4114800" cy="5477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/>
          <p:nvPr>
            <p:ph type="title"/>
          </p:nvPr>
        </p:nvSpPr>
        <p:spPr>
          <a:xfrm>
            <a:off x="1257300" y="547773"/>
            <a:ext cx="15773400" cy="198865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8"/>
          <p:cNvSpPr txBox="1"/>
          <p:nvPr>
            <p:ph idx="10" type="dt"/>
          </p:nvPr>
        </p:nvSpPr>
        <p:spPr>
          <a:xfrm>
            <a:off x="1257300" y="9535998"/>
            <a:ext cx="4114800" cy="5477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8"/>
          <p:cNvSpPr txBox="1"/>
          <p:nvPr>
            <p:ph idx="11" type="ftr"/>
          </p:nvPr>
        </p:nvSpPr>
        <p:spPr>
          <a:xfrm>
            <a:off x="6057900" y="9535998"/>
            <a:ext cx="6172200" cy="5477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8"/>
          <p:cNvSpPr txBox="1"/>
          <p:nvPr>
            <p:ph idx="12" type="sldNum"/>
          </p:nvPr>
        </p:nvSpPr>
        <p:spPr>
          <a:xfrm>
            <a:off x="12915900" y="9535998"/>
            <a:ext cx="4114800" cy="5477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/>
          <p:nvPr>
            <p:ph idx="10" type="dt"/>
          </p:nvPr>
        </p:nvSpPr>
        <p:spPr>
          <a:xfrm>
            <a:off x="1257300" y="9535998"/>
            <a:ext cx="4114800" cy="5477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9"/>
          <p:cNvSpPr txBox="1"/>
          <p:nvPr>
            <p:ph idx="11" type="ftr"/>
          </p:nvPr>
        </p:nvSpPr>
        <p:spPr>
          <a:xfrm>
            <a:off x="6057900" y="9535998"/>
            <a:ext cx="6172200" cy="5477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idx="12" type="sldNum"/>
          </p:nvPr>
        </p:nvSpPr>
        <p:spPr>
          <a:xfrm>
            <a:off x="12915900" y="9535998"/>
            <a:ext cx="4114800" cy="5477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/>
          <p:nvPr>
            <p:ph type="title"/>
          </p:nvPr>
        </p:nvSpPr>
        <p:spPr>
          <a:xfrm>
            <a:off x="1259683" y="685906"/>
            <a:ext cx="5898356" cy="240067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0"/>
          <p:cNvSpPr txBox="1"/>
          <p:nvPr>
            <p:ph idx="1" type="body"/>
          </p:nvPr>
        </p:nvSpPr>
        <p:spPr>
          <a:xfrm>
            <a:off x="7774782" y="1481367"/>
            <a:ext cx="9258300" cy="73115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533400" lvl="0" marL="45720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1pPr>
            <a:lvl2pPr indent="-495300" lvl="1" marL="9144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4200"/>
              <a:buChar char="•"/>
              <a:defRPr sz="4200"/>
            </a:lvl2pPr>
            <a:lvl3pPr indent="-457200" lvl="2" marL="1371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  <a:defRPr sz="3600"/>
            </a:lvl3pPr>
            <a:lvl4pPr indent="-419100" lvl="3" marL="18288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  <a:defRPr sz="3000"/>
            </a:lvl4pPr>
            <a:lvl5pPr indent="-419100" lvl="4" marL="2286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  <a:defRPr sz="3000"/>
            </a:lvl5pPr>
            <a:lvl6pPr indent="-419100" lvl="5" marL="2743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  <a:defRPr sz="3000"/>
            </a:lvl6pPr>
            <a:lvl7pPr indent="-419100" lvl="6" marL="32004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  <a:defRPr sz="3000"/>
            </a:lvl7pPr>
            <a:lvl8pPr indent="-419100" lvl="7" marL="3657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  <a:defRPr sz="3000"/>
            </a:lvl8pPr>
            <a:lvl9pPr indent="-419100" lvl="8" marL="41148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  <a:defRPr sz="3000"/>
            </a:lvl9pPr>
          </a:lstStyle>
          <a:p/>
        </p:txBody>
      </p:sp>
      <p:sp>
        <p:nvSpPr>
          <p:cNvPr id="57" name="Google Shape;57;p10"/>
          <p:cNvSpPr txBox="1"/>
          <p:nvPr>
            <p:ph idx="2" type="body"/>
          </p:nvPr>
        </p:nvSpPr>
        <p:spPr>
          <a:xfrm>
            <a:off x="1259683" y="3086576"/>
            <a:ext cx="5898356" cy="57182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indent="-228600" lvl="1" marL="9144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/>
            </a:lvl2pPr>
            <a:lvl3pPr indent="-228600" lvl="2" marL="1371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indent="-228600" lvl="3" marL="18288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4pPr>
            <a:lvl5pPr indent="-228600" lvl="4" marL="2286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5pPr>
            <a:lvl6pPr indent="-228600" lvl="5" marL="2743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6pPr>
            <a:lvl7pPr indent="-228600" lvl="6" marL="32004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7pPr>
            <a:lvl8pPr indent="-228600" lvl="7" marL="3657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8pPr>
            <a:lvl9pPr indent="-228600" lvl="8" marL="41148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9pPr>
          </a:lstStyle>
          <a:p/>
        </p:txBody>
      </p:sp>
      <p:sp>
        <p:nvSpPr>
          <p:cNvPr id="58" name="Google Shape;58;p10"/>
          <p:cNvSpPr txBox="1"/>
          <p:nvPr>
            <p:ph idx="10" type="dt"/>
          </p:nvPr>
        </p:nvSpPr>
        <p:spPr>
          <a:xfrm>
            <a:off x="1257300" y="9535998"/>
            <a:ext cx="4114800" cy="5477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0"/>
          <p:cNvSpPr txBox="1"/>
          <p:nvPr>
            <p:ph idx="11" type="ftr"/>
          </p:nvPr>
        </p:nvSpPr>
        <p:spPr>
          <a:xfrm>
            <a:off x="6057900" y="9535998"/>
            <a:ext cx="6172200" cy="5477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2" type="sldNum"/>
          </p:nvPr>
        </p:nvSpPr>
        <p:spPr>
          <a:xfrm>
            <a:off x="12915900" y="9535998"/>
            <a:ext cx="4114800" cy="5477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/>
          <p:nvPr>
            <p:ph type="title"/>
          </p:nvPr>
        </p:nvSpPr>
        <p:spPr>
          <a:xfrm>
            <a:off x="1259683" y="685906"/>
            <a:ext cx="5898356" cy="240067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1"/>
          <p:cNvSpPr/>
          <p:nvPr>
            <p:ph idx="2" type="pic"/>
          </p:nvPr>
        </p:nvSpPr>
        <p:spPr>
          <a:xfrm>
            <a:off x="7774782" y="1481367"/>
            <a:ext cx="9258300" cy="7311566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/>
          <p:nvPr>
            <p:ph idx="1" type="body"/>
          </p:nvPr>
        </p:nvSpPr>
        <p:spPr>
          <a:xfrm>
            <a:off x="1259683" y="3086576"/>
            <a:ext cx="5898356" cy="57182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indent="-228600" lvl="1" marL="9144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/>
            </a:lvl2pPr>
            <a:lvl3pPr indent="-228600" lvl="2" marL="1371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indent="-228600" lvl="3" marL="18288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4pPr>
            <a:lvl5pPr indent="-228600" lvl="4" marL="2286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5pPr>
            <a:lvl6pPr indent="-228600" lvl="5" marL="2743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6pPr>
            <a:lvl7pPr indent="-228600" lvl="6" marL="32004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7pPr>
            <a:lvl8pPr indent="-228600" lvl="7" marL="3657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8pPr>
            <a:lvl9pPr indent="-228600" lvl="8" marL="41148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9pPr>
          </a:lstStyle>
          <a:p/>
        </p:txBody>
      </p:sp>
      <p:sp>
        <p:nvSpPr>
          <p:cNvPr id="65" name="Google Shape;65;p11"/>
          <p:cNvSpPr txBox="1"/>
          <p:nvPr>
            <p:ph idx="10" type="dt"/>
          </p:nvPr>
        </p:nvSpPr>
        <p:spPr>
          <a:xfrm>
            <a:off x="1257300" y="9535998"/>
            <a:ext cx="4114800" cy="5477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1"/>
          <p:cNvSpPr txBox="1"/>
          <p:nvPr>
            <p:ph idx="11" type="ftr"/>
          </p:nvPr>
        </p:nvSpPr>
        <p:spPr>
          <a:xfrm>
            <a:off x="6057900" y="9535998"/>
            <a:ext cx="6172200" cy="5477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 txBox="1"/>
          <p:nvPr>
            <p:ph idx="12" type="sldNum"/>
          </p:nvPr>
        </p:nvSpPr>
        <p:spPr>
          <a:xfrm>
            <a:off x="12915900" y="9535998"/>
            <a:ext cx="4114800" cy="5477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1257300" y="547773"/>
            <a:ext cx="15773400" cy="198865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Calibri"/>
              <a:buNone/>
              <a:defRPr b="0" i="0" sz="6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1257300" y="2738860"/>
            <a:ext cx="15773400" cy="652801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95300" lvl="0" marL="457200" marR="0" rtl="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Arial"/>
              <a:buChar char="•"/>
              <a:defRPr b="0" i="0" sz="4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57200" lvl="1" marL="914400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b="0" i="0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419100" lvl="2" marL="1371600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•"/>
              <a:defRPr b="0" i="0" sz="3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400050" lvl="3" marL="1828800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b="0" i="0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400050" lvl="4" marL="2286000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b="0" i="0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400050" lvl="5" marL="2743200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b="0" i="0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400050" lvl="6" marL="3200400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b="0" i="0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400050" lvl="7" marL="3657600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b="0" i="0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400050" lvl="8" marL="4114800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b="0" i="0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0" type="dt"/>
          </p:nvPr>
        </p:nvSpPr>
        <p:spPr>
          <a:xfrm>
            <a:off x="1257300" y="9535998"/>
            <a:ext cx="4114800" cy="5477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"/>
          <p:cNvSpPr txBox="1"/>
          <p:nvPr>
            <p:ph idx="11" type="ftr"/>
          </p:nvPr>
        </p:nvSpPr>
        <p:spPr>
          <a:xfrm>
            <a:off x="6057900" y="9535998"/>
            <a:ext cx="6172200" cy="5477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12915900" y="9535998"/>
            <a:ext cx="4114800" cy="5477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310362" y="2056265"/>
            <a:ext cx="5265862" cy="483870"/>
          </a:xfrm>
          <a:prstGeom prst="roundRect">
            <a:avLst>
              <a:gd fmla="val 16667" name="adj"/>
            </a:avLst>
          </a:prstGeom>
          <a:solidFill>
            <a:srgbClr val="00B050"/>
          </a:solidFill>
          <a:ln cap="flat" cmpd="sng" w="41275">
            <a:solidFill>
              <a:srgbClr val="00B05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t/>
            </a:r>
            <a:endParaRPr b="0" i="0" sz="27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1"/>
          <p:cNvSpPr/>
          <p:nvPr/>
        </p:nvSpPr>
        <p:spPr>
          <a:xfrm>
            <a:off x="0" y="800991"/>
            <a:ext cx="18288000" cy="1004949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t/>
            </a:r>
            <a:endParaRPr b="0" i="0" sz="27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1"/>
          <p:cNvSpPr txBox="1"/>
          <p:nvPr/>
        </p:nvSpPr>
        <p:spPr>
          <a:xfrm>
            <a:off x="640073" y="871100"/>
            <a:ext cx="15655500" cy="677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76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pt-BR" sz="1900">
                <a:solidFill>
                  <a:schemeClr val="lt1"/>
                </a:solidFill>
              </a:rPr>
              <a:t>Preservação Laríngea em Pacientes Portadores de Carcinoma Epidermoide de Laringe Estadiamento cT4aN0-N3bM0. Quando é Seguro a Preservação de Órgão? Um Estudo de Coorte</a:t>
            </a:r>
            <a:endParaRPr i="0" sz="3000" u="none" cap="none" strike="noStrike">
              <a:solidFill>
                <a:schemeClr val="lt1"/>
              </a:solidFill>
            </a:endParaRPr>
          </a:p>
        </p:txBody>
      </p:sp>
      <p:sp>
        <p:nvSpPr>
          <p:cNvPr id="87" name="Google Shape;87;p1"/>
          <p:cNvSpPr txBox="1"/>
          <p:nvPr/>
        </p:nvSpPr>
        <p:spPr>
          <a:xfrm>
            <a:off x="764773" y="1450038"/>
            <a:ext cx="9087300" cy="415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pt-BR" sz="2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Genival Barbosa de Carvalho; Henrique Perez de Carvalho</a:t>
            </a:r>
            <a:endParaRPr b="0" i="0" sz="2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1"/>
          <p:cNvSpPr/>
          <p:nvPr/>
        </p:nvSpPr>
        <p:spPr>
          <a:xfrm>
            <a:off x="16962120" y="800991"/>
            <a:ext cx="1325880" cy="1004949"/>
          </a:xfrm>
          <a:prstGeom prst="rect">
            <a:avLst/>
          </a:prstGeom>
          <a:solidFill>
            <a:srgbClr val="38562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t/>
            </a:r>
            <a:endParaRPr b="0" i="0" sz="27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1"/>
          <p:cNvSpPr/>
          <p:nvPr/>
        </p:nvSpPr>
        <p:spPr>
          <a:xfrm>
            <a:off x="16497300" y="800991"/>
            <a:ext cx="464820" cy="1004949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t/>
            </a:r>
            <a:endParaRPr b="0" i="0" sz="27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"/>
          <p:cNvSpPr txBox="1"/>
          <p:nvPr/>
        </p:nvSpPr>
        <p:spPr>
          <a:xfrm>
            <a:off x="417056" y="2078469"/>
            <a:ext cx="5436187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pt-BR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INTRODUÇÃO</a:t>
            </a:r>
            <a:endParaRPr b="1" i="0" sz="2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"/>
          <p:cNvSpPr txBox="1"/>
          <p:nvPr/>
        </p:nvSpPr>
        <p:spPr>
          <a:xfrm>
            <a:off x="194037" y="2601689"/>
            <a:ext cx="5436300" cy="3786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457200" lvl="0" marL="0" rtl="0" algn="just">
              <a:spcBef>
                <a:spcPts val="100"/>
              </a:spcBef>
              <a:spcAft>
                <a:spcPts val="1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 câncer de laringe tem grande importância social e está entre os mais comuns do trato aero digestivo superior. Sua relevância se deve ao importante papel que a laringe desempenha na produção da voz, respiração e deglutição, portanto na qualidade de vida dos pacientes. </a:t>
            </a:r>
            <a:r>
              <a:rPr lang="pt-BR" sz="1600">
                <a:solidFill>
                  <a:srgbClr val="23232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Pacientes portadores de câncer de laringe geralmente apresentam-se com doença avançada e os tratamentos dos tumores estadiados como cT4a envolve a laringectomia total e/ou radioterapia associada ou não a quimioterapia.  </a:t>
            </a:r>
            <a:r>
              <a:rPr lang="pt-BR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Levando em consideração a alta prevalência de neoplasias avançadas de laringe, a alta morbidade da laringectomia total, um estudo para identificar os subgrupos de pacientes que podem beneficiar-se de estratégias terapêuticas específicas e distintas é importante na prática clínica. Assim como pode ser útil para determinar eventuais estratificações de grupos em futuros estudos prospectivos.</a:t>
            </a:r>
            <a:endParaRPr i="0" sz="16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92" name="Google Shape;92;p1"/>
          <p:cNvGrpSpPr/>
          <p:nvPr/>
        </p:nvGrpSpPr>
        <p:grpSpPr>
          <a:xfrm>
            <a:off x="205615" y="6648149"/>
            <a:ext cx="5859054" cy="2220728"/>
            <a:chOff x="6034990" y="2047586"/>
            <a:chExt cx="5859054" cy="2220728"/>
          </a:xfrm>
        </p:grpSpPr>
        <p:sp>
          <p:nvSpPr>
            <p:cNvPr id="93" name="Google Shape;93;p1"/>
            <p:cNvSpPr/>
            <p:nvPr/>
          </p:nvSpPr>
          <p:spPr>
            <a:xfrm>
              <a:off x="6205450" y="2047586"/>
              <a:ext cx="5265862" cy="483870"/>
            </a:xfrm>
            <a:prstGeom prst="roundRect">
              <a:avLst>
                <a:gd fmla="val 16667" name="adj"/>
              </a:avLst>
            </a:prstGeom>
            <a:solidFill>
              <a:srgbClr val="00B050"/>
            </a:solidFill>
            <a:ln cap="flat" cmpd="sng" w="41275">
              <a:solidFill>
                <a:srgbClr val="00B05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700"/>
                <a:buFont typeface="Arial"/>
                <a:buNone/>
              </a:pPr>
              <a:r>
                <a:t/>
              </a:r>
              <a:endParaRPr b="0" i="0" sz="27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4" name="Google Shape;94;p1"/>
            <p:cNvSpPr txBox="1"/>
            <p:nvPr/>
          </p:nvSpPr>
          <p:spPr>
            <a:xfrm>
              <a:off x="6144647" y="2055715"/>
              <a:ext cx="5749397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b="1" i="0" lang="pt-BR" sz="24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OBJETIVO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5" name="Google Shape;95;p1"/>
            <p:cNvSpPr txBox="1"/>
            <p:nvPr/>
          </p:nvSpPr>
          <p:spPr>
            <a:xfrm>
              <a:off x="6034990" y="2685514"/>
              <a:ext cx="5436300" cy="1582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457200" lvl="0" marL="0" rtl="0" algn="just">
                <a:spcBef>
                  <a:spcPts val="10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pt-BR" sz="160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Avaliar a taxa de preservação laríngea nos pacientes portadores de carcinoma epidermoide de laringe estádios cT4aN0-N3bM0. </a:t>
              </a:r>
              <a:endParaRPr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indent="457200" lvl="0" marL="0" rtl="0" algn="just">
                <a:spcBef>
                  <a:spcPts val="100"/>
                </a:spcBef>
                <a:spcAft>
                  <a:spcPts val="10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pt-BR" sz="160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Analisar resultados de sobrevida global, câncer específica e livre de recorrência de acordo com a modalidade terapêutica inicial.</a:t>
              </a:r>
              <a:endParaRPr sz="1600"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  <p:sp>
        <p:nvSpPr>
          <p:cNvPr id="96" name="Google Shape;96;p1"/>
          <p:cNvSpPr/>
          <p:nvPr/>
        </p:nvSpPr>
        <p:spPr>
          <a:xfrm>
            <a:off x="6256697" y="1931115"/>
            <a:ext cx="5265900" cy="483900"/>
          </a:xfrm>
          <a:prstGeom prst="roundRect">
            <a:avLst>
              <a:gd fmla="val 16667" name="adj"/>
            </a:avLst>
          </a:prstGeom>
          <a:solidFill>
            <a:srgbClr val="00B050"/>
          </a:solidFill>
          <a:ln cap="flat" cmpd="sng" w="41275">
            <a:solidFill>
              <a:srgbClr val="00B05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t/>
            </a:r>
            <a:endParaRPr b="0" i="0" sz="27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p1"/>
          <p:cNvSpPr txBox="1"/>
          <p:nvPr/>
        </p:nvSpPr>
        <p:spPr>
          <a:xfrm>
            <a:off x="6171551" y="1942225"/>
            <a:ext cx="54363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pt-BR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MÉTODOS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Google Shape;98;p1"/>
          <p:cNvSpPr txBox="1"/>
          <p:nvPr/>
        </p:nvSpPr>
        <p:spPr>
          <a:xfrm>
            <a:off x="6014981" y="2485491"/>
            <a:ext cx="5436300" cy="354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457200" lvl="0" marL="0" rtl="0" algn="just">
              <a:spcBef>
                <a:spcPts val="100"/>
              </a:spcBef>
              <a:spcAft>
                <a:spcPts val="1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Estudo de coorte retrospectivo, de uma série de pacientes portadores de carcinoma epidermoide de laringe, estadiados como cT4aN0-3bM0, tratados no AC Camargo Cancer Center com intuito curativo no período de janeiro de 2007 a dezembro de 2021 e sem histórico de tratamento prévio. As variáveis analisadas foram separadas em demográficas, clínicas relacionadas ao paciente e ao tumor, terapêuticas e anatomopatológicas. Os pacientes submetidos a tratamento não cirúrgico e que não usavam traqueostomia, sonda nasoenteral e sem histórico de bronco aspiração nos últimos 12 meses foram considerados com a laringe preservada. As informações foram coletadas dos prontuários médicos disponíveis nos Serviços de Arquivos Médicos das instituições participantes conforme ficha padronizada.</a:t>
            </a:r>
            <a:endParaRPr i="0" sz="16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99" name="Google Shape;99;p1"/>
          <p:cNvGrpSpPr/>
          <p:nvPr/>
        </p:nvGrpSpPr>
        <p:grpSpPr>
          <a:xfrm>
            <a:off x="6086079" y="6025790"/>
            <a:ext cx="5708400" cy="484454"/>
            <a:chOff x="6118116" y="7016015"/>
            <a:chExt cx="5708400" cy="484454"/>
          </a:xfrm>
        </p:grpSpPr>
        <p:sp>
          <p:nvSpPr>
            <p:cNvPr id="100" name="Google Shape;100;p1"/>
            <p:cNvSpPr/>
            <p:nvPr/>
          </p:nvSpPr>
          <p:spPr>
            <a:xfrm>
              <a:off x="6118116" y="7016015"/>
              <a:ext cx="5708400" cy="423000"/>
            </a:xfrm>
            <a:prstGeom prst="roundRect">
              <a:avLst>
                <a:gd fmla="val 16667" name="adj"/>
              </a:avLst>
            </a:prstGeom>
            <a:solidFill>
              <a:srgbClr val="00B050"/>
            </a:solidFill>
            <a:ln cap="flat" cmpd="sng" w="41275">
              <a:solidFill>
                <a:srgbClr val="00B05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700"/>
                <a:buFont typeface="Arial"/>
                <a:buNone/>
              </a:pPr>
              <a:r>
                <a:t/>
              </a:r>
              <a:endParaRPr b="0" i="0" sz="27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1" name="Google Shape;101;p1"/>
            <p:cNvSpPr txBox="1"/>
            <p:nvPr/>
          </p:nvSpPr>
          <p:spPr>
            <a:xfrm>
              <a:off x="6348360" y="7038769"/>
              <a:ext cx="5436300" cy="461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b="1" i="0" lang="pt-BR" sz="24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RESULTADOS E CONCLUSÃO</a:t>
              </a:r>
              <a:endParaRPr b="1" i="0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02" name="Google Shape;102;p1"/>
          <p:cNvSpPr/>
          <p:nvPr/>
        </p:nvSpPr>
        <p:spPr>
          <a:xfrm>
            <a:off x="12314294" y="7365400"/>
            <a:ext cx="5479612" cy="2634168"/>
          </a:xfrm>
          <a:prstGeom prst="roundRect">
            <a:avLst>
              <a:gd fmla="val 16667" name="adj"/>
            </a:avLst>
          </a:prstGeom>
          <a:noFill/>
          <a:ln cap="flat" cmpd="sng" w="41275">
            <a:solidFill>
              <a:srgbClr val="00B05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t/>
            </a:r>
            <a:endParaRPr b="0" i="0" sz="27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1"/>
          <p:cNvSpPr txBox="1"/>
          <p:nvPr/>
        </p:nvSpPr>
        <p:spPr>
          <a:xfrm>
            <a:off x="12437128" y="7492751"/>
            <a:ext cx="5334600" cy="235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pt-BR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Refe</a:t>
            </a:r>
            <a:r>
              <a:rPr b="1" i="0" lang="pt-BR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rências:</a:t>
            </a:r>
            <a:endParaRPr b="0" i="0" sz="15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13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1- </a:t>
            </a:r>
            <a:r>
              <a:rPr lang="pt-BR" sz="130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Use of Larynx-Preservation Strategies in the Treatment of Laryngeal Cancer: American Society of Clinical Oncology Clinical Practice Guideline Update Summary.Forastiere AA, Ismaila N, Wolf GT ;J Oncol Pract. 2018;14(2):123. Epub 2017 Nov 27</a:t>
            </a:r>
            <a:endParaRPr sz="1300">
              <a:solidFill>
                <a:schemeClr val="dk1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300">
              <a:solidFill>
                <a:schemeClr val="dk1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13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2- </a:t>
            </a:r>
            <a:r>
              <a:rPr lang="pt-BR" sz="130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Global cancer statistics 2018: GLOBOCAN estimates of incidence and mortality worldwide for 36 cancers in 185 countries.Bray F, Ferlay J, Soerjomataram I, Siegel RL, Torre LA, Jemal A CA Cancer J Clin. 2018;68(6):394. Epub 2018 Sep 12. </a:t>
            </a:r>
            <a:endParaRPr sz="1900">
              <a:solidFill>
                <a:srgbClr val="22222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4" name="Google Shape;104;p1"/>
          <p:cNvSpPr/>
          <p:nvPr/>
        </p:nvSpPr>
        <p:spPr>
          <a:xfrm>
            <a:off x="15227439" y="112498"/>
            <a:ext cx="3004541" cy="615553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b="1" i="0" lang="pt-BR" sz="17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Encontro de Ciência e Inovação 2023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C:\Users\25496\Downloads\ACC - Assinaturas versão horizontal_RGB (2).png" id="105" name="Google Shape;105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72311"/>
            <a:ext cx="5416062" cy="641567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p1"/>
          <p:cNvSpPr txBox="1"/>
          <p:nvPr/>
        </p:nvSpPr>
        <p:spPr>
          <a:xfrm>
            <a:off x="12250219" y="1805959"/>
            <a:ext cx="5708400" cy="53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rtl="0" algn="just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Quanto ao tipo de tratamento inicial, 92 pacientes (71,3%) foram submetidos ao tratamento cirúrgico inicial, 8 (6,2%) à radioterapia exclusiva e 27 (21,2%) à quimiorradioterapia concomitantes. 39 pacientes (30,2%) foram submetidos a radioterapia pós-operatória. 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Em relação ao tratamento não cirúrgico, dos 27 pacientes (21,1%) submetidos a quimiorradioterapia concomitante.  Dos 35 (27,5%) dos pacientes submetidos a tratamento não cirúrgico, apenas 6 (17,1%) tiveram sua laringe funcionalmente preservada. 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No que se refere a recorrência da doença: 72 pacientes não apresentaram (55,8%). A sobrevida global, em 5 anos, foi de 70,5% nos pacientes submetidos ao tratamento cirúrgico e 20,4% nos pacientes submetidos ao tratamento não cirúrgico (p=0,07) a sobrevida câncer específica foi de 77,6% e 43,6% respectivamente (p=0,018). 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spcBef>
                <a:spcPts val="100"/>
              </a:spcBef>
              <a:spcAft>
                <a:spcPts val="1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Nos pacientes portadores de tumores de laringe estádio clínico cT4a, o tratamento cirúrgico oferece melhores resultados oncológicos e nos submetidos ao tratamento não cirúrgico a taxa de preservação laríngea é muito baixa, então o tratamento cirúrgico deve ser o recomendado neste perfil de pacientes. 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7" name="Google Shape;107;p1"/>
          <p:cNvSpPr txBox="1"/>
          <p:nvPr/>
        </p:nvSpPr>
        <p:spPr>
          <a:xfrm>
            <a:off x="6035457" y="6510259"/>
            <a:ext cx="5708400" cy="3799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457200" lvl="0" marL="0" rtl="0" algn="just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Um total de 169 pacientes foram inicialmente selecionados, dos quais 129 preencheram os critérios de inclusão. Destes, 127 tinham informações suficientes para análise dos dados, 107 (82,9%) eram do sexo masculino e 20 (15,5%) eram do sexo feminino. Em relação as comorbidades prévias, 10,2% possuíam apenas uma comorbidade, os demais possuíam duas ou mais (89.8%). 48 pacientes (37,2%) foram submetidos a traqueostomia previamente ao tratamento. Em relação as características da extensão do tumor, 29 (22,8%) dos pacientes apresentavam tumores com extensão transglótica e 22 (17,3%) com erosão de cartilagens. No que se refere ao estadiamento cN: 30 (23,3%) foram cN0; 12 (9,3%) foram cN1; 3 (2,4%) foram cN2a; 5 (3,9%) foram cN2b; 13 (10,1%) foram cN2c; 5 (3,9%) foram cN3a e 1 (0,8%) possuía extravasamento extranodal sendo então cN3b. 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spcBef>
                <a:spcPts val="100"/>
              </a:spcBef>
              <a:spcAft>
                <a:spcPts val="1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2018-02-05T15:36:18Z</dcterms:created>
  <dc:creator>amanda neves Neves Campos</dc:creator>
</cp:coreProperties>
</file>