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288575" cx="1828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h7drNAsZXtdCihvDs0E0jQGO3A9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57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2286000" y="1683804"/>
            <a:ext cx="13716000" cy="35819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2286000" y="5403891"/>
            <a:ext cx="13716000" cy="24840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2pPr>
            <a:lvl3pPr lvl="2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3pPr>
            <a:lvl4pPr lvl="3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4pPr>
            <a:lvl5pPr lvl="4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5pPr>
            <a:lvl6pPr lvl="5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6pPr>
            <a:lvl7pPr lvl="6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7pPr>
            <a:lvl8pPr lvl="7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8pPr>
            <a:lvl9pPr lvl="8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5879993" y="-1883832"/>
            <a:ext cx="6528015" cy="157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10699474" y="2935649"/>
            <a:ext cx="8719103" cy="3943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2698474" y="-893401"/>
            <a:ext cx="8719103" cy="1160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1247775" y="2565004"/>
            <a:ext cx="15773400" cy="42797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1247775" y="6885258"/>
            <a:ext cx="15773400" cy="22506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3600"/>
              <a:buNone/>
              <a:defRPr sz="36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3000"/>
              <a:buNone/>
              <a:defRPr sz="3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1257300" y="2738860"/>
            <a:ext cx="7772400" cy="6528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9258300" y="2738860"/>
            <a:ext cx="7772400" cy="6528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1259682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1259683" y="2522134"/>
            <a:ext cx="7736681" cy="12360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1259683" y="3758193"/>
            <a:ext cx="7736681" cy="5527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9258300" y="2522134"/>
            <a:ext cx="7774782" cy="12360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9258300" y="3758193"/>
            <a:ext cx="7774782" cy="5527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1259683" y="685906"/>
            <a:ext cx="5898356" cy="24006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7774782" y="1481367"/>
            <a:ext cx="9258300" cy="73115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1pPr>
            <a:lvl2pPr indent="-4953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2pPr>
            <a:lvl3pPr indent="-4572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3pPr>
            <a:lvl4pPr indent="-4191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4pPr>
            <a:lvl5pPr indent="-4191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5pPr>
            <a:lvl6pPr indent="-4191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6pPr>
            <a:lvl7pPr indent="-4191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7pPr>
            <a:lvl8pPr indent="-4191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8pPr>
            <a:lvl9pPr indent="-4191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1259683" y="3086576"/>
            <a:ext cx="5898356" cy="57182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259683" y="685906"/>
            <a:ext cx="5898356" cy="24006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7774782" y="1481367"/>
            <a:ext cx="9258300" cy="7311566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259683" y="3086576"/>
            <a:ext cx="5898356" cy="57182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95300" lvl="0" marL="457200" marR="0" rtl="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  <a:defRPr b="0" i="0" sz="4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57200" lvl="1" marL="914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19100" lvl="2" marL="13716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00050" lvl="3" marL="18288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00050" lvl="4" marL="22860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00050" lvl="5" marL="2743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00050" lvl="6" marL="3200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00050" lvl="7" marL="36576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00050" lvl="8" marL="41148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5" Type="http://schemas.openxmlformats.org/officeDocument/2006/relationships/image" Target="../media/image1.jp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6496336" y="3960432"/>
            <a:ext cx="5265862" cy="483870"/>
          </a:xfrm>
          <a:prstGeom prst="roundRect">
            <a:avLst>
              <a:gd fmla="val 16667" name="adj"/>
            </a:avLst>
          </a:prstGeom>
          <a:solidFill>
            <a:srgbClr val="00B050"/>
          </a:solidFill>
          <a:ln cap="flat" cmpd="sng" w="4127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12327883" y="2056265"/>
            <a:ext cx="5265862" cy="483870"/>
          </a:xfrm>
          <a:prstGeom prst="roundRect">
            <a:avLst>
              <a:gd fmla="val 16667" name="adj"/>
            </a:avLst>
          </a:prstGeom>
          <a:solidFill>
            <a:srgbClr val="00B050"/>
          </a:solidFill>
          <a:ln cap="flat" cmpd="sng" w="4127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6471626" y="2056265"/>
            <a:ext cx="5265862" cy="483870"/>
          </a:xfrm>
          <a:prstGeom prst="roundRect">
            <a:avLst>
              <a:gd fmla="val 16667" name="adj"/>
            </a:avLst>
          </a:prstGeom>
          <a:solidFill>
            <a:srgbClr val="00B050"/>
          </a:solidFill>
          <a:ln cap="flat" cmpd="sng" w="4127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689500" y="2056265"/>
            <a:ext cx="5265862" cy="483870"/>
          </a:xfrm>
          <a:prstGeom prst="roundRect">
            <a:avLst>
              <a:gd fmla="val 16667" name="adj"/>
            </a:avLst>
          </a:prstGeom>
          <a:solidFill>
            <a:srgbClr val="00B050"/>
          </a:solidFill>
          <a:ln cap="flat" cmpd="sng" w="4127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0" y="71178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0" y="737650"/>
            <a:ext cx="18157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AVALIAÇÃO DOS FATORES PROGNÓSTICOS E TERAPÊUTICOS DO CA</a:t>
            </a:r>
            <a:r>
              <a:rPr b="1" i="0" lang="pt-BR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RCINOMA MUCOEPIDERMÓIDE DE GLÂNDULAS SALIVARES</a:t>
            </a:r>
            <a:endParaRPr b="1"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101056" y="1154227"/>
            <a:ext cx="14564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H.R. Nogueira; W</a:t>
            </a:r>
            <a:r>
              <a:rPr b="0" i="0" lang="pt-BR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E. Bernaola-Paredes; E. P. Filippetti; M. P. Teixeira; J. G. Vartanian; C. A. L. Pinto; A. C. A. Pellizzon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6831625" y="1190900"/>
            <a:ext cx="1456500" cy="523200"/>
          </a:xfrm>
          <a:prstGeom prst="rect">
            <a:avLst/>
          </a:prstGeom>
          <a:solidFill>
            <a:srgbClr val="38562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6405522" y="1212722"/>
            <a:ext cx="464820" cy="50400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640080" y="2601689"/>
            <a:ext cx="5436187" cy="37702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r>
              <a:rPr b="0" i="0" lang="pt-BR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 Carcinoma Mucoepidermóide é o subtipo histológico mais comum das neoplasias  malignas de glândula salivar, mas que têm-se descrito com menor frequência em crianças e jovens, e que acomete tanto as glândulas salivares maiores quanto as menores. Clinicamente se apresenta como uma massa firme, consistente, persistente e não sensível à palpação.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A terapêutica baseia-se principalmente na ressecção cirúrgica, que pode estar acompanhada da Radioterapia adjuvante (RTa) indicada para os pacientes com alto grau histológico a intermediário, em estágio avançado da doença, margens comprometidas e linfonodos comprometidos. Para os pacientes com tumores de baixo grau, o papel da RTa ainda permanece controverso. 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6446916" y="2078469"/>
            <a:ext cx="543618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OBJETIVO</a:t>
            </a:r>
            <a:endParaRPr/>
          </a:p>
        </p:txBody>
      </p:sp>
      <p:sp>
        <p:nvSpPr>
          <p:cNvPr id="97" name="Google Shape;97;p1"/>
          <p:cNvSpPr txBox="1"/>
          <p:nvPr/>
        </p:nvSpPr>
        <p:spPr>
          <a:xfrm>
            <a:off x="6372787" y="2601689"/>
            <a:ext cx="5436300" cy="140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O presente estudo visa avaliar o impacto dos fatores prognósticos e terapêuticos nos pacientes diagnosticados com Carcinoma Mucoepidermóide de glândula salivar atendidos no A.C. Camargo Cancer Center </a:t>
            </a:r>
            <a:r>
              <a:rPr lang="pt-B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entre 01/2006 e 12/2019.</a:t>
            </a:r>
            <a:endParaRPr b="0" i="0" sz="1700" u="none" cap="none" strike="noStrike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6301301" y="3935372"/>
            <a:ext cx="543618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MÉTODOS</a:t>
            </a:r>
            <a:endParaRPr/>
          </a:p>
        </p:txBody>
      </p:sp>
      <p:sp>
        <p:nvSpPr>
          <p:cNvPr id="99" name="Google Shape;99;p1"/>
          <p:cNvSpPr txBox="1"/>
          <p:nvPr/>
        </p:nvSpPr>
        <p:spPr>
          <a:xfrm>
            <a:off x="6372787" y="4513863"/>
            <a:ext cx="5436300" cy="297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lang="pt-BR" sz="1700">
                <a:latin typeface="Calibri"/>
                <a:ea typeface="Calibri"/>
                <a:cs typeface="Calibri"/>
                <a:sym typeface="Calibri"/>
              </a:rPr>
              <a:t>A partir de uma análise observacional, descritiva e retrospectiva d</a:t>
            </a:r>
            <a:r>
              <a:rPr b="0" i="0" lang="pt-BR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os dados demográficos dos pacientes, critérios morfológicos e histopatológicos do tumor, da terapêutica realizada provenientes dos prontuários eletrônicos dos pacientes</a:t>
            </a:r>
            <a:r>
              <a:rPr lang="pt-BR" sz="1700">
                <a:latin typeface="Calibri"/>
                <a:ea typeface="Calibri"/>
                <a:cs typeface="Calibri"/>
                <a:sym typeface="Calibri"/>
              </a:rPr>
              <a:t> foram </a:t>
            </a:r>
            <a:r>
              <a:rPr b="0" i="0" lang="pt-BR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conformados 3 subgrupos</a:t>
            </a:r>
            <a:r>
              <a:rPr lang="pt-BR" sz="1700"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b="0" i="0" lang="pt-BR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a) pacientes que realizaram somente ressecção cirúrgica; b) pacientes que realizaram cirurgia e tratamento adjuvante (Radioterapia, Quimioterapia, Imunoterapia) e; c) pacientes que realizaram exclusivamente terapia multimodal baseada na RT, QT, Imunoterapia, Terapia Alvo e/ou combinação das terapias. 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RESULTADOS E CONCLUSÃO</a:t>
            </a:r>
            <a:endParaRPr b="1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12235386" y="2683603"/>
            <a:ext cx="54363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Após a aprovação do CEP, com código de ética 3140-21, foram coletados os dados de prontuários eletrônicos de 98 pacientes com diagnóstico de Carcinoma Mucoepidermóide. Para a avaliação do impacto do tratamento multimodal na sobrevida global (SG), sobrevida livre de doença (SLD), sobrevida livre de progressão (SLP) serão construídas as curvas através do teste de Kaplan-Meier e, para comparação entre as curvas dos grupos, será utilizado o teste de Log-Rank. O nível de significância adotado é de 5% e as análises estatísticas serão realizadas por meio do software SPSS versão 25.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Espera-se que o Carcinoma Mucoepidermóide, quando moderado e altamente diferenciado, apresent</a:t>
            </a:r>
            <a:r>
              <a:rPr lang="pt-BR" sz="1700">
                <a:latin typeface="Calibri"/>
                <a:ea typeface="Calibri"/>
                <a:cs typeface="Calibri"/>
                <a:sym typeface="Calibri"/>
              </a:rPr>
              <a:t>ará</a:t>
            </a:r>
            <a:r>
              <a:rPr b="0" i="0" lang="pt-BR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melhores </a:t>
            </a:r>
            <a:r>
              <a:rPr lang="pt-BR" sz="1700">
                <a:latin typeface="Calibri"/>
                <a:ea typeface="Calibri"/>
                <a:cs typeface="Calibri"/>
                <a:sym typeface="Calibri"/>
              </a:rPr>
              <a:t>desfechos </a:t>
            </a:r>
            <a:r>
              <a:rPr b="0" i="0" lang="pt-BR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clínicos </a:t>
            </a:r>
            <a:r>
              <a:rPr lang="pt-BR" sz="1700">
                <a:latin typeface="Calibri"/>
                <a:ea typeface="Calibri"/>
                <a:cs typeface="Calibri"/>
                <a:sym typeface="Calibri"/>
              </a:rPr>
              <a:t>quando comparados com os de baixo grau</a:t>
            </a:r>
            <a:r>
              <a:rPr b="0" i="0" lang="pt-BR" sz="1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pt-BR" sz="1700">
                <a:latin typeface="Calibri"/>
                <a:ea typeface="Calibri"/>
                <a:cs typeface="Calibri"/>
                <a:sym typeface="Calibri"/>
              </a:rPr>
              <a:t>Por outro lado, as taxas de sobrevida serão diferentes nos diferentes grupos constituídos, sendo que os que fizeram cirurgia exclusiva terão menores taxas quando </a:t>
            </a:r>
            <a:r>
              <a:rPr lang="pt-BR" sz="1700">
                <a:latin typeface="Calibri"/>
                <a:ea typeface="Calibri"/>
                <a:cs typeface="Calibri"/>
                <a:sym typeface="Calibri"/>
              </a:rPr>
              <a:t>comparados</a:t>
            </a:r>
            <a:r>
              <a:rPr lang="pt-BR" sz="1700">
                <a:latin typeface="Calibri"/>
                <a:ea typeface="Calibri"/>
                <a:cs typeface="Calibri"/>
                <a:sym typeface="Calibri"/>
              </a:rPr>
              <a:t> aos outros grupos.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16294472" y="7592273"/>
            <a:ext cx="1580100" cy="1576500"/>
          </a:xfrm>
          <a:prstGeom prst="roundRect">
            <a:avLst>
              <a:gd fmla="val 16667" name="adj"/>
            </a:avLst>
          </a:prstGeom>
          <a:noFill/>
          <a:ln cap="flat" cmpd="sng" w="4127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6575558" y="7592286"/>
            <a:ext cx="4975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Referências:</a:t>
            </a:r>
            <a:r>
              <a:rPr b="0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15227450" y="0"/>
            <a:ext cx="3060600" cy="7281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7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Encontro de Ciência e Inovação 2023</a:t>
            </a:r>
            <a:endParaRPr/>
          </a:p>
        </p:txBody>
      </p:sp>
      <p:pic>
        <p:nvPicPr>
          <p:cNvPr descr="C:\Users\25496\Downloads\ACC - Assinaturas versão horizontal_RGB (2).png" id="105" name="Google Shape;10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Воспаление слюной железы симптомы, лечение, описание" id="106" name="Google Shape;10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99357" y="6574123"/>
            <a:ext cx="3327622" cy="2034877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"/>
          <p:cNvSpPr txBox="1"/>
          <p:nvPr/>
        </p:nvSpPr>
        <p:spPr>
          <a:xfrm>
            <a:off x="1658620" y="8641894"/>
            <a:ext cx="332762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Fig. 1. Glândulas salivares maiores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640080" y="9109820"/>
            <a:ext cx="5265862" cy="1138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b="0" i="0" lang="pt-BR" sz="17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 presente estudo é financiado pelo programa institucional de bolsas de iniciação científica (PIBIC) do Conselho Nacional de Desenvolvimento Científico e Tecnológico (CNPQ) – nº 132381/2022-2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ódigo QR&#10;&#10;Descrição gerada automaticamente" id="109" name="Google Shape;109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6575544" y="8007434"/>
            <a:ext cx="1036423" cy="1036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471625" y="7507724"/>
            <a:ext cx="9545138" cy="28026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2018-02-05T15:36:18Z</dcterms:created>
  <dc:creator>amanda neves Neves Campos</dc:creator>
</cp:coreProperties>
</file>