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/>
    <p:restoredTop sz="95865"/>
  </p:normalViewPr>
  <p:slideViewPr>
    <p:cSldViewPr snapToGrid="0" snapToObjects="1">
      <p:cViewPr>
        <p:scale>
          <a:sx n="56" d="100"/>
          <a:sy n="56" d="100"/>
        </p:scale>
        <p:origin x="432" y="70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05/01/2023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38847" y="392023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731006"/>
            <a:ext cx="159239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PREDITORES CLINICOS E LABORATORIAIS DA INJURIA RENAL AGUDA DOS INIBIDORES DO CHECKPOINT IMUNE EM </a:t>
            </a:r>
          </a:p>
          <a:p>
            <a:r>
              <a:rPr lang="en-US" sz="26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NEOPLASIAS SÓLIDAS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 </a:t>
            </a:r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457717"/>
            <a:ext cx="6884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BRITO, A G, JR, APN,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Bettim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BB, BARROS E SILVA, M, PEREIRA, BJ</a:t>
            </a:r>
            <a:endParaRPr lang="pt-B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/>
              <a:t>Injúria renal aguda é uma complicação importante e comum nos pacientes com câncer, sendo associada a altas taxas de morbidade e mortalidade. Novas classes de quimioterápicos, como os inibidores do </a:t>
            </a:r>
            <a:r>
              <a:rPr lang="pt-BR" sz="1700" i="1" dirty="0"/>
              <a:t>checkpoint </a:t>
            </a:r>
            <a:r>
              <a:rPr lang="pt-BR" sz="1700" dirty="0"/>
              <a:t>imune, estão associados a toxicidades </a:t>
            </a:r>
            <a:r>
              <a:rPr lang="pt-BR" sz="1700" dirty="0" err="1"/>
              <a:t>imunomediadas</a:t>
            </a:r>
            <a:r>
              <a:rPr lang="pt-BR" sz="1700" dirty="0"/>
              <a:t>, podendo causar nefrites, colites, tireoidites, dermatites e </a:t>
            </a:r>
            <a:r>
              <a:rPr lang="pt-BR" sz="1700" dirty="0" err="1"/>
              <a:t>pneumonites</a:t>
            </a:r>
            <a:r>
              <a:rPr lang="pt-BR" sz="1700" dirty="0"/>
              <a:t>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/>
              <a:t>Avaliar a incidência da injúria renal aguda nos pacientes com neoplasias sólidas em uso de inibidores do </a:t>
            </a:r>
            <a:r>
              <a:rPr lang="pt-BR" sz="1700" i="1" dirty="0"/>
              <a:t>checkpoint </a:t>
            </a:r>
            <a:r>
              <a:rPr lang="pt-BR" sz="1700" dirty="0"/>
              <a:t>imune, e identificar fatores clínicos, laboratoriais e epidemiológicos associados à injúria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71626" y="3841451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450502" y="4525293"/>
            <a:ext cx="5436187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/>
              <a:t>Estudo clínico, observacional, do tipo coorte retrospectiva, em pacientes com neoplasias sólidas usando inibidores do </a:t>
            </a:r>
            <a:r>
              <a:rPr lang="pt-BR" sz="1700" i="1" dirty="0"/>
              <a:t>checkpoint </a:t>
            </a:r>
            <a:r>
              <a:rPr lang="pt-BR" sz="1700" dirty="0"/>
              <a:t>imune (</a:t>
            </a:r>
            <a:r>
              <a:rPr lang="pt-BR" sz="1700" dirty="0" err="1"/>
              <a:t>nivolumabe</a:t>
            </a:r>
            <a:r>
              <a:rPr lang="pt-BR" sz="1700" dirty="0"/>
              <a:t>, </a:t>
            </a:r>
            <a:r>
              <a:rPr lang="pt-BR" sz="1700" dirty="0" err="1"/>
              <a:t>pembrolizumabe</a:t>
            </a:r>
            <a:r>
              <a:rPr lang="pt-BR" sz="1700" dirty="0"/>
              <a:t>, </a:t>
            </a:r>
            <a:r>
              <a:rPr lang="pt-BR" sz="1700" dirty="0" err="1"/>
              <a:t>ipilimumabe</a:t>
            </a:r>
            <a:r>
              <a:rPr lang="pt-BR" sz="1700" dirty="0"/>
              <a:t>, </a:t>
            </a:r>
            <a:r>
              <a:rPr lang="pt-BR" sz="1700" dirty="0" err="1"/>
              <a:t>durvalumabe</a:t>
            </a:r>
            <a:r>
              <a:rPr lang="pt-BR" sz="1700" dirty="0"/>
              <a:t>, </a:t>
            </a:r>
            <a:r>
              <a:rPr lang="pt-BR" sz="1700" dirty="0" err="1"/>
              <a:t>atezolizumabe</a:t>
            </a:r>
            <a:r>
              <a:rPr lang="pt-BR" sz="1700" dirty="0"/>
              <a:t> e </a:t>
            </a:r>
            <a:r>
              <a:rPr lang="pt-BR" sz="1700" dirty="0" err="1"/>
              <a:t>avelumabe</a:t>
            </a:r>
            <a:r>
              <a:rPr lang="pt-BR" sz="1700" dirty="0"/>
              <a:t>), realizado no setor de quimioterapia do AC Camargo </a:t>
            </a:r>
            <a:r>
              <a:rPr lang="pt-BR" sz="1700" dirty="0" err="1"/>
              <a:t>Cancer</a:t>
            </a:r>
            <a:r>
              <a:rPr lang="pt-BR" sz="1700" dirty="0"/>
              <a:t> Center. Foram incluídos pacientes com </a:t>
            </a:r>
            <a:r>
              <a:rPr lang="pt-BR" sz="1700" dirty="0" err="1"/>
              <a:t>eTFG</a:t>
            </a:r>
            <a:r>
              <a:rPr lang="pt-BR" sz="1700" dirty="0"/>
              <a:t> &gt; 60 ml/min e neoplasias sólidas. Injúria renal aguda foi definida pelo </a:t>
            </a:r>
            <a:r>
              <a:rPr lang="pt-BR" sz="1700" i="1" dirty="0" err="1"/>
              <a:t>Kidney</a:t>
            </a:r>
            <a:r>
              <a:rPr lang="pt-BR" sz="1700" i="1" dirty="0"/>
              <a:t> </a:t>
            </a:r>
            <a:r>
              <a:rPr lang="pt-BR" sz="1700" i="1" dirty="0" err="1"/>
              <a:t>Disease</a:t>
            </a:r>
            <a:r>
              <a:rPr lang="pt-BR" sz="1700" i="1" dirty="0"/>
              <a:t> Improve Global </a:t>
            </a:r>
            <a:r>
              <a:rPr lang="pt-BR" sz="1700" i="1" dirty="0" err="1"/>
              <a:t>Outcomes</a:t>
            </a:r>
            <a:r>
              <a:rPr lang="pt-BR" sz="1700" dirty="0"/>
              <a:t>: pacientes com alterações na creatinina a partir da linha de base (aumento da creatinina sérica de &gt; 0,3mg/</a:t>
            </a:r>
            <a:r>
              <a:rPr lang="pt-BR" sz="1700" dirty="0" err="1"/>
              <a:t>dL</a:t>
            </a:r>
            <a:r>
              <a:rPr lang="pt-BR" sz="1700" dirty="0"/>
              <a:t> em 48h ou &gt;1,5 vezes em 7 dias). Foram coletados dados demográficos tais como: sexo, idade, </a:t>
            </a:r>
            <a:r>
              <a:rPr lang="pt-BR" sz="1700" dirty="0" err="1"/>
              <a:t>comorbidades</a:t>
            </a:r>
            <a:r>
              <a:rPr lang="pt-BR" sz="1700" dirty="0"/>
              <a:t> (diabetes, hipertensão), tipo de neoplasia, presença de metástase, esquemas quimioterápicos prévios, cirurgias, tipo de inibidores do </a:t>
            </a:r>
            <a:r>
              <a:rPr lang="pt-BR" sz="1700" i="1" dirty="0"/>
              <a:t>checkpoint </a:t>
            </a:r>
            <a:r>
              <a:rPr lang="pt-BR" sz="1700" dirty="0"/>
              <a:t>imune; dados laboratoriais (creatinina, sódio, função tireoidiana (TSH), proteína C reativa, linfócitos, eosinófilos e amostras de urina (urina tipo 1), em momento anterior à exposição ao medicamento, no ciclo da reação adversa e no último ciclo. Um modelo de regressão de Fine e Gray foi realizado para avaliar o risco de injúria, tendo morte como evento competitivo 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/>
              <a:t>Um total de 614 foram incluídos, com idade média de 58,4 </a:t>
            </a:r>
            <a:r>
              <a:rPr lang="pt-BR" sz="1700" dirty="0">
                <a:sym typeface="Symbol" pitchFamily="2" charset="2"/>
              </a:rPr>
              <a:t></a:t>
            </a:r>
            <a:r>
              <a:rPr lang="pt-BR" sz="1700" dirty="0"/>
              <a:t> 13,5 anos, sendo 59% do sexo masculino. A injúria renal aguda ocorreu em 36,5% dos pacientes, sendo as etiologias mais frequentes: multifatorial (11,9%), provável </a:t>
            </a:r>
            <a:r>
              <a:rPr lang="pt-BR" sz="1700" dirty="0" err="1"/>
              <a:t>imunomediada</a:t>
            </a:r>
            <a:r>
              <a:rPr lang="pt-BR" sz="1700" dirty="0"/>
              <a:t> (9,6%) e infecção (6,8%). Ao fim do seguimento de 12 meses, 36,9% evoluíram para morte. Na regressão multivariada, o risco de injúria renal aguda geral foi maior naqueles com uso de antibióticos (</a:t>
            </a:r>
            <a:r>
              <a:rPr lang="pt-BR" sz="1700" dirty="0" err="1"/>
              <a:t>sHR</a:t>
            </a:r>
            <a:r>
              <a:rPr lang="pt-BR" sz="1700" dirty="0"/>
              <a:t>=2,46; IC 95%, 1,42 – 4,26, </a:t>
            </a:r>
            <a:r>
              <a:rPr lang="pt-BR" sz="1700" dirty="0" err="1"/>
              <a:t>p</a:t>
            </a:r>
            <a:r>
              <a:rPr lang="pt-BR" sz="1700" dirty="0"/>
              <a:t>&lt;0,01), história de injúria prévia (</a:t>
            </a:r>
            <a:r>
              <a:rPr lang="pt-BR" sz="1700" dirty="0" err="1"/>
              <a:t>sHR</a:t>
            </a:r>
            <a:r>
              <a:rPr lang="pt-BR" sz="1700" dirty="0"/>
              <a:t> =2,2; IC 95%, 1,5-3,24, </a:t>
            </a:r>
            <a:r>
              <a:rPr lang="pt-BR" sz="1700" dirty="0" err="1"/>
              <a:t>p</a:t>
            </a:r>
            <a:r>
              <a:rPr lang="pt-BR" sz="1700" dirty="0"/>
              <a:t>&lt;0,01) e estratégia Anti-PD1/PD L1 com quimioterapia (</a:t>
            </a:r>
            <a:r>
              <a:rPr lang="pt-BR" sz="1700" dirty="0" err="1"/>
              <a:t>sHR</a:t>
            </a:r>
            <a:r>
              <a:rPr lang="pt-BR" sz="1700" dirty="0"/>
              <a:t>=1,54; 1,07 – 2,21 IC, </a:t>
            </a:r>
            <a:r>
              <a:rPr lang="pt-BR" sz="1700" dirty="0" err="1"/>
              <a:t>p</a:t>
            </a:r>
            <a:r>
              <a:rPr lang="pt-BR" sz="1700" dirty="0"/>
              <a:t>&lt;0,02) (figura 1). Já para lesão </a:t>
            </a:r>
            <a:r>
              <a:rPr lang="pt-BR" sz="1700" dirty="0" err="1"/>
              <a:t>imunomediada</a:t>
            </a:r>
            <a:r>
              <a:rPr lang="pt-BR" sz="1700" dirty="0"/>
              <a:t>, foi maior naqueles do sexo masculino (</a:t>
            </a:r>
            <a:r>
              <a:rPr lang="pt-BR" sz="1700" dirty="0" err="1"/>
              <a:t>sHR</a:t>
            </a:r>
            <a:r>
              <a:rPr lang="pt-BR" sz="1700" dirty="0"/>
              <a:t>= 2,44; IC 95%, 1,34 – 4,44, </a:t>
            </a:r>
            <a:r>
              <a:rPr lang="pt-BR" sz="1700" dirty="0" err="1"/>
              <a:t>p</a:t>
            </a:r>
            <a:r>
              <a:rPr lang="pt-BR" sz="1700" dirty="0"/>
              <a:t> &lt; 0,01). A avaliação pelo nefrologista ocorreu em 14,7% dos casos. A figura 2 mostra a incidência cumulativa de morte e IRA.</a:t>
            </a:r>
          </a:p>
          <a:p>
            <a:pPr algn="just"/>
            <a:r>
              <a:rPr lang="pt-BR" sz="1700" dirty="0"/>
              <a:t>Neste estudo, os pacientes que receberam os inibidores do checkpoint imune frequentemente desenvolveram injúria renal aguda devido a várias etiologias, sendo a principal etiologia multifatorial. O sexo masculino foi um </a:t>
            </a:r>
            <a:r>
              <a:rPr lang="pt-BR" sz="1700" dirty="0" err="1"/>
              <a:t>preditor</a:t>
            </a:r>
            <a:r>
              <a:rPr lang="pt-BR" sz="1700" dirty="0"/>
              <a:t> de risco de lesão renal associada a inibidor do checkpoint imune.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260924" y="8517492"/>
            <a:ext cx="5478436" cy="1477717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275551" y="8452573"/>
            <a:ext cx="5491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b="1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1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100" b="1" dirty="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endParaRPr lang="en-US" sz="1100" b="1" dirty="0">
              <a:latin typeface="Calibri" charset="0"/>
              <a:ea typeface="Calibri" charset="0"/>
              <a:cs typeface="Calibri" charset="0"/>
            </a:endParaRPr>
          </a:p>
          <a:p>
            <a:pPr marL="228600" indent="-228600" algn="just">
              <a:buAutoNum type="arabicPeriod"/>
            </a:pPr>
            <a:r>
              <a:rPr lang="pt-BR" sz="1100" dirty="0" err="1"/>
              <a:t>Sprangers</a:t>
            </a:r>
            <a:r>
              <a:rPr lang="pt-BR" sz="1100" dirty="0"/>
              <a:t> </a:t>
            </a:r>
            <a:r>
              <a:rPr lang="pt-BR" sz="1100" dirty="0" err="1"/>
              <a:t>B</a:t>
            </a:r>
            <a:r>
              <a:rPr lang="pt-BR" sz="1100" dirty="0"/>
              <a:t>, </a:t>
            </a:r>
            <a:r>
              <a:rPr lang="pt-BR" sz="1100" dirty="0" err="1"/>
              <a:t>Leaf</a:t>
            </a:r>
            <a:r>
              <a:rPr lang="pt-BR" sz="1100" dirty="0"/>
              <a:t> DE, Porta C, Soler MJ, </a:t>
            </a:r>
            <a:r>
              <a:rPr lang="pt-BR" sz="1100" dirty="0" err="1"/>
              <a:t>Perazella</a:t>
            </a:r>
            <a:r>
              <a:rPr lang="pt-BR" sz="1100" dirty="0"/>
              <a:t> MA. </a:t>
            </a:r>
            <a:r>
              <a:rPr lang="en-US" sz="1100" dirty="0"/>
              <a:t>Diagnosis and management of immune checkpoint inhibitor-associated acute kidney injury. </a:t>
            </a:r>
            <a:r>
              <a:rPr lang="pt-BR" sz="1100" dirty="0"/>
              <a:t>Nat </a:t>
            </a:r>
            <a:r>
              <a:rPr lang="pt-BR" sz="1100" dirty="0" err="1"/>
              <a:t>Rev</a:t>
            </a:r>
            <a:r>
              <a:rPr lang="pt-BR" sz="1100" dirty="0"/>
              <a:t> </a:t>
            </a:r>
            <a:r>
              <a:rPr lang="pt-BR" sz="1100" dirty="0" err="1"/>
              <a:t>Nephrol</a:t>
            </a:r>
            <a:r>
              <a:rPr lang="pt-BR" sz="1100" dirty="0"/>
              <a:t>. 2022 </a:t>
            </a:r>
          </a:p>
          <a:p>
            <a:pPr marL="228600" indent="-228600" algn="just">
              <a:buAutoNum type="arabicPeriod"/>
            </a:pPr>
            <a:r>
              <a:rPr lang="en-US" sz="1100" dirty="0"/>
              <a:t>Rosner MH, </a:t>
            </a:r>
            <a:r>
              <a:rPr lang="en-US" sz="1100" dirty="0" err="1"/>
              <a:t>Jhaveri</a:t>
            </a:r>
            <a:r>
              <a:rPr lang="en-US" sz="1100" dirty="0"/>
              <a:t> KD, McMahon BA, </a:t>
            </a:r>
            <a:r>
              <a:rPr lang="en-US" sz="1100" dirty="0" err="1"/>
              <a:t>Perazella</a:t>
            </a:r>
            <a:r>
              <a:rPr lang="en-US" sz="1100" dirty="0"/>
              <a:t> MA. </a:t>
            </a:r>
            <a:r>
              <a:rPr lang="en-US" sz="1100" dirty="0" err="1"/>
              <a:t>Onconephrology</a:t>
            </a:r>
            <a:r>
              <a:rPr lang="en-US" sz="1100" dirty="0"/>
              <a:t>: The intersections between the kidney and cancer. CA Cancer J Clin. 2021 Jan;71(1):47-77</a:t>
            </a:r>
            <a:r>
              <a:rPr lang="pt-BR" sz="1100" dirty="0"/>
              <a:t> </a:t>
            </a:r>
            <a:endParaRPr lang="pt-BR" sz="11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Imagem 38">
            <a:extLst>
              <a:ext uri="{FF2B5EF4-FFF2-40B4-BE49-F238E27FC236}">
                <a16:creationId xmlns:a16="http://schemas.microsoft.com/office/drawing/2014/main" id="{8AFE3AC2-D6C4-B248-8570-52904F1B9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78" y="4529437"/>
            <a:ext cx="4538684" cy="252149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A16633EE-B839-904C-8585-1963B0C8BF3F}"/>
              </a:ext>
            </a:extLst>
          </p:cNvPr>
          <p:cNvSpPr txBox="1"/>
          <p:nvPr/>
        </p:nvSpPr>
        <p:spPr>
          <a:xfrm>
            <a:off x="482366" y="7050928"/>
            <a:ext cx="4745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FIGURA 1. ANALISE MULTIVARIADA  PELA REGRESSAO DE FINE AND GRAY</a:t>
            </a:r>
          </a:p>
          <a:p>
            <a:r>
              <a:rPr lang="pt-BR" sz="1200" dirty="0"/>
              <a:t>DA IRA GERAL</a:t>
            </a:r>
          </a:p>
        </p:txBody>
      </p:sp>
      <p:pic>
        <p:nvPicPr>
          <p:cNvPr id="40" name="Imagem 39" descr="Gráfico, Gráfico de linhas&#10;&#10;Descrição gerada automaticamente">
            <a:extLst>
              <a:ext uri="{FF2B5EF4-FFF2-40B4-BE49-F238E27FC236}">
                <a16:creationId xmlns:a16="http://schemas.microsoft.com/office/drawing/2014/main" id="{EDEBBAE1-9E6A-154B-8516-F063D9BAE83B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97" r="4097" b="3174"/>
          <a:stretch/>
        </p:blipFill>
        <p:spPr bwMode="auto">
          <a:xfrm>
            <a:off x="1203753" y="7590241"/>
            <a:ext cx="4152020" cy="2117998"/>
          </a:xfrm>
          <a:prstGeom prst="rect">
            <a:avLst/>
          </a:prstGeom>
          <a:ln w="9525" cap="flat" cmpd="sng" algn="ctr">
            <a:solidFill>
              <a:srgbClr val="4472C4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2" name="CaixaDeTexto 41">
            <a:extLst>
              <a:ext uri="{FF2B5EF4-FFF2-40B4-BE49-F238E27FC236}">
                <a16:creationId xmlns:a16="http://schemas.microsoft.com/office/drawing/2014/main" id="{85FE301A-9309-8B48-AF70-E78A7671B137}"/>
              </a:ext>
            </a:extLst>
          </p:cNvPr>
          <p:cNvSpPr txBox="1"/>
          <p:nvPr/>
        </p:nvSpPr>
        <p:spPr>
          <a:xfrm>
            <a:off x="482366" y="9826923"/>
            <a:ext cx="2930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FIGURA 2. Curva cumulativa de morte e IRA</a:t>
            </a: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1512</TotalTime>
  <Words>676</Words>
  <Application>Microsoft Macintosh PowerPoint</Application>
  <PresentationFormat>Personalizar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Germana Brito</cp:lastModifiedBy>
  <cp:revision>65</cp:revision>
  <dcterms:created xsi:type="dcterms:W3CDTF">2018-02-05T15:36:18Z</dcterms:created>
  <dcterms:modified xsi:type="dcterms:W3CDTF">2023-01-06T20:38:39Z</dcterms:modified>
</cp:coreProperties>
</file>