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4"/>
    <p:restoredTop sz="95994"/>
  </p:normalViewPr>
  <p:slideViewPr>
    <p:cSldViewPr snapToGrid="0" snapToObjects="1">
      <p:cViewPr varScale="1">
        <p:scale>
          <a:sx n="55" d="100"/>
          <a:sy n="55" d="100"/>
        </p:scale>
        <p:origin x="-658" y="-8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9267D-7126-4381-AFAD-5B870788C1E5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D3F28-4824-46A6-9E3C-889DCF3A8B0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D3F28-4824-46A6-9E3C-889DCF3A8B0B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xmlns="" id="{5F2BD0F1-005A-0044-A8AB-560F9375413B}"/>
              </a:ext>
            </a:extLst>
          </p:cNvPr>
          <p:cNvSpPr/>
          <p:nvPr/>
        </p:nvSpPr>
        <p:spPr>
          <a:xfrm>
            <a:off x="150200" y="8473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xmlns="" id="{A5E64E54-F3DF-614D-AB54-FE5A3AEF7AA0}"/>
              </a:ext>
            </a:extLst>
          </p:cNvPr>
          <p:cNvSpPr/>
          <p:nvPr/>
        </p:nvSpPr>
        <p:spPr>
          <a:xfrm>
            <a:off x="5955362" y="2056264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A4D1C169-D6E1-FD4B-A45E-96E67FB1FAC8}"/>
              </a:ext>
            </a:extLst>
          </p:cNvPr>
          <p:cNvSpPr/>
          <p:nvPr/>
        </p:nvSpPr>
        <p:spPr>
          <a:xfrm>
            <a:off x="150200" y="6618173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001D1AA0-407E-424D-91CD-EDDDAC304852}"/>
              </a:ext>
            </a:extLst>
          </p:cNvPr>
          <p:cNvSpPr/>
          <p:nvPr/>
        </p:nvSpPr>
        <p:spPr>
          <a:xfrm>
            <a:off x="150200" y="2056264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6FBF4F5-4DA9-A54C-8992-944303BBFA52}"/>
              </a:ext>
            </a:extLst>
          </p:cNvPr>
          <p:cNvSpPr txBox="1"/>
          <p:nvPr/>
        </p:nvSpPr>
        <p:spPr>
          <a:xfrm>
            <a:off x="0" y="728051"/>
            <a:ext cx="1828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"Caracterização clínica e avaliação evolutiva de pacientes portadores da síndrome do Xeroderma </a:t>
            </a:r>
            <a:r>
              <a:rPr lang="pt-BR" sz="2200" b="1" dirty="0" smtClean="0">
                <a:solidFill>
                  <a:schemeClr val="bg1"/>
                </a:solidFill>
              </a:rPr>
              <a:t>Pigmentoso acompanhados </a:t>
            </a:r>
            <a:r>
              <a:rPr lang="pt-BR" sz="2200" b="1" dirty="0" smtClean="0">
                <a:solidFill>
                  <a:schemeClr val="bg1"/>
                </a:solidFill>
              </a:rPr>
              <a:t>em um serviço </a:t>
            </a:r>
            <a:endParaRPr lang="pt-BR" sz="2200" b="1" dirty="0" smtClean="0">
              <a:solidFill>
                <a:schemeClr val="bg1"/>
              </a:solidFill>
            </a:endParaRPr>
          </a:p>
          <a:p>
            <a:r>
              <a:rPr lang="pt-BR" sz="2200" b="1" dirty="0" smtClean="0">
                <a:solidFill>
                  <a:schemeClr val="bg1"/>
                </a:solidFill>
              </a:rPr>
              <a:t>de </a:t>
            </a:r>
            <a:r>
              <a:rPr lang="pt-BR" sz="2200" b="1" dirty="0" smtClean="0">
                <a:solidFill>
                  <a:schemeClr val="bg1"/>
                </a:solidFill>
              </a:rPr>
              <a:t>referência em Oncologia Cutânea"</a:t>
            </a:r>
            <a:r>
              <a:rPr lang="en-US" sz="22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 </a:t>
            </a:r>
            <a:endParaRPr lang="pt-BR" sz="22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A1A24BD-BD89-144A-A301-A8058FB68A3A}"/>
              </a:ext>
            </a:extLst>
          </p:cNvPr>
          <p:cNvSpPr txBox="1"/>
          <p:nvPr/>
        </p:nvSpPr>
        <p:spPr>
          <a:xfrm>
            <a:off x="-71431" y="1405830"/>
            <a:ext cx="3715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G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T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.L .Di Flora; L.T. </a:t>
            </a:r>
            <a:r>
              <a:rPr lang="en-US" sz="2000" dirty="0" err="1" smtClean="0">
                <a:latin typeface="Calibri" charset="0"/>
                <a:ea typeface="Calibri" charset="0"/>
                <a:cs typeface="Calibri" charset="0"/>
              </a:rPr>
              <a:t>Pires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; </a:t>
            </a:r>
            <a:r>
              <a:rPr lang="en-US" sz="2000" smtClean="0">
                <a:latin typeface="Calibri" charset="0"/>
                <a:ea typeface="Calibri" charset="0"/>
                <a:cs typeface="Calibri" charset="0"/>
              </a:rPr>
              <a:t>E</a:t>
            </a:r>
            <a:r>
              <a:rPr lang="en-US" sz="2000" smtClean="0">
                <a:latin typeface="Calibri" charset="0"/>
                <a:ea typeface="Calibri" charset="0"/>
                <a:cs typeface="Calibri" charset="0"/>
              </a:rPr>
              <a:t>.Bertolli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0499DB6-57F6-FA4E-AD8C-82777B9EFB6F}"/>
              </a:ext>
            </a:extLst>
          </p:cNvPr>
          <p:cNvSpPr txBox="1"/>
          <p:nvPr/>
        </p:nvSpPr>
        <p:spPr>
          <a:xfrm>
            <a:off x="15020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47B7308-5D9B-974F-AB82-CF827144DE32}"/>
              </a:ext>
            </a:extLst>
          </p:cNvPr>
          <p:cNvSpPr txBox="1"/>
          <p:nvPr/>
        </p:nvSpPr>
        <p:spPr>
          <a:xfrm>
            <a:off x="0" y="2601689"/>
            <a:ext cx="5605211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 smtClean="0"/>
              <a:t>O Xeroderma pigmentoso (XP), é uma genodermatose autossômica recessiva rara que resulta de mutações no reparo </a:t>
            </a:r>
            <a:r>
              <a:rPr lang="pt-BR" sz="1500" dirty="0" smtClean="0"/>
              <a:t>por excisão </a:t>
            </a:r>
            <a:r>
              <a:rPr lang="pt-BR" sz="1500" dirty="0" smtClean="0"/>
              <a:t>de nucleotídeos que demonstra características </a:t>
            </a:r>
            <a:r>
              <a:rPr lang="pt-BR" sz="1500" dirty="0" smtClean="0"/>
              <a:t>de fotossensibilidade</a:t>
            </a:r>
            <a:r>
              <a:rPr lang="pt-BR" sz="1500" dirty="0" smtClean="0"/>
              <a:t>  </a:t>
            </a:r>
            <a:endParaRPr lang="pt-BR" sz="1500" dirty="0" smtClean="0"/>
          </a:p>
          <a:p>
            <a:pPr algn="just"/>
            <a:r>
              <a:rPr lang="pt-BR" sz="1500" dirty="0" smtClean="0"/>
              <a:t>grave .</a:t>
            </a:r>
            <a:r>
              <a:rPr lang="pt-BR" sz="1500" baseline="30000" dirty="0" smtClean="0"/>
              <a:t>(</a:t>
            </a:r>
            <a:r>
              <a:rPr lang="pt-BR" sz="1500" dirty="0" smtClean="0"/>
              <a:t> </a:t>
            </a:r>
            <a:r>
              <a:rPr lang="pt-BR" sz="1500" dirty="0" smtClean="0"/>
              <a:t>¹</a:t>
            </a:r>
            <a:r>
              <a:rPr lang="pt-BR" sz="1500" baseline="30000" dirty="0" smtClean="0"/>
              <a:t>) </a:t>
            </a:r>
            <a:endParaRPr lang="pt-BR" sz="1500" dirty="0" smtClean="0"/>
          </a:p>
          <a:p>
            <a:pPr algn="just"/>
            <a:r>
              <a:rPr lang="pt-BR" sz="1500" dirty="0" smtClean="0"/>
              <a:t>Pacientes com XP têm um risco de  10.000 vezes ao longo de suas vidas de desenvolver câncer de pele não melanocítico em comparação com a população geral e </a:t>
            </a:r>
            <a:r>
              <a:rPr lang="pt-BR" sz="1500" dirty="0" smtClean="0"/>
              <a:t>2.000 </a:t>
            </a:r>
            <a:r>
              <a:rPr lang="pt-BR" sz="1500" dirty="0" smtClean="0"/>
              <a:t>vezes risco de </a:t>
            </a:r>
            <a:r>
              <a:rPr lang="pt-BR" sz="1500" dirty="0" smtClean="0"/>
              <a:t>melanoma.</a:t>
            </a:r>
            <a:r>
              <a:rPr lang="pt-BR" sz="1500" baseline="30000" dirty="0" smtClean="0"/>
              <a:t>(</a:t>
            </a:r>
            <a:r>
              <a:rPr lang="pt-BR" sz="1500" baseline="30000" dirty="0" smtClean="0"/>
              <a:t>2,3) </a:t>
            </a:r>
            <a:endParaRPr lang="pt-BR" sz="1500" dirty="0" smtClean="0"/>
          </a:p>
          <a:p>
            <a:pPr algn="just"/>
            <a:r>
              <a:rPr lang="pt-BR" sz="1500" dirty="0" smtClean="0"/>
              <a:t>A pele dos indivíduos afetados sofre envelhecimento </a:t>
            </a:r>
            <a:r>
              <a:rPr lang="pt-BR" sz="1500" dirty="0" smtClean="0"/>
              <a:t>precoce,evoluindo </a:t>
            </a:r>
            <a:r>
              <a:rPr lang="pt-BR" sz="1500" dirty="0" smtClean="0"/>
              <a:t>em muitos casos para neoplasias cutâneas e até mesmo com doença metastática </a:t>
            </a:r>
            <a:r>
              <a:rPr lang="pt-BR" sz="1500" dirty="0" smtClean="0"/>
              <a:t>. </a:t>
            </a:r>
            <a:r>
              <a:rPr lang="pt-BR" sz="1500" baseline="30000" dirty="0" smtClean="0"/>
              <a:t>(</a:t>
            </a:r>
            <a:r>
              <a:rPr lang="pt-BR" sz="1500" dirty="0" smtClean="0"/>
              <a:t>¹</a:t>
            </a:r>
            <a:r>
              <a:rPr lang="pt-BR" sz="1500" baseline="30000" dirty="0" smtClean="0"/>
              <a:t>,</a:t>
            </a:r>
            <a:r>
              <a:rPr lang="pt-BR" sz="1500" dirty="0" smtClean="0"/>
              <a:t>³</a:t>
            </a:r>
            <a:r>
              <a:rPr lang="pt-BR" sz="1500" baseline="30000" dirty="0" smtClean="0"/>
              <a:t>).</a:t>
            </a:r>
            <a:endParaRPr lang="pt-BR" sz="1500" dirty="0" smtClean="0"/>
          </a:p>
          <a:p>
            <a:pPr algn="just"/>
            <a:r>
              <a:rPr lang="pt-BR" sz="1500" dirty="0" smtClean="0"/>
              <a:t>O </a:t>
            </a:r>
            <a:r>
              <a:rPr lang="pt-BR" sz="1500" dirty="0" smtClean="0"/>
              <a:t>diagnóstico </a:t>
            </a:r>
            <a:r>
              <a:rPr lang="pt-BR" sz="1500" dirty="0" smtClean="0"/>
              <a:t>geralmente é </a:t>
            </a:r>
            <a:r>
              <a:rPr lang="pt-BR" sz="1500" dirty="0" smtClean="0"/>
              <a:t>clínico e a dermatoscopia com mapeamento </a:t>
            </a:r>
            <a:r>
              <a:rPr lang="pt-BR" sz="1500" dirty="0" err="1" smtClean="0"/>
              <a:t>coporal</a:t>
            </a:r>
            <a:r>
              <a:rPr lang="pt-BR" sz="1500" dirty="0" smtClean="0"/>
              <a:t>  </a:t>
            </a:r>
            <a:r>
              <a:rPr lang="pt-BR" sz="1500" dirty="0" smtClean="0"/>
              <a:t>é uma ferramenta diagnóstica não invasiva útil para discriminar lesões benignas e malignas </a:t>
            </a:r>
            <a:r>
              <a:rPr lang="pt-BR" sz="1500" dirty="0" smtClean="0"/>
              <a:t>.</a:t>
            </a:r>
            <a:r>
              <a:rPr lang="pt-BR" sz="1500" baseline="30000" dirty="0" smtClean="0"/>
              <a:t> </a:t>
            </a:r>
            <a:r>
              <a:rPr lang="pt-BR" sz="1500" baseline="30000" dirty="0" smtClean="0"/>
              <a:t> (1,2</a:t>
            </a:r>
            <a:r>
              <a:rPr lang="pt-BR" sz="1500" baseline="30000" dirty="0" smtClean="0"/>
              <a:t>,)</a:t>
            </a:r>
            <a:endParaRPr lang="pt-BR" sz="1500" dirty="0" smtClean="0"/>
          </a:p>
          <a:p>
            <a:pPr algn="just"/>
            <a:r>
              <a:rPr lang="pt-BR" sz="1500" dirty="0" smtClean="0"/>
              <a:t>Nos tumores malignos ressecáveis, o tratamento padrão é a </a:t>
            </a:r>
            <a:r>
              <a:rPr lang="pt-BR" sz="1500" dirty="0" smtClean="0"/>
              <a:t>cirurgia associado a  acompanhamento multidisciplinar com realização  de novas </a:t>
            </a:r>
            <a:r>
              <a:rPr lang="pt-BR" sz="1500" dirty="0" smtClean="0"/>
              <a:t>abordagens quando </a:t>
            </a:r>
            <a:r>
              <a:rPr lang="pt-BR" sz="1500" dirty="0" smtClean="0"/>
              <a:t>necessário. </a:t>
            </a:r>
            <a:r>
              <a:rPr lang="pt-BR" sz="1500" baseline="30000" dirty="0" smtClean="0"/>
              <a:t>(1,2,3)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6CA608A-2DC5-9041-9E97-EBBF8BECB85E}"/>
              </a:ext>
            </a:extLst>
          </p:cNvPr>
          <p:cNvSpPr txBox="1"/>
          <p:nvPr/>
        </p:nvSpPr>
        <p:spPr>
          <a:xfrm>
            <a:off x="150200" y="6618173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14ECDDF-475F-AA4A-87B3-CF665B158A65}"/>
              </a:ext>
            </a:extLst>
          </p:cNvPr>
          <p:cNvSpPr txBox="1"/>
          <p:nvPr/>
        </p:nvSpPr>
        <p:spPr>
          <a:xfrm>
            <a:off x="150200" y="7172031"/>
            <a:ext cx="54361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 smtClean="0"/>
              <a:t>Avaliar as características clínicas e epidemiológicas de uma coorte de pacientes com síndrome de </a:t>
            </a:r>
            <a:r>
              <a:rPr lang="pt-BR" sz="1500" dirty="0" smtClean="0"/>
              <a:t>Xeroderma Pigmentoso </a:t>
            </a:r>
            <a:r>
              <a:rPr lang="pt-BR" sz="1500" dirty="0" smtClean="0"/>
              <a:t>acompanhados em um serviço de referência em Oncologia Cutânea, bem como a evolução destes com as medidas diagnósticas e terapêuticas empregadas.</a:t>
            </a:r>
          </a:p>
          <a:p>
            <a:r>
              <a:rPr lang="pt-BR" sz="1800" dirty="0" smtClean="0"/>
              <a:t/>
            </a:r>
            <a:br>
              <a:rPr lang="pt-BR" sz="1800" dirty="0" smtClean="0"/>
            </a:b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89EB4AE-6623-BC4D-8A59-FAB159F3CD26}"/>
              </a:ext>
            </a:extLst>
          </p:cNvPr>
          <p:cNvSpPr txBox="1"/>
          <p:nvPr/>
        </p:nvSpPr>
        <p:spPr>
          <a:xfrm>
            <a:off x="150200" y="8495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D535ABC-B6F0-914E-A2CD-EEC99805C25A}"/>
              </a:ext>
            </a:extLst>
          </p:cNvPr>
          <p:cNvSpPr txBox="1"/>
          <p:nvPr/>
        </p:nvSpPr>
        <p:spPr>
          <a:xfrm>
            <a:off x="150200" y="8957135"/>
            <a:ext cx="54361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 smtClean="0"/>
              <a:t>Estudo </a:t>
            </a:r>
            <a:r>
              <a:rPr lang="pt-BR" sz="1500" dirty="0" smtClean="0"/>
              <a:t>observacional longitudinal retrospectivo, unicêntrico,  tipo coorte, através de análise de </a:t>
            </a:r>
            <a:r>
              <a:rPr lang="pt-BR" sz="1500" dirty="0" smtClean="0"/>
              <a:t>prontuários eletrônico </a:t>
            </a:r>
            <a:r>
              <a:rPr lang="pt-BR" sz="1500" dirty="0" smtClean="0"/>
              <a:t>dos pacientes portadores de síndrome </a:t>
            </a:r>
            <a:r>
              <a:rPr lang="pt-BR" sz="1500" dirty="0" smtClean="0"/>
              <a:t>Xeroderma Pigmentoso (XP), acompanhados </a:t>
            </a:r>
            <a:r>
              <a:rPr lang="pt-BR" sz="1500" dirty="0" smtClean="0"/>
              <a:t>pelo Núcleo de Câncer de Pele do AC Camargo </a:t>
            </a:r>
            <a:r>
              <a:rPr lang="pt-BR" sz="1500" dirty="0" smtClean="0"/>
              <a:t>Câncer </a:t>
            </a:r>
            <a:r>
              <a:rPr lang="pt-BR" sz="1500" dirty="0" smtClean="0"/>
              <a:t>Center (NCP - ACCCC) no período de 2010 a 2020</a:t>
            </a:r>
            <a:r>
              <a:rPr lang="pt-BR" sz="1700" dirty="0" smtClean="0"/>
              <a:t>.</a:t>
            </a:r>
          </a:p>
          <a:p>
            <a:r>
              <a:rPr lang="pt-BR" sz="1800" dirty="0" smtClean="0"/>
              <a:t/>
            </a:r>
            <a:br>
              <a:rPr lang="pt-BR" sz="1800" dirty="0" smtClean="0"/>
            </a:b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0911BC6-C929-C743-8A55-B63E6304E3CF}"/>
              </a:ext>
            </a:extLst>
          </p:cNvPr>
          <p:cNvSpPr txBox="1"/>
          <p:nvPr/>
        </p:nvSpPr>
        <p:spPr>
          <a:xfrm>
            <a:off x="5785037" y="2078470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14C257E-FAC8-9842-9590-26985410A87C}"/>
              </a:ext>
            </a:extLst>
          </p:cNvPr>
          <p:cNvSpPr txBox="1"/>
          <p:nvPr/>
        </p:nvSpPr>
        <p:spPr>
          <a:xfrm>
            <a:off x="5955362" y="2601689"/>
            <a:ext cx="5436187" cy="45550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pt-BR" sz="1500" dirty="0" smtClean="0"/>
              <a:t>A coorte total incluída no estudo foi de 16 </a:t>
            </a:r>
            <a:r>
              <a:rPr lang="pt-BR" sz="1500" dirty="0" smtClean="0"/>
              <a:t>pessoas,(68,8% F </a:t>
            </a:r>
            <a:r>
              <a:rPr lang="pt-BR" sz="1500" dirty="0" smtClean="0"/>
              <a:t>x 31,2</a:t>
            </a:r>
            <a:r>
              <a:rPr lang="pt-BR" sz="1500" dirty="0" smtClean="0"/>
              <a:t>% M), </a:t>
            </a:r>
            <a:r>
              <a:rPr lang="pt-BR" sz="1500" dirty="0" smtClean="0"/>
              <a:t>com início de tratamento com média de 29,9 </a:t>
            </a:r>
            <a:r>
              <a:rPr lang="pt-BR" sz="1500" dirty="0" smtClean="0"/>
              <a:t>anos, 68,8</a:t>
            </a:r>
            <a:r>
              <a:rPr lang="pt-BR" sz="1500" dirty="0" smtClean="0"/>
              <a:t>% </a:t>
            </a:r>
            <a:r>
              <a:rPr lang="pt-BR" sz="1500" dirty="0" smtClean="0"/>
              <a:t>dos pacientes foram classificados </a:t>
            </a:r>
            <a:r>
              <a:rPr lang="pt-BR" sz="1500" dirty="0" smtClean="0"/>
              <a:t>como ASA </a:t>
            </a:r>
            <a:r>
              <a:rPr lang="pt-BR" sz="1500" dirty="0" smtClean="0"/>
              <a:t>2. No </a:t>
            </a:r>
            <a:r>
              <a:rPr lang="pt-BR" sz="1500" dirty="0" smtClean="0"/>
              <a:t>período </a:t>
            </a:r>
            <a:r>
              <a:rPr lang="pt-BR" sz="1500" dirty="0" smtClean="0"/>
              <a:t>analisado , </a:t>
            </a:r>
            <a:r>
              <a:rPr lang="pt-BR" sz="1500" dirty="0" smtClean="0"/>
              <a:t>foram realizadas 197 </a:t>
            </a:r>
            <a:r>
              <a:rPr lang="pt-BR" sz="1500" dirty="0" smtClean="0"/>
              <a:t>cirurgias com</a:t>
            </a:r>
            <a:r>
              <a:rPr lang="pt-BR" sz="1500" dirty="0" smtClean="0"/>
              <a:t> </a:t>
            </a:r>
            <a:r>
              <a:rPr lang="pt-BR" sz="1500" dirty="0" smtClean="0"/>
              <a:t>908 </a:t>
            </a:r>
            <a:r>
              <a:rPr lang="pt-BR" sz="1500" dirty="0" smtClean="0"/>
              <a:t>tumores cutâneos ressecados</a:t>
            </a:r>
            <a:r>
              <a:rPr lang="pt-BR" sz="1500" dirty="0" smtClean="0"/>
              <a:t>.</a:t>
            </a:r>
          </a:p>
          <a:p>
            <a:pPr algn="just"/>
            <a:r>
              <a:rPr lang="pt-BR" sz="1500" dirty="0" smtClean="0"/>
              <a:t>O mapeamento corporal total foi realizado em 60 </a:t>
            </a:r>
            <a:r>
              <a:rPr lang="pt-BR" sz="1500" dirty="0" smtClean="0"/>
              <a:t>procedimentos e  a média </a:t>
            </a:r>
            <a:r>
              <a:rPr lang="pt-BR" sz="1500" dirty="0" smtClean="0"/>
              <a:t>do número de lesões mapeadas para remoção foi de 4,75.</a:t>
            </a:r>
          </a:p>
          <a:p>
            <a:pPr algn="just"/>
            <a:r>
              <a:rPr lang="pt-BR" sz="1500" dirty="0" smtClean="0"/>
              <a:t>Analisando por histologia, observamos que o mapeamento corporal nos melanomas in situ chegou a ser realizado em 37 </a:t>
            </a:r>
            <a:r>
              <a:rPr lang="pt-BR" sz="1500" dirty="0" smtClean="0"/>
              <a:t>procedimentos(ressecção de 23 lesões), melanomas espessos 50  procedimentos(ressecção </a:t>
            </a:r>
            <a:r>
              <a:rPr lang="pt-BR" sz="1500" dirty="0" smtClean="0"/>
              <a:t>de 10 </a:t>
            </a:r>
            <a:r>
              <a:rPr lang="pt-BR" sz="1500" dirty="0" smtClean="0"/>
              <a:t>lesões), </a:t>
            </a:r>
            <a:r>
              <a:rPr lang="pt-BR" sz="1500" dirty="0" smtClean="0"/>
              <a:t>CBC 18 </a:t>
            </a:r>
            <a:r>
              <a:rPr lang="pt-BR" sz="1500" dirty="0" smtClean="0"/>
              <a:t> procedimentos ( ressecção 42 lesões) </a:t>
            </a:r>
            <a:r>
              <a:rPr lang="pt-BR" sz="1500" dirty="0" smtClean="0"/>
              <a:t>e CEC </a:t>
            </a:r>
            <a:r>
              <a:rPr lang="pt-BR" sz="1500" dirty="0" smtClean="0"/>
              <a:t>38 procedimentos ( ressecção  de 22 lesões). </a:t>
            </a:r>
            <a:endParaRPr lang="pt-BR" sz="1500" dirty="0" smtClean="0"/>
          </a:p>
          <a:p>
            <a:pPr algn="just"/>
            <a:r>
              <a:rPr lang="pt-BR" sz="1500" dirty="0" smtClean="0"/>
              <a:t>Comparando </a:t>
            </a:r>
            <a:r>
              <a:rPr lang="pt-BR" sz="1500" dirty="0" smtClean="0"/>
              <a:t>cirurgias realizadas com ou sem mapeamento prévio, houve diferença significativa de </a:t>
            </a:r>
            <a:r>
              <a:rPr lang="pt-BR" sz="1500" dirty="0" smtClean="0"/>
              <a:t>melanomas </a:t>
            </a:r>
            <a:r>
              <a:rPr lang="pt-BR" sz="1500" dirty="0" smtClean="0"/>
              <a:t>in situ retirados com média de 0,8 para quem mapeia e 0,2 sem o </a:t>
            </a:r>
            <a:r>
              <a:rPr lang="pt-BR" sz="1500" dirty="0" smtClean="0"/>
              <a:t>mapeamento. </a:t>
            </a:r>
            <a:r>
              <a:rPr lang="pt-BR" sz="1500" dirty="0" smtClean="0"/>
              <a:t/>
            </a:r>
            <a:br>
              <a:rPr lang="pt-BR" sz="1500" dirty="0" smtClean="0"/>
            </a:br>
            <a:endParaRPr lang="pt-BR" sz="1500" dirty="0" smtClean="0"/>
          </a:p>
          <a:p>
            <a:r>
              <a:rPr lang="pt-BR" sz="1800" dirty="0" smtClean="0"/>
              <a:t/>
            </a:r>
            <a:br>
              <a:rPr lang="pt-BR" sz="1800" dirty="0" smtClean="0"/>
            </a:b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BC0A4DD6-528F-2440-AA57-6D51861C0F9D}"/>
              </a:ext>
            </a:extLst>
          </p:cNvPr>
          <p:cNvSpPr txBox="1"/>
          <p:nvPr/>
        </p:nvSpPr>
        <p:spPr>
          <a:xfrm>
            <a:off x="12229043" y="6756531"/>
            <a:ext cx="543618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 smtClean="0"/>
              <a:t>O mapeamento corporal pré operatório é uma ferramenta que pode influenciar de modo significativo a identificação de melanomas in situ, além de impactar no número de melanomas in situ retirados por procedimento. Por outro lado, neste estudo, não houve diferença entre melanomas espessos, </a:t>
            </a:r>
            <a:r>
              <a:rPr lang="pt-BR" sz="1500" dirty="0" smtClean="0"/>
              <a:t>CBCs</a:t>
            </a:r>
            <a:r>
              <a:rPr lang="pt-BR" sz="1500" dirty="0" smtClean="0"/>
              <a:t> e </a:t>
            </a:r>
            <a:r>
              <a:rPr lang="pt-BR" sz="1500" dirty="0" smtClean="0"/>
              <a:t>CECs</a:t>
            </a:r>
            <a:r>
              <a:rPr lang="pt-BR" sz="1500" dirty="0" smtClean="0"/>
              <a:t>, na qual mostra o desafio no acompanhamento de portadores de </a:t>
            </a:r>
            <a:r>
              <a:rPr lang="pt-BR" sz="1500" dirty="0" err="1" smtClean="0"/>
              <a:t>xeroderma</a:t>
            </a:r>
            <a:r>
              <a:rPr lang="pt-BR" sz="1500" dirty="0" smtClean="0"/>
              <a:t> pigmentoso </a:t>
            </a:r>
            <a:r>
              <a:rPr lang="pt-BR" sz="1500" dirty="0" smtClean="0"/>
              <a:t>e a necessidade de mais conhecimentos sobre a patologia para melhor estratégia de tratamento e seguimento destes paciente.</a:t>
            </a:r>
          </a:p>
          <a:p>
            <a:r>
              <a:rPr lang="pt-BR" sz="1500" dirty="0" smtClean="0"/>
              <a:t/>
            </a:r>
            <a:br>
              <a:rPr lang="pt-BR" sz="1500" dirty="0" smtClean="0"/>
            </a:b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xmlns="" id="{811B4335-7FB6-0649-84FD-BD02F8A00755}"/>
              </a:ext>
            </a:extLst>
          </p:cNvPr>
          <p:cNvSpPr/>
          <p:nvPr/>
        </p:nvSpPr>
        <p:spPr>
          <a:xfrm>
            <a:off x="12303173" y="8957135"/>
            <a:ext cx="5265862" cy="1142830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D6EBE1A-8008-FA46-896B-260C146290A8}"/>
              </a:ext>
            </a:extLst>
          </p:cNvPr>
          <p:cNvSpPr txBox="1"/>
          <p:nvPr/>
        </p:nvSpPr>
        <p:spPr>
          <a:xfrm>
            <a:off x="12327883" y="8957134"/>
            <a:ext cx="52411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r>
              <a:rPr lang="pt-BR" sz="1200" dirty="0" smtClean="0"/>
              <a:t>1- </a:t>
            </a:r>
            <a:r>
              <a:rPr lang="pt-BR" sz="1200" dirty="0" err="1" smtClean="0"/>
              <a:t>Martens</a:t>
            </a:r>
            <a:r>
              <a:rPr lang="pt-BR" sz="1200" dirty="0" smtClean="0"/>
              <a:t> MC, </a:t>
            </a:r>
            <a:r>
              <a:rPr lang="pt-BR" sz="1200" dirty="0" err="1" smtClean="0"/>
              <a:t>Emmert</a:t>
            </a:r>
            <a:r>
              <a:rPr lang="pt-BR" sz="1200" dirty="0" smtClean="0"/>
              <a:t> S, </a:t>
            </a:r>
            <a:r>
              <a:rPr lang="pt-BR" sz="1200" dirty="0" err="1" smtClean="0"/>
              <a:t>Boeckmann</a:t>
            </a:r>
            <a:r>
              <a:rPr lang="pt-BR" sz="1200" dirty="0" smtClean="0"/>
              <a:t> </a:t>
            </a:r>
            <a:r>
              <a:rPr lang="pt-BR" sz="1200" dirty="0" err="1" smtClean="0"/>
              <a:t>LXerodermaPigmentosum</a:t>
            </a:r>
            <a:r>
              <a:rPr lang="pt-BR" sz="1200" dirty="0" smtClean="0"/>
              <a:t>: Gene </a:t>
            </a:r>
            <a:r>
              <a:rPr lang="pt-BR" sz="1200" dirty="0" err="1" smtClean="0"/>
              <a:t>Variantsand</a:t>
            </a:r>
            <a:r>
              <a:rPr lang="pt-BR" sz="1200" dirty="0" smtClean="0"/>
              <a:t> Splice </a:t>
            </a:r>
            <a:r>
              <a:rPr lang="pt-BR" sz="1200" dirty="0" err="1" smtClean="0"/>
              <a:t>Variants</a:t>
            </a:r>
            <a:r>
              <a:rPr lang="pt-BR" sz="1200" dirty="0" smtClean="0"/>
              <a:t>. Genes (</a:t>
            </a:r>
            <a:r>
              <a:rPr lang="pt-BR" sz="1200" dirty="0" err="1" smtClean="0"/>
              <a:t>Basel</a:t>
            </a:r>
            <a:r>
              <a:rPr lang="pt-BR" sz="1200" dirty="0" smtClean="0"/>
              <a:t>). 2021 </a:t>
            </a:r>
            <a:r>
              <a:rPr lang="pt-BR" sz="1200" dirty="0" smtClean="0"/>
              <a:t>J29;12(8</a:t>
            </a:r>
            <a:r>
              <a:rPr lang="pt-BR" sz="1200" dirty="0" smtClean="0"/>
              <a:t>):1173. </a:t>
            </a:r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 </a:t>
            </a:r>
          </a:p>
          <a:p>
            <a:r>
              <a:rPr lang="pt-BR" sz="1200" dirty="0" smtClean="0"/>
              <a:t>2- </a:t>
            </a:r>
            <a:r>
              <a:rPr lang="pt-BR" sz="1200" dirty="0" err="1" smtClean="0"/>
              <a:t>Lehmann</a:t>
            </a:r>
            <a:r>
              <a:rPr lang="pt-BR" sz="1200" dirty="0" smtClean="0"/>
              <a:t> J, </a:t>
            </a:r>
            <a:r>
              <a:rPr lang="pt-BR" sz="1200" dirty="0" err="1" smtClean="0"/>
              <a:t>Seebode</a:t>
            </a:r>
            <a:r>
              <a:rPr lang="pt-BR" sz="1200" dirty="0" smtClean="0"/>
              <a:t> C, </a:t>
            </a:r>
            <a:r>
              <a:rPr lang="pt-BR" sz="1200" dirty="0" err="1" smtClean="0"/>
              <a:t>Martens</a:t>
            </a:r>
            <a:r>
              <a:rPr lang="pt-BR" sz="1200" dirty="0" smtClean="0"/>
              <a:t> MC, </a:t>
            </a:r>
            <a:r>
              <a:rPr lang="pt-BR" sz="1200" dirty="0" err="1" smtClean="0"/>
              <a:t>Emmert</a:t>
            </a:r>
            <a:r>
              <a:rPr lang="pt-BR" sz="1200" dirty="0" smtClean="0"/>
              <a:t> S. </a:t>
            </a:r>
            <a:r>
              <a:rPr lang="pt-BR" sz="1200" dirty="0" err="1" smtClean="0"/>
              <a:t>XerodermaPigmentosum</a:t>
            </a:r>
            <a:r>
              <a:rPr lang="pt-BR" sz="1200" dirty="0" smtClean="0"/>
              <a:t> - </a:t>
            </a:r>
            <a:r>
              <a:rPr lang="pt-BR" sz="1200" dirty="0" err="1" smtClean="0"/>
              <a:t>Factsand</a:t>
            </a:r>
            <a:r>
              <a:rPr lang="pt-BR" sz="1200" dirty="0" smtClean="0"/>
              <a:t> Perspectives. </a:t>
            </a:r>
            <a:r>
              <a:rPr lang="pt-BR" sz="1200" dirty="0" err="1" smtClean="0"/>
              <a:t>Anticancer</a:t>
            </a:r>
            <a:r>
              <a:rPr lang="pt-BR" sz="1200" dirty="0" smtClean="0"/>
              <a:t> Res. 2018 </a:t>
            </a:r>
            <a:r>
              <a:rPr lang="pt-BR" sz="1200" dirty="0" err="1" smtClean="0"/>
              <a:t>Feb</a:t>
            </a:r>
            <a:r>
              <a:rPr lang="pt-BR" sz="1200" dirty="0" smtClean="0"/>
              <a:t>;38(2):1159-1164. </a:t>
            </a:r>
            <a:endParaRPr lang="pt-BR" sz="1200" dirty="0" smtClean="0"/>
          </a:p>
          <a:p>
            <a:r>
              <a:rPr lang="pt-BR" sz="1200" dirty="0" smtClean="0"/>
              <a:t>3- Black JO. </a:t>
            </a:r>
            <a:r>
              <a:rPr lang="pt-BR" sz="1200" dirty="0" err="1" smtClean="0"/>
              <a:t>XerodermaPigmentosum</a:t>
            </a:r>
            <a:r>
              <a:rPr lang="pt-BR" sz="1200" dirty="0" smtClean="0"/>
              <a:t>. </a:t>
            </a:r>
            <a:r>
              <a:rPr lang="pt-BR" sz="1200" dirty="0" err="1" smtClean="0"/>
              <a:t>Head</a:t>
            </a:r>
            <a:r>
              <a:rPr lang="pt-BR" sz="1200" dirty="0" smtClean="0"/>
              <a:t> </a:t>
            </a:r>
            <a:r>
              <a:rPr lang="pt-BR" sz="1200" dirty="0" err="1" smtClean="0"/>
              <a:t>NeckPathol</a:t>
            </a:r>
            <a:r>
              <a:rPr lang="pt-BR" sz="1200" dirty="0" smtClean="0"/>
              <a:t>. 2016 Jun;10(2):139-44. </a:t>
            </a:r>
            <a:endParaRPr lang="pt-BR" sz="1200" dirty="0" smtClean="0"/>
          </a:p>
          <a:p>
            <a:endParaRPr lang="pt-BR" sz="1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  <a:endParaRPr lang="pt-BR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8" name="Tabela 37"/>
          <p:cNvGraphicFramePr>
            <a:graphicFrameLocks noGrp="1"/>
          </p:cNvGraphicFramePr>
          <p:nvPr/>
        </p:nvGraphicFramePr>
        <p:xfrm>
          <a:off x="12327882" y="4461163"/>
          <a:ext cx="5337348" cy="1889760"/>
        </p:xfrm>
        <a:graphic>
          <a:graphicData uri="http://schemas.openxmlformats.org/drawingml/2006/table">
            <a:tbl>
              <a:tblPr/>
              <a:tblGrid>
                <a:gridCol w="903369"/>
                <a:gridCol w="987346"/>
                <a:gridCol w="574606"/>
                <a:gridCol w="711464"/>
                <a:gridCol w="996097"/>
                <a:gridCol w="535869"/>
                <a:gridCol w="628597"/>
              </a:tblGrid>
              <a:tr h="6294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/>
                          <a:ea typeface="Arial"/>
                          <a:cs typeface="Times New Roman"/>
                        </a:rPr>
                        <a:t>Histologia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 smtClean="0">
                          <a:latin typeface="Arial"/>
                          <a:ea typeface="Arial"/>
                          <a:cs typeface="Times New Roman"/>
                        </a:rPr>
                        <a:t>Mapeamento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/>
                          <a:ea typeface="Arial"/>
                          <a:cs typeface="Times New Roman"/>
                        </a:rPr>
                        <a:t>Média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/>
                          <a:ea typeface="Arial"/>
                          <a:cs typeface="Times New Roman"/>
                        </a:rPr>
                        <a:t>Desvio Padrão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/>
                          <a:ea typeface="Arial"/>
                          <a:cs typeface="Times New Roman"/>
                        </a:rPr>
                        <a:t>Sem mapeamento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/>
                          <a:ea typeface="Arial"/>
                          <a:cs typeface="Times New Roman"/>
                        </a:rPr>
                        <a:t>Média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/>
                          <a:ea typeface="Arial"/>
                          <a:cs typeface="Times New Roman"/>
                        </a:rPr>
                        <a:t>Desvio Padrão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9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Arial"/>
                          <a:cs typeface="Times New Roman"/>
                        </a:rPr>
                        <a:t>Melanoma in situ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smtClean="0">
                          <a:latin typeface="Arial"/>
                          <a:ea typeface="Arial"/>
                          <a:cs typeface="Times New Roman"/>
                        </a:rPr>
                        <a:t>60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Arial"/>
                          <a:cs typeface="Times New Roman"/>
                        </a:rPr>
                        <a:t>0,8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Arial"/>
                          <a:cs typeface="Times New Roman"/>
                        </a:rPr>
                        <a:t>1,76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Arial"/>
                          <a:cs typeface="Times New Roman"/>
                        </a:rPr>
                        <a:t>130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Arial"/>
                          <a:cs typeface="Times New Roman"/>
                        </a:rPr>
                        <a:t>0,18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Arial"/>
                          <a:cs typeface="Times New Roman"/>
                        </a:rPr>
                        <a:t>0,58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9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Arial"/>
                          <a:cs typeface="Times New Roman"/>
                        </a:rPr>
                        <a:t>Melanoma espesso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latin typeface="Arial"/>
                          <a:ea typeface="Arial"/>
                          <a:cs typeface="Times New Roman"/>
                        </a:rPr>
                        <a:t>59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Arial"/>
                          <a:cs typeface="Times New Roman"/>
                        </a:rPr>
                        <a:t>0,17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Arial"/>
                          <a:cs typeface="Times New Roman"/>
                        </a:rPr>
                        <a:t>0,42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Arial"/>
                          <a:cs typeface="Times New Roman"/>
                        </a:rPr>
                        <a:t>128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/>
                          <a:ea typeface="Arial"/>
                          <a:cs typeface="Times New Roman"/>
                        </a:rPr>
                        <a:t>0,13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/>
                          <a:ea typeface="Arial"/>
                          <a:cs typeface="Times New Roman"/>
                        </a:rPr>
                        <a:t>0,35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2229043" y="6387340"/>
            <a:ext cx="5872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Tabela 1 - Média de lesões ressecadas em relação ao mapeamento corporal, comparando melanoma in</a:t>
            </a:r>
            <a:r>
              <a:rPr kumimoji="0" lang="pt-BR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situ e melanoma espesso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43" name="image6.png" descr="Points scored">
            <a:extLst>
              <a:ext uri="http://customooxmlschemas.google.com/">
                <go:docsCustomData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o="urn:schemas-microsoft-com:office:office" xmlns:v="urn:schemas-microsoft-com:vml" xmlns:w10="urn:schemas-microsoft-com:office:word" xmlns:w="http://schemas.openxmlformats.org/wordprocessingml/2006/main" xmlns:sl="http://schemas.openxmlformats.org/schemaLibrary/2006/main" xmlns:pic="http://schemas.openxmlformats.org/drawingml/2006/picture" xmlns:c="http://schemas.openxmlformats.org/drawingml/2006/chart" xmlns:dgm="http://schemas.openxmlformats.org/drawingml/2006/diagram" xmlns:go="http://customooxmlschemas.google.com/" xmlns:lc="http://schemas.openxmlformats.org/drawingml/2006/lockedCanvas" roundtripId="5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5785037" y="6350923"/>
            <a:ext cx="5731200" cy="3269379"/>
          </a:xfrm>
          <a:prstGeom prst="rect">
            <a:avLst/>
          </a:prstGeom>
          <a:ln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955362" y="9822966"/>
            <a:ext cx="58660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Calibri" pitchFamily="34" charset="0"/>
              </a:rPr>
              <a:t>Gráfico 1 - Mapeamento corporal de acordo histologia de tumores cutâneos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6" name="image5.png" descr="Points scored">
            <a:extLst>
              <a:ext uri="http://customooxmlschemas.google.com/">
                <go:docsCustomData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o="urn:schemas-microsoft-com:office:office" xmlns:v="urn:schemas-microsoft-com:vml" xmlns:w10="urn:schemas-microsoft-com:office:word" xmlns:w="http://schemas.openxmlformats.org/wordprocessingml/2006/main" xmlns:sl="http://schemas.openxmlformats.org/schemaLibrary/2006/main" xmlns:pic="http://schemas.openxmlformats.org/drawingml/2006/picture" xmlns:c="http://schemas.openxmlformats.org/drawingml/2006/chart" xmlns:dgm="http://schemas.openxmlformats.org/drawingml/2006/diagram" xmlns:go="http://customooxmlschemas.google.com/" xmlns:lc="http://schemas.openxmlformats.org/drawingml/2006/lockedCanvas" roundtripId="6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12229043" y="1805941"/>
            <a:ext cx="5339992" cy="2447404"/>
          </a:xfrm>
          <a:prstGeom prst="rect">
            <a:avLst/>
          </a:prstGeom>
          <a:ln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12229043" y="4114845"/>
            <a:ext cx="59483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Calibri" pitchFamily="34" charset="0"/>
              </a:rPr>
              <a:t>Gráfico 2 - Lesões ressecadas de acordo com o mapeamento corporal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388</Words>
  <Application>Microsoft Office PowerPoint</Application>
  <PresentationFormat>Personalizar</PresentationFormat>
  <Paragraphs>54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Rogério</cp:lastModifiedBy>
  <cp:revision>75</cp:revision>
  <dcterms:created xsi:type="dcterms:W3CDTF">2018-02-05T15:36:18Z</dcterms:created>
  <dcterms:modified xsi:type="dcterms:W3CDTF">2023-01-18T22:43:24Z</dcterms:modified>
</cp:coreProperties>
</file>