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87000"/>
  <p:notesSz cx="18288000" cy="10287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519738" y="3995613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4">
                <a:moveTo>
                  <a:pt x="5185247" y="483899"/>
                </a:move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7" y="434641"/>
                </a:lnTo>
                <a:lnTo>
                  <a:pt x="0" y="403248"/>
                </a:lnTo>
                <a:lnTo>
                  <a:pt x="0" y="80651"/>
                </a:lnTo>
                <a:lnTo>
                  <a:pt x="6337" y="49258"/>
                </a:lnTo>
                <a:lnTo>
                  <a:pt x="23622" y="23622"/>
                </a:lnTo>
                <a:lnTo>
                  <a:pt x="49258" y="6338"/>
                </a:lnTo>
                <a:lnTo>
                  <a:pt x="80651" y="0"/>
                </a:lnTo>
                <a:lnTo>
                  <a:pt x="5185247" y="0"/>
                </a:lnTo>
                <a:lnTo>
                  <a:pt x="5229994" y="13550"/>
                </a:lnTo>
                <a:lnTo>
                  <a:pt x="5259760" y="49787"/>
                </a:lnTo>
                <a:lnTo>
                  <a:pt x="5265899" y="80651"/>
                </a:lnTo>
                <a:lnTo>
                  <a:pt x="5265899" y="403248"/>
                </a:lnTo>
                <a:lnTo>
                  <a:pt x="5259561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7" y="483899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519738" y="3995613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4">
                <a:moveTo>
                  <a:pt x="0" y="80651"/>
                </a:moveTo>
                <a:lnTo>
                  <a:pt x="6337" y="49258"/>
                </a:lnTo>
                <a:lnTo>
                  <a:pt x="23622" y="23622"/>
                </a:lnTo>
                <a:lnTo>
                  <a:pt x="49258" y="6338"/>
                </a:lnTo>
                <a:lnTo>
                  <a:pt x="80651" y="0"/>
                </a:lnTo>
                <a:lnTo>
                  <a:pt x="5185247" y="0"/>
                </a:lnTo>
                <a:lnTo>
                  <a:pt x="5229994" y="13550"/>
                </a:lnTo>
                <a:lnTo>
                  <a:pt x="5259760" y="49787"/>
                </a:lnTo>
                <a:lnTo>
                  <a:pt x="5265899" y="80651"/>
                </a:lnTo>
                <a:lnTo>
                  <a:pt x="5265899" y="403248"/>
                </a:lnTo>
                <a:lnTo>
                  <a:pt x="5259561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7" y="483899"/>
                </a:ln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7" y="434641"/>
                </a:lnTo>
                <a:lnTo>
                  <a:pt x="0" y="403248"/>
                </a:lnTo>
                <a:lnTo>
                  <a:pt x="0" y="80651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2327882" y="2056264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5">
                <a:moveTo>
                  <a:pt x="5185248" y="483899"/>
                </a:move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8" y="434641"/>
                </a:lnTo>
                <a:lnTo>
                  <a:pt x="0" y="403248"/>
                </a:lnTo>
                <a:lnTo>
                  <a:pt x="0" y="80651"/>
                </a:lnTo>
                <a:lnTo>
                  <a:pt x="6338" y="49258"/>
                </a:lnTo>
                <a:lnTo>
                  <a:pt x="23622" y="23622"/>
                </a:lnTo>
                <a:lnTo>
                  <a:pt x="49258" y="6338"/>
                </a:lnTo>
                <a:lnTo>
                  <a:pt x="80651" y="0"/>
                </a:lnTo>
                <a:lnTo>
                  <a:pt x="5185248" y="0"/>
                </a:lnTo>
                <a:lnTo>
                  <a:pt x="5229994" y="13550"/>
                </a:lnTo>
                <a:lnTo>
                  <a:pt x="5259761" y="49787"/>
                </a:lnTo>
                <a:lnTo>
                  <a:pt x="5265899" y="80651"/>
                </a:lnTo>
                <a:lnTo>
                  <a:pt x="5265899" y="403248"/>
                </a:lnTo>
                <a:lnTo>
                  <a:pt x="5259561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8" y="483899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2327882" y="2056264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5">
                <a:moveTo>
                  <a:pt x="0" y="80651"/>
                </a:moveTo>
                <a:lnTo>
                  <a:pt x="6338" y="49258"/>
                </a:lnTo>
                <a:lnTo>
                  <a:pt x="23622" y="23622"/>
                </a:lnTo>
                <a:lnTo>
                  <a:pt x="49258" y="6338"/>
                </a:lnTo>
                <a:lnTo>
                  <a:pt x="80651" y="0"/>
                </a:lnTo>
                <a:lnTo>
                  <a:pt x="5185248" y="0"/>
                </a:lnTo>
                <a:lnTo>
                  <a:pt x="5229994" y="13550"/>
                </a:lnTo>
                <a:lnTo>
                  <a:pt x="5259761" y="49787"/>
                </a:lnTo>
                <a:lnTo>
                  <a:pt x="5265899" y="80651"/>
                </a:lnTo>
                <a:lnTo>
                  <a:pt x="5265899" y="403248"/>
                </a:lnTo>
                <a:lnTo>
                  <a:pt x="5259561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8" y="483899"/>
                </a:ln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8" y="434641"/>
                </a:lnTo>
                <a:lnTo>
                  <a:pt x="0" y="403248"/>
                </a:lnTo>
                <a:lnTo>
                  <a:pt x="0" y="80651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6471626" y="2056264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5">
                <a:moveTo>
                  <a:pt x="5185247" y="483899"/>
                </a:move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7" y="434641"/>
                </a:lnTo>
                <a:lnTo>
                  <a:pt x="0" y="403248"/>
                </a:lnTo>
                <a:lnTo>
                  <a:pt x="0" y="80651"/>
                </a:lnTo>
                <a:lnTo>
                  <a:pt x="6337" y="49258"/>
                </a:lnTo>
                <a:lnTo>
                  <a:pt x="23622" y="23622"/>
                </a:lnTo>
                <a:lnTo>
                  <a:pt x="49258" y="6338"/>
                </a:lnTo>
                <a:lnTo>
                  <a:pt x="80651" y="0"/>
                </a:lnTo>
                <a:lnTo>
                  <a:pt x="5185247" y="0"/>
                </a:lnTo>
                <a:lnTo>
                  <a:pt x="5229994" y="13550"/>
                </a:lnTo>
                <a:lnTo>
                  <a:pt x="5259760" y="49787"/>
                </a:lnTo>
                <a:lnTo>
                  <a:pt x="5265899" y="80651"/>
                </a:lnTo>
                <a:lnTo>
                  <a:pt x="5265899" y="403248"/>
                </a:lnTo>
                <a:lnTo>
                  <a:pt x="5259561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7" y="483899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6471626" y="2056264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5">
                <a:moveTo>
                  <a:pt x="0" y="80651"/>
                </a:moveTo>
                <a:lnTo>
                  <a:pt x="6337" y="49258"/>
                </a:lnTo>
                <a:lnTo>
                  <a:pt x="23622" y="23622"/>
                </a:lnTo>
                <a:lnTo>
                  <a:pt x="49258" y="6338"/>
                </a:lnTo>
                <a:lnTo>
                  <a:pt x="80651" y="0"/>
                </a:lnTo>
                <a:lnTo>
                  <a:pt x="5185247" y="0"/>
                </a:lnTo>
                <a:lnTo>
                  <a:pt x="5229994" y="13550"/>
                </a:lnTo>
                <a:lnTo>
                  <a:pt x="5259760" y="49787"/>
                </a:lnTo>
                <a:lnTo>
                  <a:pt x="5265899" y="80651"/>
                </a:lnTo>
                <a:lnTo>
                  <a:pt x="5265899" y="403248"/>
                </a:lnTo>
                <a:lnTo>
                  <a:pt x="5259561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7" y="483899"/>
                </a:ln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7" y="434641"/>
                </a:lnTo>
                <a:lnTo>
                  <a:pt x="0" y="403248"/>
                </a:lnTo>
                <a:lnTo>
                  <a:pt x="0" y="80651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689500" y="2056264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5">
                <a:moveTo>
                  <a:pt x="5185248" y="483899"/>
                </a:move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7" y="434641"/>
                </a:lnTo>
                <a:lnTo>
                  <a:pt x="0" y="403248"/>
                </a:lnTo>
                <a:lnTo>
                  <a:pt x="0" y="80651"/>
                </a:lnTo>
                <a:lnTo>
                  <a:pt x="6337" y="49258"/>
                </a:lnTo>
                <a:lnTo>
                  <a:pt x="23622" y="23622"/>
                </a:lnTo>
                <a:lnTo>
                  <a:pt x="49258" y="6338"/>
                </a:lnTo>
                <a:lnTo>
                  <a:pt x="80651" y="0"/>
                </a:lnTo>
                <a:lnTo>
                  <a:pt x="5185248" y="0"/>
                </a:lnTo>
                <a:lnTo>
                  <a:pt x="5229994" y="13550"/>
                </a:lnTo>
                <a:lnTo>
                  <a:pt x="5259760" y="49787"/>
                </a:lnTo>
                <a:lnTo>
                  <a:pt x="5265899" y="80651"/>
                </a:lnTo>
                <a:lnTo>
                  <a:pt x="5265899" y="403248"/>
                </a:lnTo>
                <a:lnTo>
                  <a:pt x="5259561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8" y="483899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689500" y="2056264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5">
                <a:moveTo>
                  <a:pt x="0" y="80651"/>
                </a:moveTo>
                <a:lnTo>
                  <a:pt x="6337" y="49258"/>
                </a:lnTo>
                <a:lnTo>
                  <a:pt x="23622" y="23622"/>
                </a:lnTo>
                <a:lnTo>
                  <a:pt x="49258" y="6338"/>
                </a:lnTo>
                <a:lnTo>
                  <a:pt x="80651" y="0"/>
                </a:lnTo>
                <a:lnTo>
                  <a:pt x="5185248" y="0"/>
                </a:lnTo>
                <a:lnTo>
                  <a:pt x="5229994" y="13550"/>
                </a:lnTo>
                <a:lnTo>
                  <a:pt x="5259760" y="49787"/>
                </a:lnTo>
                <a:lnTo>
                  <a:pt x="5265899" y="80651"/>
                </a:lnTo>
                <a:lnTo>
                  <a:pt x="5265899" y="403248"/>
                </a:lnTo>
                <a:lnTo>
                  <a:pt x="5259561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8" y="483899"/>
                </a:ln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7" y="434641"/>
                </a:lnTo>
                <a:lnTo>
                  <a:pt x="0" y="403248"/>
                </a:lnTo>
                <a:lnTo>
                  <a:pt x="0" y="80651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480"/>
            <a:ext cx="16459200" cy="164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800990"/>
            <a:ext cx="16497300" cy="1005205"/>
          </a:xfrm>
          <a:prstGeom prst="rect">
            <a:avLst/>
          </a:prstGeom>
          <a:solidFill>
            <a:srgbClr val="00B050"/>
          </a:solidFill>
        </p:spPr>
        <p:txBody>
          <a:bodyPr wrap="square" lIns="0" tIns="99695" rIns="0" bIns="0" rtlCol="0" vert="horz">
            <a:spAutoFit/>
          </a:bodyPr>
          <a:lstStyle/>
          <a:p>
            <a:pPr marL="725170" marR="1111885">
              <a:lnSpc>
                <a:spcPct val="100000"/>
              </a:lnSpc>
              <a:spcBef>
                <a:spcPts val="785"/>
              </a:spcBef>
            </a:pPr>
            <a:r>
              <a:rPr dirty="0" sz="1600" b="1">
                <a:latin typeface="Arial"/>
                <a:cs typeface="Arial"/>
              </a:rPr>
              <a:t>Mastite </a:t>
            </a:r>
            <a:r>
              <a:rPr dirty="0" sz="1600" spc="-5" b="1">
                <a:latin typeface="Arial"/>
                <a:cs typeface="Arial"/>
              </a:rPr>
              <a:t>granulomatosa idiopática: um estudo </a:t>
            </a:r>
            <a:r>
              <a:rPr dirty="0" sz="1600" b="1">
                <a:latin typeface="Arial"/>
                <a:cs typeface="Arial"/>
              </a:rPr>
              <a:t>tranversal </a:t>
            </a:r>
            <a:r>
              <a:rPr dirty="0" sz="1600" spc="-5" b="1">
                <a:latin typeface="Arial"/>
                <a:cs typeface="Arial"/>
              </a:rPr>
              <a:t>descritivo </a:t>
            </a:r>
            <a:r>
              <a:rPr dirty="0" sz="1600" b="1">
                <a:latin typeface="Arial"/>
                <a:cs typeface="Arial"/>
              </a:rPr>
              <a:t>e </a:t>
            </a:r>
            <a:r>
              <a:rPr dirty="0" sz="1600" spc="-5" b="1">
                <a:latin typeface="Arial"/>
                <a:cs typeface="Arial"/>
              </a:rPr>
              <a:t>revisão da literatura com criação de </a:t>
            </a:r>
            <a:r>
              <a:rPr dirty="0" sz="1600" b="1">
                <a:latin typeface="Arial"/>
                <a:cs typeface="Arial"/>
              </a:rPr>
              <a:t>fluxograma </a:t>
            </a:r>
            <a:r>
              <a:rPr dirty="0" sz="1600" spc="-5" b="1">
                <a:latin typeface="Arial"/>
                <a:cs typeface="Arial"/>
              </a:rPr>
              <a:t>para diagnóstico </a:t>
            </a:r>
            <a:r>
              <a:rPr dirty="0" sz="1600" b="1">
                <a:latin typeface="Arial"/>
                <a:cs typeface="Arial"/>
              </a:rPr>
              <a:t>e tratamento</a:t>
            </a:r>
            <a:r>
              <a:rPr dirty="0" sz="1600" spc="5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das </a:t>
            </a:r>
            <a:r>
              <a:rPr dirty="0" sz="1600" spc="-430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pacientes</a:t>
            </a:r>
            <a:r>
              <a:rPr dirty="0" sz="1600" spc="-10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atendidas no</a:t>
            </a:r>
            <a:r>
              <a:rPr dirty="0" sz="1600" spc="-65" b="1">
                <a:latin typeface="Arial"/>
                <a:cs typeface="Arial"/>
              </a:rPr>
              <a:t> </a:t>
            </a:r>
            <a:r>
              <a:rPr dirty="0" sz="1600" spc="-5" b="1">
                <a:latin typeface="Arial"/>
                <a:cs typeface="Arial"/>
              </a:rPr>
              <a:t>AC Camargo Cancer </a:t>
            </a:r>
            <a:r>
              <a:rPr dirty="0" sz="1600" spc="-20" b="1">
                <a:latin typeface="Arial"/>
                <a:cs typeface="Arial"/>
              </a:rPr>
              <a:t>Center.</a:t>
            </a:r>
            <a:endParaRPr sz="1600">
              <a:latin typeface="Arial"/>
              <a:cs typeface="Arial"/>
            </a:endParaRPr>
          </a:p>
          <a:p>
            <a:pPr marL="725170">
              <a:lnSpc>
                <a:spcPct val="100000"/>
              </a:lnSpc>
              <a:spcBef>
                <a:spcPts val="40"/>
              </a:spcBef>
            </a:pPr>
            <a:r>
              <a:rPr dirty="0" sz="1600" spc="-5">
                <a:latin typeface="Arial MT"/>
                <a:cs typeface="Arial MT"/>
              </a:rPr>
              <a:t>Baião</a:t>
            </a:r>
            <a:r>
              <a:rPr dirty="0" sz="1600">
                <a:latin typeface="Arial MT"/>
                <a:cs typeface="Arial MT"/>
              </a:rPr>
              <a:t>,</a:t>
            </a:r>
            <a:r>
              <a:rPr dirty="0" sz="1600" spc="-5">
                <a:latin typeface="Arial MT"/>
                <a:cs typeface="Arial MT"/>
              </a:rPr>
              <a:t> Gabrie</a:t>
            </a:r>
            <a:r>
              <a:rPr dirty="0" sz="1600">
                <a:latin typeface="Arial MT"/>
                <a:cs typeface="Arial MT"/>
              </a:rPr>
              <a:t>l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 spc="-180">
                <a:latin typeface="Arial MT"/>
                <a:cs typeface="Arial MT"/>
              </a:rPr>
              <a:t>F</a:t>
            </a:r>
            <a:r>
              <a:rPr dirty="0" sz="1600">
                <a:latin typeface="Arial MT"/>
                <a:cs typeface="Arial MT"/>
              </a:rPr>
              <a:t>.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5">
                <a:latin typeface="Arial MT"/>
                <a:cs typeface="Arial MT"/>
              </a:rPr>
              <a:t>A</a:t>
            </a:r>
            <a:r>
              <a:rPr dirty="0" sz="1600">
                <a:latin typeface="Arial MT"/>
                <a:cs typeface="Arial MT"/>
              </a:rPr>
              <a:t>;</a:t>
            </a:r>
            <a:r>
              <a:rPr dirty="0" sz="1600" spc="-5">
                <a:latin typeface="Arial MT"/>
                <a:cs typeface="Arial MT"/>
              </a:rPr>
              <a:t> Castro</a:t>
            </a:r>
            <a:r>
              <a:rPr dirty="0" sz="1600">
                <a:latin typeface="Arial MT"/>
                <a:cs typeface="Arial MT"/>
              </a:rPr>
              <a:t>,</a:t>
            </a:r>
            <a:r>
              <a:rPr dirty="0" sz="1600" spc="-5">
                <a:latin typeface="Arial MT"/>
                <a:cs typeface="Arial MT"/>
              </a:rPr>
              <a:t> Solang</a:t>
            </a:r>
            <a:r>
              <a:rPr dirty="0" sz="1600">
                <a:latin typeface="Arial MT"/>
                <a:cs typeface="Arial MT"/>
              </a:rPr>
              <a:t>e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M.</a:t>
            </a:r>
            <a:r>
              <a:rPr dirty="0" sz="1600" spc="-35">
                <a:latin typeface="Arial MT"/>
                <a:cs typeface="Arial MT"/>
              </a:rPr>
              <a:t> </a:t>
            </a:r>
            <a:r>
              <a:rPr dirty="0" sz="1600" spc="-180">
                <a:latin typeface="Arial MT"/>
                <a:cs typeface="Arial MT"/>
              </a:rPr>
              <a:t>T</a:t>
            </a:r>
            <a:r>
              <a:rPr dirty="0" sz="1600">
                <a:latin typeface="Arial MT"/>
                <a:cs typeface="Arial MT"/>
              </a:rPr>
              <a:t>.</a:t>
            </a:r>
            <a:r>
              <a:rPr dirty="0" sz="1600" spc="-5">
                <a:latin typeface="Arial MT"/>
                <a:cs typeface="Arial MT"/>
              </a:rPr>
              <a:t> C.</a:t>
            </a:r>
            <a:r>
              <a:rPr dirty="0" sz="1600">
                <a:latin typeface="Arial MT"/>
                <a:cs typeface="Arial MT"/>
              </a:rPr>
              <a:t>;</a:t>
            </a:r>
            <a:r>
              <a:rPr dirty="0" sz="1600" spc="-5">
                <a:latin typeface="Arial MT"/>
                <a:cs typeface="Arial MT"/>
              </a:rPr>
              <a:t> Sonagli</a:t>
            </a:r>
            <a:r>
              <a:rPr dirty="0" sz="1600">
                <a:latin typeface="Arial MT"/>
                <a:cs typeface="Arial MT"/>
              </a:rPr>
              <a:t>,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>
                <a:latin typeface="Arial MT"/>
                <a:cs typeface="Arial MT"/>
              </a:rPr>
              <a:t>Marina</a:t>
            </a:r>
            <a:endParaRPr sz="1600">
              <a:latin typeface="Arial MT"/>
              <a:cs typeface="Arial M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6497300" y="800990"/>
            <a:ext cx="1791335" cy="1005205"/>
            <a:chOff x="16497300" y="800990"/>
            <a:chExt cx="1791335" cy="1005205"/>
          </a:xfrm>
        </p:grpSpPr>
        <p:sp>
          <p:nvSpPr>
            <p:cNvPr id="4" name="object 4"/>
            <p:cNvSpPr/>
            <p:nvPr/>
          </p:nvSpPr>
          <p:spPr>
            <a:xfrm>
              <a:off x="16962119" y="800990"/>
              <a:ext cx="1326515" cy="1005205"/>
            </a:xfrm>
            <a:custGeom>
              <a:avLst/>
              <a:gdLst/>
              <a:ahLst/>
              <a:cxnLst/>
              <a:rect l="l" t="t" r="r" b="b"/>
              <a:pathLst>
                <a:path w="1326515" h="1005205">
                  <a:moveTo>
                    <a:pt x="1325999" y="1004999"/>
                  </a:moveTo>
                  <a:lnTo>
                    <a:pt x="0" y="1004999"/>
                  </a:lnTo>
                  <a:lnTo>
                    <a:pt x="0" y="0"/>
                  </a:lnTo>
                  <a:lnTo>
                    <a:pt x="1325999" y="0"/>
                  </a:lnTo>
                  <a:lnTo>
                    <a:pt x="1325999" y="1004999"/>
                  </a:lnTo>
                  <a:close/>
                </a:path>
              </a:pathLst>
            </a:custGeom>
            <a:solidFill>
              <a:srgbClr val="3755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6497300" y="800990"/>
              <a:ext cx="464820" cy="1005205"/>
            </a:xfrm>
            <a:custGeom>
              <a:avLst/>
              <a:gdLst/>
              <a:ahLst/>
              <a:cxnLst/>
              <a:rect l="l" t="t" r="r" b="b"/>
              <a:pathLst>
                <a:path w="464819" h="1005205">
                  <a:moveTo>
                    <a:pt x="464699" y="1004999"/>
                  </a:moveTo>
                  <a:lnTo>
                    <a:pt x="0" y="1004999"/>
                  </a:lnTo>
                  <a:lnTo>
                    <a:pt x="0" y="0"/>
                  </a:lnTo>
                  <a:lnTo>
                    <a:pt x="464699" y="0"/>
                  </a:lnTo>
                  <a:lnTo>
                    <a:pt x="464699" y="1004999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2472132" y="2091676"/>
            <a:ext cx="17716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INT</a:t>
            </a: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ODUÇ</a:t>
            </a:r>
            <a:r>
              <a:rPr dirty="0" sz="2400" spc="-35" b="1">
                <a:solidFill>
                  <a:srgbClr val="FFFFFF"/>
                </a:solidFill>
                <a:latin typeface="Calibri"/>
                <a:cs typeface="Calibri"/>
              </a:rPr>
              <a:t>Ã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6075" y="2684919"/>
            <a:ext cx="5554345" cy="3911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359410">
              <a:lnSpc>
                <a:spcPct val="150000"/>
              </a:lnSpc>
              <a:spcBef>
                <a:spcPts val="100"/>
              </a:spcBef>
            </a:pPr>
            <a:r>
              <a:rPr dirty="0" sz="1000">
                <a:latin typeface="Times New Roman"/>
                <a:cs typeface="Times New Roman"/>
              </a:rPr>
              <a:t>A </a:t>
            </a:r>
            <a:r>
              <a:rPr dirty="0" sz="1000" spc="-5">
                <a:latin typeface="Times New Roman"/>
                <a:cs typeface="Times New Roman"/>
              </a:rPr>
              <a:t>Mastite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Granulomatosa</a:t>
            </a:r>
            <a:r>
              <a:rPr dirty="0" sz="1000">
                <a:latin typeface="Times New Roman"/>
                <a:cs typeface="Times New Roman"/>
              </a:rPr>
              <a:t> Idiopática é uma doença </a:t>
            </a:r>
            <a:r>
              <a:rPr dirty="0" sz="1000" spc="-5">
                <a:latin typeface="Times New Roman"/>
                <a:cs typeface="Times New Roman"/>
              </a:rPr>
              <a:t>inflamatória</a:t>
            </a:r>
            <a:r>
              <a:rPr dirty="0" sz="1000">
                <a:latin typeface="Times New Roman"/>
                <a:cs typeface="Times New Roman"/>
              </a:rPr>
              <a:t> da </a:t>
            </a:r>
            <a:r>
              <a:rPr dirty="0" sz="1000" spc="-5">
                <a:latin typeface="Times New Roman"/>
                <a:cs typeface="Times New Roman"/>
              </a:rPr>
              <a:t>mama</a:t>
            </a:r>
            <a:r>
              <a:rPr dirty="0" sz="1000" spc="24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benigna rara que foi 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descrita pela primeira vez </a:t>
            </a:r>
            <a:r>
              <a:rPr dirty="0" sz="1000" spc="-5">
                <a:latin typeface="Times New Roman"/>
                <a:cs typeface="Times New Roman"/>
              </a:rPr>
              <a:t>em </a:t>
            </a:r>
            <a:r>
              <a:rPr dirty="0" sz="1000">
                <a:latin typeface="Times New Roman"/>
                <a:cs typeface="Times New Roman"/>
              </a:rPr>
              <a:t>1972 por </a:t>
            </a:r>
            <a:r>
              <a:rPr dirty="0" sz="1000" spc="-5">
                <a:latin typeface="Times New Roman"/>
                <a:cs typeface="Times New Roman"/>
              </a:rPr>
              <a:t>Kessler </a:t>
            </a:r>
            <a:r>
              <a:rPr dirty="0" sz="1000">
                <a:latin typeface="Times New Roman"/>
                <a:cs typeface="Times New Roman"/>
              </a:rPr>
              <a:t>e </a:t>
            </a:r>
            <a:r>
              <a:rPr dirty="0" sz="1000" spc="-15">
                <a:latin typeface="Times New Roman"/>
                <a:cs typeface="Times New Roman"/>
              </a:rPr>
              <a:t>Wolloch.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Os termos Mastite Lobular Granulomatosa </a:t>
            </a:r>
            <a:r>
              <a:rPr dirty="0" sz="1000">
                <a:latin typeface="Times New Roman"/>
                <a:cs typeface="Times New Roman"/>
              </a:rPr>
              <a:t>e 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Mastite Granulomatosa </a:t>
            </a:r>
            <a:r>
              <a:rPr dirty="0" sz="1000">
                <a:latin typeface="Times New Roman"/>
                <a:cs typeface="Times New Roman"/>
              </a:rPr>
              <a:t>Idiopática (MGI) podem </a:t>
            </a:r>
            <a:r>
              <a:rPr dirty="0" sz="1000" spc="-5">
                <a:latin typeface="Times New Roman"/>
                <a:cs typeface="Times New Roman"/>
              </a:rPr>
              <a:t>ser </a:t>
            </a:r>
            <a:r>
              <a:rPr dirty="0" sz="1000">
                <a:latin typeface="Times New Roman"/>
                <a:cs typeface="Times New Roman"/>
              </a:rPr>
              <a:t>utilizados para designar a </a:t>
            </a:r>
            <a:r>
              <a:rPr dirty="0" sz="1000" spc="-5">
                <a:latin typeface="Times New Roman"/>
                <a:cs typeface="Times New Roman"/>
              </a:rPr>
              <a:t>mesma </a:t>
            </a:r>
            <a:r>
              <a:rPr dirty="0" sz="1000">
                <a:latin typeface="Times New Roman"/>
                <a:cs typeface="Times New Roman"/>
              </a:rPr>
              <a:t>doença. A principal 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importância em </a:t>
            </a:r>
            <a:r>
              <a:rPr dirty="0" sz="1000">
                <a:latin typeface="Times New Roman"/>
                <a:cs typeface="Times New Roman"/>
              </a:rPr>
              <a:t>reconhecer a </a:t>
            </a:r>
            <a:r>
              <a:rPr dirty="0" sz="1000" spc="-5">
                <a:latin typeface="Times New Roman"/>
                <a:cs typeface="Times New Roman"/>
              </a:rPr>
              <a:t>MGI </a:t>
            </a:r>
            <a:r>
              <a:rPr dirty="0" sz="1000">
                <a:latin typeface="Times New Roman"/>
                <a:cs typeface="Times New Roman"/>
              </a:rPr>
              <a:t>é que </a:t>
            </a:r>
            <a:r>
              <a:rPr dirty="0" sz="1000" spc="-5">
                <a:latin typeface="Times New Roman"/>
                <a:cs typeface="Times New Roman"/>
              </a:rPr>
              <a:t>sua manifestação clínica </a:t>
            </a:r>
            <a:r>
              <a:rPr dirty="0" sz="1000">
                <a:latin typeface="Times New Roman"/>
                <a:cs typeface="Times New Roman"/>
              </a:rPr>
              <a:t>e radiológica é </a:t>
            </a:r>
            <a:r>
              <a:rPr dirty="0" sz="1000" spc="-5">
                <a:latin typeface="Times New Roman"/>
                <a:cs typeface="Times New Roman"/>
              </a:rPr>
              <a:t>semelhante ao carcinoma 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mamário invasivo, levando </a:t>
            </a:r>
            <a:r>
              <a:rPr dirty="0" sz="1000">
                <a:latin typeface="Times New Roman"/>
                <a:cs typeface="Times New Roman"/>
              </a:rPr>
              <a:t>não </a:t>
            </a:r>
            <a:r>
              <a:rPr dirty="0" sz="1000" spc="-5">
                <a:latin typeface="Times New Roman"/>
                <a:cs typeface="Times New Roman"/>
              </a:rPr>
              <a:t>só ao </a:t>
            </a:r>
            <a:r>
              <a:rPr dirty="0" sz="1000">
                <a:latin typeface="Times New Roman"/>
                <a:cs typeface="Times New Roman"/>
              </a:rPr>
              <a:t>desafio no </a:t>
            </a:r>
            <a:r>
              <a:rPr dirty="0" sz="1000" spc="-5">
                <a:latin typeface="Times New Roman"/>
                <a:cs typeface="Times New Roman"/>
              </a:rPr>
              <a:t>estabelecimento </a:t>
            </a:r>
            <a:r>
              <a:rPr dirty="0" sz="1000">
                <a:latin typeface="Times New Roman"/>
                <a:cs typeface="Times New Roman"/>
              </a:rPr>
              <a:t>do </a:t>
            </a:r>
            <a:r>
              <a:rPr dirty="0" sz="1000" spc="-5">
                <a:latin typeface="Times New Roman"/>
                <a:cs typeface="Times New Roman"/>
              </a:rPr>
              <a:t>seu </a:t>
            </a:r>
            <a:r>
              <a:rPr dirty="0" sz="1000">
                <a:latin typeface="Times New Roman"/>
                <a:cs typeface="Times New Roman"/>
              </a:rPr>
              <a:t>diagnóstico, </a:t>
            </a:r>
            <a:r>
              <a:rPr dirty="0" sz="1000" spc="-5">
                <a:latin typeface="Times New Roman"/>
                <a:cs typeface="Times New Roman"/>
              </a:rPr>
              <a:t>como também </a:t>
            </a:r>
            <a:r>
              <a:rPr dirty="0" sz="1000">
                <a:latin typeface="Times New Roman"/>
                <a:cs typeface="Times New Roman"/>
              </a:rPr>
              <a:t>à 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ansiedade</a:t>
            </a:r>
            <a:r>
              <a:rPr dirty="0" sz="1000" spc="8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das</a:t>
            </a:r>
            <a:r>
              <a:rPr dirty="0" sz="1000" spc="8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pacientes</a:t>
            </a:r>
            <a:r>
              <a:rPr dirty="0" sz="1000" spc="8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durante</a:t>
            </a:r>
            <a:r>
              <a:rPr dirty="0" sz="1000" spc="8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a</a:t>
            </a:r>
            <a:r>
              <a:rPr dirty="0" sz="1000" spc="8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investigação.</a:t>
            </a:r>
            <a:r>
              <a:rPr dirty="0" sz="1000" spc="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Acomete</a:t>
            </a:r>
            <a:r>
              <a:rPr dirty="0" sz="1000" spc="8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principalmente</a:t>
            </a:r>
            <a:r>
              <a:rPr dirty="0" sz="1000" spc="8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mulheres</a:t>
            </a:r>
            <a:r>
              <a:rPr dirty="0" sz="1000" spc="8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jovens</a:t>
            </a:r>
            <a:r>
              <a:rPr dirty="0" sz="1000" spc="8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com</a:t>
            </a:r>
            <a:r>
              <a:rPr dirty="0" sz="1000" spc="8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idade</a:t>
            </a:r>
            <a:r>
              <a:rPr dirty="0" sz="1000" spc="8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entre </a:t>
            </a:r>
            <a:r>
              <a:rPr dirty="0" sz="1000">
                <a:latin typeface="Times New Roman"/>
                <a:cs typeface="Times New Roman"/>
              </a:rPr>
              <a:t> 33 e 35 </a:t>
            </a:r>
            <a:r>
              <a:rPr dirty="0" sz="1000" spc="-5">
                <a:latin typeface="Times New Roman"/>
                <a:cs typeface="Times New Roman"/>
              </a:rPr>
              <a:t>anos. Os </a:t>
            </a:r>
            <a:r>
              <a:rPr dirty="0" sz="1000">
                <a:latin typeface="Times New Roman"/>
                <a:cs typeface="Times New Roman"/>
              </a:rPr>
              <a:t>principais </a:t>
            </a:r>
            <a:r>
              <a:rPr dirty="0" sz="1000" spc="-5">
                <a:latin typeface="Times New Roman"/>
                <a:cs typeface="Times New Roman"/>
              </a:rPr>
              <a:t>sinais </a:t>
            </a:r>
            <a:r>
              <a:rPr dirty="0" sz="1000">
                <a:latin typeface="Times New Roman"/>
                <a:cs typeface="Times New Roman"/>
              </a:rPr>
              <a:t>e </a:t>
            </a:r>
            <a:r>
              <a:rPr dirty="0" sz="1000" spc="-5">
                <a:latin typeface="Times New Roman"/>
                <a:cs typeface="Times New Roman"/>
              </a:rPr>
              <a:t>sintomas </a:t>
            </a:r>
            <a:r>
              <a:rPr dirty="0" sz="1000">
                <a:latin typeface="Times New Roman"/>
                <a:cs typeface="Times New Roman"/>
              </a:rPr>
              <a:t>relatados </a:t>
            </a:r>
            <a:r>
              <a:rPr dirty="0" sz="1000" spc="-5">
                <a:latin typeface="Times New Roman"/>
                <a:cs typeface="Times New Roman"/>
              </a:rPr>
              <a:t>são: massa </a:t>
            </a:r>
            <a:r>
              <a:rPr dirty="0" sz="1000">
                <a:latin typeface="Times New Roman"/>
                <a:cs typeface="Times New Roman"/>
              </a:rPr>
              <a:t>ou nódulo </a:t>
            </a:r>
            <a:r>
              <a:rPr dirty="0" sz="1000" spc="-5">
                <a:latin typeface="Times New Roman"/>
                <a:cs typeface="Times New Roman"/>
              </a:rPr>
              <a:t>mamário </a:t>
            </a:r>
            <a:r>
              <a:rPr dirty="0" sz="1000">
                <a:latin typeface="Times New Roman"/>
                <a:cs typeface="Times New Roman"/>
              </a:rPr>
              <a:t>(61,4% a 89,3%), dor 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mamária</a:t>
            </a:r>
            <a:r>
              <a:rPr dirty="0" sz="1000">
                <a:latin typeface="Times New Roman"/>
                <a:cs typeface="Times New Roman"/>
              </a:rPr>
              <a:t> (2,7%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a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27,8%)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e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hiperemia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da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pele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adjacente</a:t>
            </a:r>
            <a:r>
              <a:rPr dirty="0" sz="1000">
                <a:latin typeface="Times New Roman"/>
                <a:cs typeface="Times New Roman"/>
              </a:rPr>
              <a:t> (2,7%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a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40%).O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USG</a:t>
            </a:r>
            <a:r>
              <a:rPr dirty="0" sz="1000">
                <a:latin typeface="Times New Roman"/>
                <a:cs typeface="Times New Roman"/>
              </a:rPr>
              <a:t> é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exame</a:t>
            </a:r>
            <a:r>
              <a:rPr dirty="0" sz="1000">
                <a:latin typeface="Times New Roman"/>
                <a:cs typeface="Times New Roman"/>
              </a:rPr>
              <a:t> preferível </a:t>
            </a:r>
            <a:r>
              <a:rPr dirty="0" sz="1000" spc="-2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inicialmente, </a:t>
            </a:r>
            <a:r>
              <a:rPr dirty="0" sz="1000">
                <a:latin typeface="Times New Roman"/>
                <a:cs typeface="Times New Roman"/>
              </a:rPr>
              <a:t>devido </a:t>
            </a:r>
            <a:r>
              <a:rPr dirty="0" sz="1000" spc="-5">
                <a:latin typeface="Times New Roman"/>
                <a:cs typeface="Times New Roman"/>
              </a:rPr>
              <a:t>sua alta sensibilidade, </a:t>
            </a:r>
            <a:r>
              <a:rPr dirty="0" sz="1000">
                <a:latin typeface="Times New Roman"/>
                <a:cs typeface="Times New Roman"/>
              </a:rPr>
              <a:t>baixo </a:t>
            </a:r>
            <a:r>
              <a:rPr dirty="0" sz="1000" spc="-5">
                <a:latin typeface="Times New Roman"/>
                <a:cs typeface="Times New Roman"/>
              </a:rPr>
              <a:t>custo, </a:t>
            </a:r>
            <a:r>
              <a:rPr dirty="0" sz="1000">
                <a:latin typeface="Times New Roman"/>
                <a:cs typeface="Times New Roman"/>
              </a:rPr>
              <a:t>fácil </a:t>
            </a:r>
            <a:r>
              <a:rPr dirty="0" sz="1000" spc="-5">
                <a:latin typeface="Times New Roman"/>
                <a:cs typeface="Times New Roman"/>
              </a:rPr>
              <a:t>acesso </a:t>
            </a:r>
            <a:r>
              <a:rPr dirty="0" sz="1000">
                <a:latin typeface="Times New Roman"/>
                <a:cs typeface="Times New Roman"/>
              </a:rPr>
              <a:t>e por </a:t>
            </a:r>
            <a:r>
              <a:rPr dirty="0" sz="1000" spc="-5">
                <a:latin typeface="Times New Roman"/>
                <a:cs typeface="Times New Roman"/>
              </a:rPr>
              <a:t>ser </a:t>
            </a:r>
            <a:r>
              <a:rPr dirty="0" sz="1000">
                <a:latin typeface="Times New Roman"/>
                <a:cs typeface="Times New Roman"/>
              </a:rPr>
              <a:t>não </a:t>
            </a:r>
            <a:r>
              <a:rPr dirty="0" sz="1000" spc="-5">
                <a:latin typeface="Times New Roman"/>
                <a:cs typeface="Times New Roman"/>
              </a:rPr>
              <a:t>invasivo. Seus achados 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mostram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massa</a:t>
            </a:r>
            <a:r>
              <a:rPr dirty="0" sz="1000">
                <a:latin typeface="Times New Roman"/>
                <a:cs typeface="Times New Roman"/>
              </a:rPr>
              <a:t> ou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nódulo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irregular</a:t>
            </a:r>
            <a:r>
              <a:rPr dirty="0" sz="1000">
                <a:latin typeface="Times New Roman"/>
                <a:cs typeface="Times New Roman"/>
              </a:rPr>
              <a:t> hipoecoico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(33,7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a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74%)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com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tamanho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médio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entre</a:t>
            </a:r>
            <a:r>
              <a:rPr dirty="0" sz="1000">
                <a:latin typeface="Times New Roman"/>
                <a:cs typeface="Times New Roman"/>
              </a:rPr>
              <a:t> 4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e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6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cm</a:t>
            </a:r>
            <a:r>
              <a:rPr dirty="0" sz="1000">
                <a:latin typeface="Times New Roman"/>
                <a:cs typeface="Times New Roman"/>
              </a:rPr>
              <a:t> e </a:t>
            </a:r>
            <a:r>
              <a:rPr dirty="0" sz="1000" spc="-2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linfadenomegalia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axilar </a:t>
            </a:r>
            <a:r>
              <a:rPr dirty="0" sz="1000">
                <a:latin typeface="Times New Roman"/>
                <a:cs typeface="Times New Roman"/>
              </a:rPr>
              <a:t>(25,9%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a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28%) .O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padrão-ouro para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diagnóstico é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a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core </a:t>
            </a:r>
            <a:r>
              <a:rPr dirty="0" sz="1000">
                <a:latin typeface="Times New Roman"/>
                <a:cs typeface="Times New Roman"/>
              </a:rPr>
              <a:t>biópsia.</a:t>
            </a:r>
            <a:endParaRPr sz="1000">
              <a:latin typeface="Times New Roman"/>
              <a:cs typeface="Times New Roman"/>
            </a:endParaRPr>
          </a:p>
          <a:p>
            <a:pPr algn="just" marL="12700" marR="6350" indent="359410">
              <a:lnSpc>
                <a:spcPct val="150000"/>
              </a:lnSpc>
            </a:pPr>
            <a:r>
              <a:rPr dirty="0" sz="1000" spc="-5">
                <a:latin typeface="Times New Roman"/>
                <a:cs typeface="Times New Roman"/>
              </a:rPr>
              <a:t>Diagnósticos </a:t>
            </a:r>
            <a:r>
              <a:rPr dirty="0" sz="1000">
                <a:latin typeface="Times New Roman"/>
                <a:cs typeface="Times New Roman"/>
              </a:rPr>
              <a:t>diferenciais </a:t>
            </a:r>
            <a:r>
              <a:rPr dirty="0" sz="1000" spc="-5">
                <a:latin typeface="Times New Roman"/>
                <a:cs typeface="Times New Roman"/>
              </a:rPr>
              <a:t>incluem: abscessos </a:t>
            </a:r>
            <a:r>
              <a:rPr dirty="0" sz="1000">
                <a:latin typeface="Times New Roman"/>
                <a:cs typeface="Times New Roman"/>
              </a:rPr>
              <a:t>por </a:t>
            </a:r>
            <a:r>
              <a:rPr dirty="0" sz="1000" spc="-5">
                <a:latin typeface="Times New Roman"/>
                <a:cs typeface="Times New Roman"/>
              </a:rPr>
              <a:t>infecções </a:t>
            </a:r>
            <a:r>
              <a:rPr dirty="0" sz="1000">
                <a:latin typeface="Times New Roman"/>
                <a:cs typeface="Times New Roman"/>
              </a:rPr>
              <a:t>bacterianas ou fúngicas e outras doenças 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granulomatosas</a:t>
            </a:r>
            <a:r>
              <a:rPr dirty="0" sz="1000" spc="1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como</a:t>
            </a:r>
            <a:r>
              <a:rPr dirty="0" sz="1000" spc="1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tuberculose,</a:t>
            </a:r>
            <a:r>
              <a:rPr dirty="0" sz="1000" spc="1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sarcoidose,</a:t>
            </a:r>
            <a:r>
              <a:rPr dirty="0" sz="1000" spc="13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e</a:t>
            </a:r>
            <a:r>
              <a:rPr dirty="0" sz="1000" spc="1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artrite</a:t>
            </a:r>
            <a:r>
              <a:rPr dirty="0" sz="1000" spc="13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reumatóide.</a:t>
            </a:r>
            <a:r>
              <a:rPr dirty="0" sz="1000" spc="1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Logo,</a:t>
            </a:r>
            <a:r>
              <a:rPr dirty="0" sz="1000" spc="13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a</a:t>
            </a:r>
            <a:r>
              <a:rPr dirty="0" sz="1000" spc="1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MGI</a:t>
            </a:r>
            <a:r>
              <a:rPr dirty="0" sz="1000" spc="13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é</a:t>
            </a:r>
            <a:r>
              <a:rPr dirty="0" sz="1000" spc="13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uma</a:t>
            </a:r>
            <a:r>
              <a:rPr dirty="0" sz="1000" spc="13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doença</a:t>
            </a:r>
            <a:r>
              <a:rPr dirty="0" sz="1000" spc="13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rara</a:t>
            </a:r>
            <a:r>
              <a:rPr dirty="0" sz="1000" spc="13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que </a:t>
            </a:r>
            <a:r>
              <a:rPr dirty="0" sz="1000" spc="-24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pode </a:t>
            </a:r>
            <a:r>
              <a:rPr dirty="0" sz="1000" spc="-5">
                <a:latin typeface="Times New Roman"/>
                <a:cs typeface="Times New Roman"/>
              </a:rPr>
              <a:t>causar </a:t>
            </a:r>
            <a:r>
              <a:rPr dirty="0" sz="1000">
                <a:latin typeface="Times New Roman"/>
                <a:cs typeface="Times New Roman"/>
              </a:rPr>
              <a:t>grande preocupação nas pacientes por </a:t>
            </a:r>
            <a:r>
              <a:rPr dirty="0" sz="1000" spc="-5">
                <a:latin typeface="Times New Roman"/>
                <a:cs typeface="Times New Roman"/>
              </a:rPr>
              <a:t>mimetizar sinais </a:t>
            </a:r>
            <a:r>
              <a:rPr dirty="0" sz="1000">
                <a:latin typeface="Times New Roman"/>
                <a:cs typeface="Times New Roman"/>
              </a:rPr>
              <a:t>e </a:t>
            </a:r>
            <a:r>
              <a:rPr dirty="0" sz="1000" spc="-5">
                <a:latin typeface="Times New Roman"/>
                <a:cs typeface="Times New Roman"/>
              </a:rPr>
              <a:t>sintomas </a:t>
            </a:r>
            <a:r>
              <a:rPr dirty="0" sz="1000">
                <a:latin typeface="Times New Roman"/>
                <a:cs typeface="Times New Roman"/>
              </a:rPr>
              <a:t>do </a:t>
            </a:r>
            <a:r>
              <a:rPr dirty="0" sz="1000" spc="-5">
                <a:latin typeface="Times New Roman"/>
                <a:cs typeface="Times New Roman"/>
              </a:rPr>
              <a:t>carcinoma mamário. Não </a:t>
            </a:r>
            <a:r>
              <a:rPr dirty="0" sz="1000">
                <a:latin typeface="Times New Roman"/>
                <a:cs typeface="Times New Roman"/>
              </a:rPr>
              <a:t> há um protocolo brasileiro </a:t>
            </a:r>
            <a:r>
              <a:rPr dirty="0" sz="1000" spc="-5">
                <a:latin typeface="Times New Roman"/>
                <a:cs typeface="Times New Roman"/>
              </a:rPr>
              <a:t>estabelecido, </a:t>
            </a:r>
            <a:r>
              <a:rPr dirty="0" sz="1000">
                <a:latin typeface="Times New Roman"/>
                <a:cs typeface="Times New Roman"/>
              </a:rPr>
              <a:t>por </a:t>
            </a:r>
            <a:r>
              <a:rPr dirty="0" sz="1000" spc="-5">
                <a:latin typeface="Times New Roman"/>
                <a:cs typeface="Times New Roman"/>
              </a:rPr>
              <a:t>isto, através </a:t>
            </a:r>
            <a:r>
              <a:rPr dirty="0" sz="1000">
                <a:latin typeface="Times New Roman"/>
                <a:cs typeface="Times New Roman"/>
              </a:rPr>
              <a:t>da </a:t>
            </a:r>
            <a:r>
              <a:rPr dirty="0" sz="1000" spc="-5">
                <a:latin typeface="Times New Roman"/>
                <a:cs typeface="Times New Roman"/>
              </a:rPr>
              <a:t>análise </a:t>
            </a:r>
            <a:r>
              <a:rPr dirty="0" sz="1000">
                <a:latin typeface="Times New Roman"/>
                <a:cs typeface="Times New Roman"/>
              </a:rPr>
              <a:t>retrospectiva dos </a:t>
            </a:r>
            <a:r>
              <a:rPr dirty="0" sz="1000" spc="-5">
                <a:latin typeface="Times New Roman"/>
                <a:cs typeface="Times New Roman"/>
              </a:rPr>
              <a:t>casos suspeitos </a:t>
            </a:r>
            <a:r>
              <a:rPr dirty="0" sz="1000">
                <a:latin typeface="Times New Roman"/>
                <a:cs typeface="Times New Roman"/>
              </a:rPr>
              <a:t>para 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MGI atendidos </a:t>
            </a:r>
            <a:r>
              <a:rPr dirty="0" sz="1000">
                <a:latin typeface="Times New Roman"/>
                <a:cs typeface="Times New Roman"/>
              </a:rPr>
              <a:t>no </a:t>
            </a:r>
            <a:r>
              <a:rPr dirty="0" sz="1000" spc="-5">
                <a:latin typeface="Times New Roman"/>
                <a:cs typeface="Times New Roman"/>
              </a:rPr>
              <a:t>AC Camargo, em conjunto com </a:t>
            </a:r>
            <a:r>
              <a:rPr dirty="0" sz="1000">
                <a:latin typeface="Times New Roman"/>
                <a:cs typeface="Times New Roman"/>
              </a:rPr>
              <a:t>a revisão de </a:t>
            </a:r>
            <a:r>
              <a:rPr dirty="0" sz="1000" spc="-5">
                <a:latin typeface="Times New Roman"/>
                <a:cs typeface="Times New Roman"/>
              </a:rPr>
              <a:t>literatura, este estudo </a:t>
            </a:r>
            <a:r>
              <a:rPr dirty="0" sz="1000">
                <a:latin typeface="Times New Roman"/>
                <a:cs typeface="Times New Roman"/>
              </a:rPr>
              <a:t>objetiva </a:t>
            </a:r>
            <a:r>
              <a:rPr dirty="0" sz="1000" spc="-5">
                <a:latin typeface="Times New Roman"/>
                <a:cs typeface="Times New Roman"/>
              </a:rPr>
              <a:t>criar </a:t>
            </a:r>
            <a:r>
              <a:rPr dirty="0" sz="1000">
                <a:latin typeface="Times New Roman"/>
                <a:cs typeface="Times New Roman"/>
              </a:rPr>
              <a:t>um 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fluxograma</a:t>
            </a:r>
            <a:r>
              <a:rPr dirty="0" sz="1000" spc="-5">
                <a:latin typeface="Times New Roman"/>
                <a:cs typeface="Times New Roman"/>
              </a:rPr>
              <a:t> institucional adequado </a:t>
            </a:r>
            <a:r>
              <a:rPr dirty="0" sz="1000">
                <a:latin typeface="Times New Roman"/>
                <a:cs typeface="Times New Roman"/>
              </a:rPr>
              <a:t>para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 perfil das pacientes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brasileiras.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17625" y="2091676"/>
            <a:ext cx="5271135" cy="18554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23495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OBJETIVO</a:t>
            </a:r>
            <a:endParaRPr sz="2400">
              <a:latin typeface="Calibri"/>
              <a:cs typeface="Calibri"/>
            </a:endParaRPr>
          </a:p>
          <a:p>
            <a:pPr marL="12700" marR="13970" indent="282575">
              <a:lnSpc>
                <a:spcPct val="150000"/>
              </a:lnSpc>
              <a:spcBef>
                <a:spcPts val="730"/>
              </a:spcBef>
              <a:buSzPct val="90000"/>
              <a:buFont typeface="Arial MT"/>
              <a:buChar char="●"/>
              <a:tabLst>
                <a:tab pos="373380" algn="l"/>
              </a:tabLst>
            </a:pPr>
            <a:r>
              <a:rPr dirty="0" sz="1000" spc="-5">
                <a:latin typeface="Times New Roman"/>
                <a:cs typeface="Times New Roman"/>
              </a:rPr>
              <a:t>Descrever</a:t>
            </a:r>
            <a:r>
              <a:rPr dirty="0" sz="1000" spc="1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as</a:t>
            </a:r>
            <a:r>
              <a:rPr dirty="0" sz="1000" spc="1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características</a:t>
            </a:r>
            <a:r>
              <a:rPr dirty="0" sz="1000" spc="1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clínicas</a:t>
            </a:r>
            <a:r>
              <a:rPr dirty="0" sz="1000" spc="14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das</a:t>
            </a:r>
            <a:r>
              <a:rPr dirty="0" sz="1000" spc="1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pacientes</a:t>
            </a:r>
            <a:r>
              <a:rPr dirty="0" sz="1000" spc="1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que</a:t>
            </a:r>
            <a:r>
              <a:rPr dirty="0" sz="1000" spc="1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foram</a:t>
            </a:r>
            <a:r>
              <a:rPr dirty="0" sz="1000" spc="1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investigadas</a:t>
            </a:r>
            <a:r>
              <a:rPr dirty="0" sz="1000" spc="14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para</a:t>
            </a:r>
            <a:r>
              <a:rPr dirty="0" sz="1000" spc="1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mastite </a:t>
            </a:r>
            <a:r>
              <a:rPr dirty="0" sz="1000" spc="-23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granulomatosa</a:t>
            </a:r>
            <a:r>
              <a:rPr dirty="0" sz="1000" spc="-5">
                <a:latin typeface="Times New Roman"/>
                <a:cs typeface="Times New Roman"/>
              </a:rPr>
              <a:t> idiopática;</a:t>
            </a:r>
            <a:endParaRPr sz="1000">
              <a:latin typeface="Times New Roman"/>
              <a:cs typeface="Times New Roman"/>
            </a:endParaRPr>
          </a:p>
          <a:p>
            <a:pPr marL="12700" marR="5080" indent="282575">
              <a:lnSpc>
                <a:spcPct val="150000"/>
              </a:lnSpc>
              <a:buSzPct val="90000"/>
              <a:buFont typeface="Arial MT"/>
              <a:buChar char="●"/>
              <a:tabLst>
                <a:tab pos="373380" algn="l"/>
              </a:tabLst>
            </a:pPr>
            <a:r>
              <a:rPr dirty="0" sz="1000" spc="-5">
                <a:latin typeface="Times New Roman"/>
                <a:cs typeface="Times New Roman"/>
              </a:rPr>
              <a:t>Analisar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os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recursos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utilizados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para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diagnóstico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da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MGI</a:t>
            </a:r>
            <a:r>
              <a:rPr dirty="0" sz="1000" spc="2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nestas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pacientes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e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qual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foi</a:t>
            </a:r>
            <a:r>
              <a:rPr dirty="0" sz="1000" spc="1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o </a:t>
            </a:r>
            <a:r>
              <a:rPr dirty="0" sz="1000" spc="-2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tratamento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instituído;</a:t>
            </a:r>
            <a:endParaRPr sz="1000">
              <a:latin typeface="Times New Roman"/>
              <a:cs typeface="Times New Roman"/>
            </a:endParaRPr>
          </a:p>
          <a:p>
            <a:pPr marL="12700" marR="8255" indent="282575">
              <a:lnSpc>
                <a:spcPct val="150000"/>
              </a:lnSpc>
              <a:buSzPct val="90000"/>
              <a:buFont typeface="Arial MT"/>
              <a:buChar char="●"/>
              <a:tabLst>
                <a:tab pos="373380" algn="l"/>
              </a:tabLst>
            </a:pPr>
            <a:r>
              <a:rPr dirty="0" sz="1000" spc="-5">
                <a:latin typeface="Times New Roman"/>
                <a:cs typeface="Times New Roman"/>
              </a:rPr>
              <a:t>Propor</a:t>
            </a:r>
            <a:r>
              <a:rPr dirty="0" sz="1000">
                <a:latin typeface="Times New Roman"/>
                <a:cs typeface="Times New Roman"/>
              </a:rPr>
              <a:t> um fluxograma que </a:t>
            </a:r>
            <a:r>
              <a:rPr dirty="0" sz="1000" spc="-5">
                <a:latin typeface="Times New Roman"/>
                <a:cs typeface="Times New Roman"/>
              </a:rPr>
              <a:t>auxilie</a:t>
            </a:r>
            <a:r>
              <a:rPr dirty="0" sz="1000">
                <a:latin typeface="Times New Roman"/>
                <a:cs typeface="Times New Roman"/>
              </a:rPr>
              <a:t> na </a:t>
            </a:r>
            <a:r>
              <a:rPr dirty="0" sz="1000" spc="-5">
                <a:latin typeface="Times New Roman"/>
                <a:cs typeface="Times New Roman"/>
              </a:rPr>
              <a:t>suspeição,</a:t>
            </a:r>
            <a:r>
              <a:rPr dirty="0" sz="1000">
                <a:latin typeface="Times New Roman"/>
                <a:cs typeface="Times New Roman"/>
              </a:rPr>
              <a:t> diagnóstico e </a:t>
            </a:r>
            <a:r>
              <a:rPr dirty="0" sz="1000" spc="-5">
                <a:latin typeface="Times New Roman"/>
                <a:cs typeface="Times New Roman"/>
              </a:rPr>
              <a:t>tratamento</a:t>
            </a:r>
            <a:r>
              <a:rPr dirty="0" sz="1000">
                <a:latin typeface="Times New Roman"/>
                <a:cs typeface="Times New Roman"/>
              </a:rPr>
              <a:t> destas pacientes, de </a:t>
            </a:r>
            <a:r>
              <a:rPr dirty="0" sz="1000" spc="-23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modo</a:t>
            </a:r>
            <a:r>
              <a:rPr dirty="0" sz="1000" spc="-10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a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uniformizar o </a:t>
            </a:r>
            <a:r>
              <a:rPr dirty="0" sz="1000" spc="-5">
                <a:latin typeface="Times New Roman"/>
                <a:cs typeface="Times New Roman"/>
              </a:rPr>
              <a:t>manejo clínico</a:t>
            </a:r>
            <a:r>
              <a:rPr dirty="0" sz="1000" spc="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dessas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pacientes.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44637" y="4019935"/>
            <a:ext cx="5285105" cy="22891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6096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  <a:p>
            <a:pPr algn="just" marL="12700" marR="5080" indent="359410">
              <a:lnSpc>
                <a:spcPct val="150000"/>
              </a:lnSpc>
              <a:spcBef>
                <a:spcPts val="360"/>
              </a:spcBef>
            </a:pPr>
            <a:r>
              <a:rPr dirty="0" sz="900" spc="-5">
                <a:latin typeface="Times New Roman"/>
                <a:cs typeface="Times New Roman"/>
              </a:rPr>
              <a:t>Estudo </a:t>
            </a:r>
            <a:r>
              <a:rPr dirty="0" sz="900">
                <a:latin typeface="Times New Roman"/>
                <a:cs typeface="Times New Roman"/>
              </a:rPr>
              <a:t>retrospectivo e descritivo baseado </a:t>
            </a:r>
            <a:r>
              <a:rPr dirty="0" sz="900" spc="-5">
                <a:latin typeface="Times New Roman"/>
                <a:cs typeface="Times New Roman"/>
              </a:rPr>
              <a:t>em levantamento </a:t>
            </a:r>
            <a:r>
              <a:rPr dirty="0" sz="900">
                <a:latin typeface="Times New Roman"/>
                <a:cs typeface="Times New Roman"/>
              </a:rPr>
              <a:t>de dados de prontuários de pacientes do </a:t>
            </a:r>
            <a:r>
              <a:rPr dirty="0" sz="900" spc="5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Hospital AC</a:t>
            </a:r>
            <a:r>
              <a:rPr dirty="0" sz="900">
                <a:latin typeface="Times New Roman"/>
                <a:cs typeface="Times New Roman"/>
              </a:rPr>
              <a:t> </a:t>
            </a:r>
            <a:r>
              <a:rPr dirty="0" sz="900" spc="-10">
                <a:latin typeface="Times New Roman"/>
                <a:cs typeface="Times New Roman"/>
              </a:rPr>
              <a:t>Camargo</a:t>
            </a:r>
            <a:r>
              <a:rPr dirty="0" sz="900" spc="-5">
                <a:latin typeface="Times New Roman"/>
                <a:cs typeface="Times New Roman"/>
              </a:rPr>
              <a:t> Cancer</a:t>
            </a:r>
            <a:r>
              <a:rPr dirty="0" sz="900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Center</a:t>
            </a:r>
            <a:r>
              <a:rPr dirty="0" sz="900">
                <a:latin typeface="Times New Roman"/>
                <a:cs typeface="Times New Roman"/>
              </a:rPr>
              <a:t> que</a:t>
            </a:r>
            <a:r>
              <a:rPr dirty="0" sz="900" spc="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foram</a:t>
            </a:r>
            <a:r>
              <a:rPr dirty="0" sz="900" spc="5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investigadas</a:t>
            </a:r>
            <a:r>
              <a:rPr dirty="0" sz="900">
                <a:latin typeface="Times New Roman"/>
                <a:cs typeface="Times New Roman"/>
              </a:rPr>
              <a:t> para</a:t>
            </a:r>
            <a:r>
              <a:rPr dirty="0" sz="900" spc="5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mastite</a:t>
            </a:r>
            <a:r>
              <a:rPr dirty="0" sz="900">
                <a:latin typeface="Times New Roman"/>
                <a:cs typeface="Times New Roman"/>
              </a:rPr>
              <a:t> granulomatosa</a:t>
            </a:r>
            <a:r>
              <a:rPr dirty="0" sz="900" spc="225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idiopática.</a:t>
            </a:r>
            <a:r>
              <a:rPr dirty="0" sz="900" spc="215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Serão </a:t>
            </a:r>
            <a:r>
              <a:rPr dirty="0" sz="900">
                <a:latin typeface="Times New Roman"/>
                <a:cs typeface="Times New Roman"/>
              </a:rPr>
              <a:t> descritas </a:t>
            </a:r>
            <a:r>
              <a:rPr dirty="0" sz="900" spc="-5">
                <a:latin typeface="Times New Roman"/>
                <a:cs typeface="Times New Roman"/>
              </a:rPr>
              <a:t>as manifestações clínicas </a:t>
            </a:r>
            <a:r>
              <a:rPr dirty="0" sz="900">
                <a:latin typeface="Times New Roman"/>
                <a:cs typeface="Times New Roman"/>
              </a:rPr>
              <a:t>das pacientes, os </a:t>
            </a:r>
            <a:r>
              <a:rPr dirty="0" sz="900" spc="-5">
                <a:latin typeface="Times New Roman"/>
                <a:cs typeface="Times New Roman"/>
              </a:rPr>
              <a:t>exames </a:t>
            </a:r>
            <a:r>
              <a:rPr dirty="0" sz="900">
                <a:latin typeface="Times New Roman"/>
                <a:cs typeface="Times New Roman"/>
              </a:rPr>
              <a:t>de </a:t>
            </a:r>
            <a:r>
              <a:rPr dirty="0" sz="900" spc="-5">
                <a:latin typeface="Times New Roman"/>
                <a:cs typeface="Times New Roman"/>
              </a:rPr>
              <a:t>imagem </a:t>
            </a:r>
            <a:r>
              <a:rPr dirty="0" sz="900">
                <a:latin typeface="Times New Roman"/>
                <a:cs typeface="Times New Roman"/>
              </a:rPr>
              <a:t>que foram realizados, o resultado das </a:t>
            </a:r>
            <a:r>
              <a:rPr dirty="0" sz="900" spc="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biópsias e </a:t>
            </a:r>
            <a:r>
              <a:rPr dirty="0" sz="900" spc="-5">
                <a:latin typeface="Times New Roman"/>
                <a:cs typeface="Times New Roman"/>
              </a:rPr>
              <a:t>como</a:t>
            </a:r>
            <a:r>
              <a:rPr dirty="0" sz="900">
                <a:latin typeface="Times New Roman"/>
                <a:cs typeface="Times New Roman"/>
              </a:rPr>
              <a:t> foi realizado o </a:t>
            </a:r>
            <a:r>
              <a:rPr dirty="0" sz="900" spc="-5">
                <a:latin typeface="Times New Roman"/>
                <a:cs typeface="Times New Roman"/>
              </a:rPr>
              <a:t>tratamento</a:t>
            </a:r>
            <a:r>
              <a:rPr dirty="0" sz="900">
                <a:latin typeface="Times New Roman"/>
                <a:cs typeface="Times New Roman"/>
              </a:rPr>
              <a:t> destas pacientes. A pesquisa foi realizada </a:t>
            </a:r>
            <a:r>
              <a:rPr dirty="0" sz="900" spc="-5">
                <a:latin typeface="Times New Roman"/>
                <a:cs typeface="Times New Roman"/>
              </a:rPr>
              <a:t>através</a:t>
            </a:r>
            <a:r>
              <a:rPr dirty="0" sz="900">
                <a:latin typeface="Times New Roman"/>
                <a:cs typeface="Times New Roman"/>
              </a:rPr>
              <a:t> da </a:t>
            </a:r>
            <a:r>
              <a:rPr dirty="0" sz="900" spc="-5">
                <a:latin typeface="Times New Roman"/>
                <a:cs typeface="Times New Roman"/>
              </a:rPr>
              <a:t>análise</a:t>
            </a:r>
            <a:r>
              <a:rPr dirty="0" sz="900">
                <a:latin typeface="Times New Roman"/>
                <a:cs typeface="Times New Roman"/>
              </a:rPr>
              <a:t> de </a:t>
            </a:r>
            <a:r>
              <a:rPr dirty="0" sz="900" spc="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prontuários do </a:t>
            </a:r>
            <a:r>
              <a:rPr dirty="0" sz="900" spc="-5">
                <a:latin typeface="Times New Roman"/>
                <a:cs typeface="Times New Roman"/>
              </a:rPr>
              <a:t>sistema RECRUIT® </a:t>
            </a:r>
            <a:r>
              <a:rPr dirty="0" sz="900">
                <a:latin typeface="Times New Roman"/>
                <a:cs typeface="Times New Roman"/>
              </a:rPr>
              <a:t>do </a:t>
            </a:r>
            <a:r>
              <a:rPr dirty="0" sz="900" spc="-5">
                <a:latin typeface="Times New Roman"/>
                <a:cs typeface="Times New Roman"/>
              </a:rPr>
              <a:t>AC </a:t>
            </a:r>
            <a:r>
              <a:rPr dirty="0" sz="900" spc="-10">
                <a:latin typeface="Times New Roman"/>
                <a:cs typeface="Times New Roman"/>
              </a:rPr>
              <a:t>Camargo </a:t>
            </a:r>
            <a:r>
              <a:rPr dirty="0" sz="900" spc="-5">
                <a:latin typeface="Times New Roman"/>
                <a:cs typeface="Times New Roman"/>
              </a:rPr>
              <a:t>Cancer Center </a:t>
            </a:r>
            <a:r>
              <a:rPr dirty="0" sz="900">
                <a:latin typeface="Times New Roman"/>
                <a:cs typeface="Times New Roman"/>
              </a:rPr>
              <a:t>no período de </a:t>
            </a:r>
            <a:r>
              <a:rPr dirty="0" sz="900" spc="-5">
                <a:latin typeface="Times New Roman"/>
                <a:cs typeface="Times New Roman"/>
              </a:rPr>
              <a:t>Setembro </a:t>
            </a:r>
            <a:r>
              <a:rPr dirty="0" sz="900">
                <a:latin typeface="Times New Roman"/>
                <a:cs typeface="Times New Roman"/>
              </a:rPr>
              <a:t>de 2009 a </a:t>
            </a:r>
            <a:r>
              <a:rPr dirty="0" sz="900" spc="-5">
                <a:latin typeface="Times New Roman"/>
                <a:cs typeface="Times New Roman"/>
              </a:rPr>
              <a:t>Junho </a:t>
            </a:r>
            <a:r>
              <a:rPr dirty="0" sz="900">
                <a:latin typeface="Times New Roman"/>
                <a:cs typeface="Times New Roman"/>
              </a:rPr>
              <a:t>de </a:t>
            </a:r>
            <a:r>
              <a:rPr dirty="0" sz="900" spc="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2022. </a:t>
            </a:r>
            <a:r>
              <a:rPr dirty="0" sz="900" spc="-5">
                <a:latin typeface="Times New Roman"/>
                <a:cs typeface="Times New Roman"/>
              </a:rPr>
              <a:t>Os </a:t>
            </a:r>
            <a:r>
              <a:rPr dirty="0" sz="900">
                <a:latin typeface="Times New Roman"/>
                <a:cs typeface="Times New Roman"/>
              </a:rPr>
              <a:t>dados foram </a:t>
            </a:r>
            <a:r>
              <a:rPr dirty="0" sz="900" spc="-5">
                <a:latin typeface="Times New Roman"/>
                <a:cs typeface="Times New Roman"/>
              </a:rPr>
              <a:t>armazenados em </a:t>
            </a:r>
            <a:r>
              <a:rPr dirty="0" sz="900">
                <a:latin typeface="Times New Roman"/>
                <a:cs typeface="Times New Roman"/>
              </a:rPr>
              <a:t>banco de dados no </a:t>
            </a:r>
            <a:r>
              <a:rPr dirty="0" sz="900" spc="-5">
                <a:latin typeface="Times New Roman"/>
                <a:cs typeface="Times New Roman"/>
              </a:rPr>
              <a:t>sistema RedCap®, conforme </a:t>
            </a:r>
            <a:r>
              <a:rPr dirty="0" sz="900">
                <a:latin typeface="Times New Roman"/>
                <a:cs typeface="Times New Roman"/>
              </a:rPr>
              <a:t>normativa </a:t>
            </a:r>
            <a:r>
              <a:rPr dirty="0" sz="900" spc="-5">
                <a:latin typeface="Times New Roman"/>
                <a:cs typeface="Times New Roman"/>
              </a:rPr>
              <a:t>interna </a:t>
            </a:r>
            <a:r>
              <a:rPr dirty="0" sz="900">
                <a:latin typeface="Times New Roman"/>
                <a:cs typeface="Times New Roman"/>
              </a:rPr>
              <a:t>no </a:t>
            </a:r>
            <a:r>
              <a:rPr dirty="0" sz="900" spc="-5">
                <a:latin typeface="Times New Roman"/>
                <a:cs typeface="Times New Roman"/>
              </a:rPr>
              <a:t>AC </a:t>
            </a:r>
            <a:r>
              <a:rPr dirty="0" sz="900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Camargo. Foram </a:t>
            </a:r>
            <a:r>
              <a:rPr dirty="0" sz="900">
                <a:latin typeface="Times New Roman"/>
                <a:cs typeface="Times New Roman"/>
              </a:rPr>
              <a:t>utilizados </a:t>
            </a:r>
            <a:r>
              <a:rPr dirty="0" sz="900" spc="-5">
                <a:latin typeface="Times New Roman"/>
                <a:cs typeface="Times New Roman"/>
              </a:rPr>
              <a:t>métodos </a:t>
            </a:r>
            <a:r>
              <a:rPr dirty="0" sz="900">
                <a:latin typeface="Times New Roman"/>
                <a:cs typeface="Times New Roman"/>
              </a:rPr>
              <a:t>descritivos e os resultados das variáveis </a:t>
            </a:r>
            <a:r>
              <a:rPr dirty="0" sz="900" spc="-5">
                <a:latin typeface="Times New Roman"/>
                <a:cs typeface="Times New Roman"/>
              </a:rPr>
              <a:t>categóricas </a:t>
            </a:r>
            <a:r>
              <a:rPr dirty="0" sz="900">
                <a:latin typeface="Times New Roman"/>
                <a:cs typeface="Times New Roman"/>
              </a:rPr>
              <a:t>foram </a:t>
            </a:r>
            <a:r>
              <a:rPr dirty="0" sz="900" spc="-5">
                <a:latin typeface="Times New Roman"/>
                <a:cs typeface="Times New Roman"/>
              </a:rPr>
              <a:t>expressos em </a:t>
            </a:r>
            <a:r>
              <a:rPr dirty="0" sz="900">
                <a:latin typeface="Times New Roman"/>
                <a:cs typeface="Times New Roman"/>
              </a:rPr>
              <a:t> frequências e percentagens. </a:t>
            </a:r>
            <a:r>
              <a:rPr dirty="0" sz="900" spc="-5">
                <a:latin typeface="Times New Roman"/>
                <a:cs typeface="Times New Roman"/>
              </a:rPr>
              <a:t>Foi</a:t>
            </a:r>
            <a:r>
              <a:rPr dirty="0" sz="900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também</a:t>
            </a:r>
            <a:r>
              <a:rPr dirty="0" sz="900">
                <a:latin typeface="Times New Roman"/>
                <a:cs typeface="Times New Roman"/>
              </a:rPr>
              <a:t> realizada uma revisão da </a:t>
            </a:r>
            <a:r>
              <a:rPr dirty="0" sz="900" spc="-5">
                <a:latin typeface="Times New Roman"/>
                <a:cs typeface="Times New Roman"/>
              </a:rPr>
              <a:t>literatura</a:t>
            </a:r>
            <a:r>
              <a:rPr dirty="0" sz="900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sendo</a:t>
            </a:r>
            <a:r>
              <a:rPr dirty="0" sz="900">
                <a:latin typeface="Times New Roman"/>
                <a:cs typeface="Times New Roman"/>
              </a:rPr>
              <a:t> fe</a:t>
            </a:r>
            <a:r>
              <a:rPr dirty="0" sz="900">
                <a:latin typeface="Arial MT"/>
                <a:cs typeface="Arial MT"/>
              </a:rPr>
              <a:t>ito </a:t>
            </a:r>
            <a:r>
              <a:rPr dirty="0" sz="900" spc="-5">
                <a:latin typeface="Arial MT"/>
                <a:cs typeface="Arial MT"/>
              </a:rPr>
              <a:t>busca por artigos </a:t>
            </a:r>
            <a:r>
              <a:rPr dirty="0" sz="900">
                <a:latin typeface="Arial MT"/>
                <a:cs typeface="Arial MT"/>
              </a:rPr>
              <a:t> científicos</a:t>
            </a:r>
            <a:r>
              <a:rPr dirty="0" sz="900" spc="-10">
                <a:latin typeface="Arial MT"/>
                <a:cs typeface="Arial MT"/>
              </a:rPr>
              <a:t> </a:t>
            </a:r>
            <a:r>
              <a:rPr dirty="0" sz="900" spc="-5">
                <a:latin typeface="Arial MT"/>
                <a:cs typeface="Arial MT"/>
              </a:rPr>
              <a:t>nas bases de dados:</a:t>
            </a:r>
            <a:r>
              <a:rPr dirty="0" sz="900" spc="-10">
                <a:latin typeface="Arial MT"/>
                <a:cs typeface="Arial MT"/>
              </a:rPr>
              <a:t> </a:t>
            </a:r>
            <a:r>
              <a:rPr dirty="0" sz="900" spc="-5">
                <a:latin typeface="Arial MT"/>
                <a:cs typeface="Arial MT"/>
              </a:rPr>
              <a:t>PubMed®, Uptodate® </a:t>
            </a:r>
            <a:r>
              <a:rPr dirty="0" sz="900">
                <a:latin typeface="Arial MT"/>
                <a:cs typeface="Arial MT"/>
              </a:rPr>
              <a:t>e</a:t>
            </a:r>
            <a:r>
              <a:rPr dirty="0" sz="900" spc="-5">
                <a:latin typeface="Arial MT"/>
                <a:cs typeface="Arial MT"/>
              </a:rPr>
              <a:t> Cochrane®.</a:t>
            </a:r>
            <a:endParaRPr sz="9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302075" y="2091676"/>
            <a:ext cx="5269865" cy="3422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64465">
              <a:lnSpc>
                <a:spcPct val="100000"/>
              </a:lnSpc>
              <a:spcBef>
                <a:spcPts val="100"/>
              </a:spcBef>
            </a:pPr>
            <a:r>
              <a:rPr dirty="0" sz="2400" spc="-45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CONCLUSÃO</a:t>
            </a:r>
            <a:endParaRPr sz="2400">
              <a:latin typeface="Calibri"/>
              <a:cs typeface="Calibri"/>
            </a:endParaRPr>
          </a:p>
          <a:p>
            <a:pPr algn="just" marL="12700" marR="5080" indent="359410">
              <a:lnSpc>
                <a:spcPct val="150000"/>
              </a:lnSpc>
              <a:spcBef>
                <a:spcPts val="819"/>
              </a:spcBef>
            </a:pPr>
            <a:r>
              <a:rPr dirty="0" sz="800" spc="-5">
                <a:latin typeface="Times New Roman"/>
                <a:cs typeface="Times New Roman"/>
              </a:rPr>
              <a:t>Foram incluídos </a:t>
            </a:r>
            <a:r>
              <a:rPr dirty="0" sz="800">
                <a:latin typeface="Times New Roman"/>
                <a:cs typeface="Times New Roman"/>
              </a:rPr>
              <a:t>24 pacientes </a:t>
            </a:r>
            <a:r>
              <a:rPr dirty="0" sz="800" spc="-5">
                <a:latin typeface="Times New Roman"/>
                <a:cs typeface="Times New Roman"/>
              </a:rPr>
              <a:t>com </a:t>
            </a:r>
            <a:r>
              <a:rPr dirty="0" sz="800">
                <a:latin typeface="Times New Roman"/>
                <a:cs typeface="Times New Roman"/>
              </a:rPr>
              <a:t>diagnóstico de </a:t>
            </a:r>
            <a:r>
              <a:rPr dirty="0" sz="800" spc="-5">
                <a:latin typeface="Times New Roman"/>
                <a:cs typeface="Times New Roman"/>
              </a:rPr>
              <a:t>MGI entre </a:t>
            </a:r>
            <a:r>
              <a:rPr dirty="0" sz="800">
                <a:latin typeface="Times New Roman"/>
                <a:cs typeface="Times New Roman"/>
              </a:rPr>
              <a:t>2009 e 2022. A </a:t>
            </a:r>
            <a:r>
              <a:rPr dirty="0" sz="800" spc="-5">
                <a:latin typeface="Times New Roman"/>
                <a:cs typeface="Times New Roman"/>
              </a:rPr>
              <a:t>idade média </a:t>
            </a:r>
            <a:r>
              <a:rPr dirty="0" sz="800">
                <a:latin typeface="Times New Roman"/>
                <a:cs typeface="Times New Roman"/>
              </a:rPr>
              <a:t>é de 37,29 </a:t>
            </a:r>
            <a:r>
              <a:rPr dirty="0" sz="800" spc="-5">
                <a:latin typeface="Times New Roman"/>
                <a:cs typeface="Times New Roman"/>
              </a:rPr>
              <a:t>anos </a:t>
            </a:r>
            <a:r>
              <a:rPr dirty="0" sz="800">
                <a:latin typeface="Times New Roman"/>
                <a:cs typeface="Times New Roman"/>
              </a:rPr>
              <a:t>(24a-57a). O 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método </a:t>
            </a:r>
            <a:r>
              <a:rPr dirty="0" sz="800">
                <a:latin typeface="Times New Roman"/>
                <a:cs typeface="Times New Roman"/>
              </a:rPr>
              <a:t>diagnóstico utilizado </a:t>
            </a:r>
            <a:r>
              <a:rPr dirty="0" sz="800" spc="-5">
                <a:latin typeface="Times New Roman"/>
                <a:cs typeface="Times New Roman"/>
              </a:rPr>
              <a:t>em todas as </a:t>
            </a:r>
            <a:r>
              <a:rPr dirty="0" sz="800">
                <a:latin typeface="Times New Roman"/>
                <a:cs typeface="Times New Roman"/>
              </a:rPr>
              <a:t>pacientes foi a punção por </a:t>
            </a:r>
            <a:r>
              <a:rPr dirty="0" sz="800" spc="-5">
                <a:latin typeface="Times New Roman"/>
                <a:cs typeface="Times New Roman"/>
              </a:rPr>
              <a:t>agulha </a:t>
            </a:r>
            <a:r>
              <a:rPr dirty="0" sz="800">
                <a:latin typeface="Times New Roman"/>
                <a:cs typeface="Times New Roman"/>
              </a:rPr>
              <a:t>grossa. A queixa </a:t>
            </a:r>
            <a:r>
              <a:rPr dirty="0" sz="800" spc="-5">
                <a:latin typeface="Times New Roman"/>
                <a:cs typeface="Times New Roman"/>
              </a:rPr>
              <a:t>mais comum era </a:t>
            </a:r>
            <a:r>
              <a:rPr dirty="0" sz="800">
                <a:latin typeface="Times New Roman"/>
                <a:cs typeface="Times New Roman"/>
              </a:rPr>
              <a:t>de </a:t>
            </a:r>
            <a:r>
              <a:rPr dirty="0" sz="800" spc="-5">
                <a:latin typeface="Times New Roman"/>
                <a:cs typeface="Times New Roman"/>
              </a:rPr>
              <a:t>massa </a:t>
            </a:r>
            <a:r>
              <a:rPr dirty="0" sz="800">
                <a:latin typeface="Times New Roman"/>
                <a:cs typeface="Times New Roman"/>
              </a:rPr>
              <a:t>palpável 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em </a:t>
            </a:r>
            <a:r>
              <a:rPr dirty="0" sz="800">
                <a:latin typeface="Times New Roman"/>
                <a:cs typeface="Times New Roman"/>
              </a:rPr>
              <a:t>17 pacientes (70,8%).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 spc="-15">
                <a:latin typeface="Times New Roman"/>
                <a:cs typeface="Times New Roman"/>
              </a:rPr>
              <a:t>Todas </a:t>
            </a:r>
            <a:r>
              <a:rPr dirty="0" sz="800" spc="-5">
                <a:latin typeface="Times New Roman"/>
                <a:cs typeface="Times New Roman"/>
              </a:rPr>
              <a:t>as </a:t>
            </a:r>
            <a:r>
              <a:rPr dirty="0" sz="800">
                <a:latin typeface="Times New Roman"/>
                <a:cs typeface="Times New Roman"/>
              </a:rPr>
              <a:t>pacientes foram </a:t>
            </a:r>
            <a:r>
              <a:rPr dirty="0" sz="800" spc="-5">
                <a:latin typeface="Times New Roman"/>
                <a:cs typeface="Times New Roman"/>
              </a:rPr>
              <a:t>submetidas ao USG, </a:t>
            </a:r>
            <a:r>
              <a:rPr dirty="0" sz="800">
                <a:latin typeface="Times New Roman"/>
                <a:cs typeface="Times New Roman"/>
              </a:rPr>
              <a:t>predominantemente </a:t>
            </a:r>
            <a:r>
              <a:rPr dirty="0" sz="800" spc="-5">
                <a:latin typeface="Times New Roman"/>
                <a:cs typeface="Times New Roman"/>
              </a:rPr>
              <a:t>BIRADS® </a:t>
            </a:r>
            <a:r>
              <a:rPr dirty="0" sz="800">
                <a:latin typeface="Times New Roman"/>
                <a:cs typeface="Times New Roman"/>
              </a:rPr>
              <a:t>4 </a:t>
            </a:r>
            <a:r>
              <a:rPr dirty="0" sz="800" spc="-5">
                <a:latin typeface="Times New Roman"/>
                <a:cs typeface="Times New Roman"/>
              </a:rPr>
              <a:t>em </a:t>
            </a:r>
            <a:r>
              <a:rPr dirty="0" sz="800">
                <a:latin typeface="Times New Roman"/>
                <a:cs typeface="Times New Roman"/>
              </a:rPr>
              <a:t>13 (54,16%) 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exames, mostrando mais comumente lesões sugestivas </a:t>
            </a:r>
            <a:r>
              <a:rPr dirty="0" sz="800">
                <a:latin typeface="Times New Roman"/>
                <a:cs typeface="Times New Roman"/>
              </a:rPr>
              <a:t>de nódulos </a:t>
            </a:r>
            <a:r>
              <a:rPr dirty="0" sz="800" spc="-5">
                <a:latin typeface="Times New Roman"/>
                <a:cs typeface="Times New Roman"/>
              </a:rPr>
              <a:t>em </a:t>
            </a:r>
            <a:r>
              <a:rPr dirty="0" sz="800">
                <a:latin typeface="Times New Roman"/>
                <a:cs typeface="Times New Roman"/>
              </a:rPr>
              <a:t>18 (75%) </a:t>
            </a:r>
            <a:r>
              <a:rPr dirty="0" sz="800" spc="-5">
                <a:latin typeface="Times New Roman"/>
                <a:cs typeface="Times New Roman"/>
              </a:rPr>
              <a:t>casos. Cinco </a:t>
            </a:r>
            <a:r>
              <a:rPr dirty="0" sz="800">
                <a:latin typeface="Times New Roman"/>
                <a:cs typeface="Times New Roman"/>
              </a:rPr>
              <a:t>pacientes fizeram uso </a:t>
            </a:r>
            <a:r>
              <a:rPr dirty="0" sz="800" spc="-5">
                <a:latin typeface="Times New Roman"/>
                <a:cs typeface="Times New Roman"/>
              </a:rPr>
              <a:t>somente </a:t>
            </a:r>
            <a:r>
              <a:rPr dirty="0" sz="800">
                <a:latin typeface="Times New Roman"/>
                <a:cs typeface="Times New Roman"/>
              </a:rPr>
              <a:t>do 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glicocorticoide, </a:t>
            </a:r>
            <a:r>
              <a:rPr dirty="0" sz="800" spc="-5">
                <a:latin typeface="Times New Roman"/>
                <a:cs typeface="Times New Roman"/>
              </a:rPr>
              <a:t>apenas </a:t>
            </a:r>
            <a:r>
              <a:rPr dirty="0" sz="800">
                <a:latin typeface="Times New Roman"/>
                <a:cs typeface="Times New Roman"/>
              </a:rPr>
              <a:t>uma </a:t>
            </a:r>
            <a:r>
              <a:rPr dirty="0" sz="800" spc="-5">
                <a:latin typeface="Times New Roman"/>
                <a:cs typeface="Times New Roman"/>
              </a:rPr>
              <a:t>evoluiu com melhora </a:t>
            </a:r>
            <a:r>
              <a:rPr dirty="0" sz="800">
                <a:latin typeface="Times New Roman"/>
                <a:cs typeface="Times New Roman"/>
              </a:rPr>
              <a:t>do quadro, </a:t>
            </a:r>
            <a:r>
              <a:rPr dirty="0" sz="800" spc="-5">
                <a:latin typeface="Times New Roman"/>
                <a:cs typeface="Times New Roman"/>
              </a:rPr>
              <a:t>três </a:t>
            </a:r>
            <a:r>
              <a:rPr dirty="0" sz="800">
                <a:latin typeface="Times New Roman"/>
                <a:cs typeface="Times New Roman"/>
              </a:rPr>
              <a:t>pacientes fizeram uso do </a:t>
            </a:r>
            <a:r>
              <a:rPr dirty="0" sz="800" spc="-5">
                <a:latin typeface="Times New Roman"/>
                <a:cs typeface="Times New Roman"/>
              </a:rPr>
              <a:t>antibiótico </a:t>
            </a:r>
            <a:r>
              <a:rPr dirty="0" sz="800">
                <a:latin typeface="Times New Roman"/>
                <a:cs typeface="Times New Roman"/>
              </a:rPr>
              <a:t>de forma </a:t>
            </a:r>
            <a:r>
              <a:rPr dirty="0" sz="800" spc="-5">
                <a:latin typeface="Times New Roman"/>
                <a:cs typeface="Times New Roman"/>
              </a:rPr>
              <a:t>isolada </a:t>
            </a:r>
            <a:r>
              <a:rPr dirty="0" sz="800">
                <a:latin typeface="Times New Roman"/>
                <a:cs typeface="Times New Roman"/>
              </a:rPr>
              <a:t>e uma 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teve </a:t>
            </a:r>
            <a:r>
              <a:rPr dirty="0" sz="800">
                <a:latin typeface="Times New Roman"/>
                <a:cs typeface="Times New Roman"/>
              </a:rPr>
              <a:t>registro de </a:t>
            </a:r>
            <a:r>
              <a:rPr dirty="0" sz="800" spc="-5">
                <a:latin typeface="Times New Roman"/>
                <a:cs typeface="Times New Roman"/>
              </a:rPr>
              <a:t>melhora. Oito </a:t>
            </a:r>
            <a:r>
              <a:rPr dirty="0" sz="800">
                <a:latin typeface="Times New Roman"/>
                <a:cs typeface="Times New Roman"/>
              </a:rPr>
              <a:t>pacientes utilizaram o glicocorticoide </a:t>
            </a:r>
            <a:r>
              <a:rPr dirty="0" sz="800" spc="-5">
                <a:latin typeface="Times New Roman"/>
                <a:cs typeface="Times New Roman"/>
              </a:rPr>
              <a:t>associado </a:t>
            </a:r>
            <a:r>
              <a:rPr dirty="0" sz="800">
                <a:latin typeface="Times New Roman"/>
                <a:cs typeface="Times New Roman"/>
              </a:rPr>
              <a:t>a </a:t>
            </a:r>
            <a:r>
              <a:rPr dirty="0" sz="800" spc="-5">
                <a:latin typeface="Times New Roman"/>
                <a:cs typeface="Times New Roman"/>
              </a:rPr>
              <a:t>antibiótico </a:t>
            </a:r>
            <a:r>
              <a:rPr dirty="0" sz="800">
                <a:latin typeface="Times New Roman"/>
                <a:cs typeface="Times New Roman"/>
              </a:rPr>
              <a:t>e 5 </a:t>
            </a:r>
            <a:r>
              <a:rPr dirty="0" sz="800" spc="-5">
                <a:latin typeface="Times New Roman"/>
                <a:cs typeface="Times New Roman"/>
              </a:rPr>
              <a:t>apresentaram melhora. </a:t>
            </a:r>
            <a:r>
              <a:rPr dirty="0" sz="800">
                <a:latin typeface="Times New Roman"/>
                <a:cs typeface="Times New Roman"/>
              </a:rPr>
              <a:t>A 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associação </a:t>
            </a:r>
            <a:r>
              <a:rPr dirty="0" sz="800">
                <a:latin typeface="Times New Roman"/>
                <a:cs typeface="Times New Roman"/>
              </a:rPr>
              <a:t>de hidroxicloroquina </a:t>
            </a:r>
            <a:r>
              <a:rPr dirty="0" sz="800" spc="-5">
                <a:latin typeface="Times New Roman"/>
                <a:cs typeface="Times New Roman"/>
              </a:rPr>
              <a:t>com as </a:t>
            </a:r>
            <a:r>
              <a:rPr dirty="0" sz="800">
                <a:latin typeface="Times New Roman"/>
                <a:cs typeface="Times New Roman"/>
              </a:rPr>
              <a:t>demais </a:t>
            </a:r>
            <a:r>
              <a:rPr dirty="0" sz="800" spc="-5">
                <a:latin typeface="Times New Roman"/>
                <a:cs typeface="Times New Roman"/>
              </a:rPr>
              <a:t>medicações </a:t>
            </a:r>
            <a:r>
              <a:rPr dirty="0" sz="800">
                <a:latin typeface="Times New Roman"/>
                <a:cs typeface="Times New Roman"/>
              </a:rPr>
              <a:t>foi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feita </a:t>
            </a:r>
            <a:r>
              <a:rPr dirty="0" sz="800" spc="-5">
                <a:latin typeface="Times New Roman"/>
                <a:cs typeface="Times New Roman"/>
              </a:rPr>
              <a:t>em </a:t>
            </a:r>
            <a:r>
              <a:rPr dirty="0" sz="800">
                <a:latin typeface="Times New Roman"/>
                <a:cs typeface="Times New Roman"/>
              </a:rPr>
              <a:t>quatro pacientes e a resposta ocorreu </a:t>
            </a:r>
            <a:r>
              <a:rPr dirty="0" sz="800" spc="-5">
                <a:latin typeface="Times New Roman"/>
                <a:cs typeface="Times New Roman"/>
              </a:rPr>
              <a:t>em </a:t>
            </a:r>
            <a:r>
              <a:rPr dirty="0" sz="800">
                <a:latin typeface="Times New Roman"/>
                <a:cs typeface="Times New Roman"/>
              </a:rPr>
              <a:t>duas. </a:t>
            </a:r>
            <a:r>
              <a:rPr dirty="0" sz="800" spc="-5">
                <a:latin typeface="Times New Roman"/>
                <a:cs typeface="Times New Roman"/>
              </a:rPr>
              <a:t>Em três </a:t>
            </a:r>
            <a:r>
              <a:rPr dirty="0" sz="800">
                <a:latin typeface="Times New Roman"/>
                <a:cs typeface="Times New Roman"/>
              </a:rPr>
              <a:t> pacientes de </a:t>
            </a:r>
            <a:r>
              <a:rPr dirty="0" sz="800" spc="-5">
                <a:latin typeface="Times New Roman"/>
                <a:cs typeface="Times New Roman"/>
              </a:rPr>
              <a:t>alto </a:t>
            </a:r>
            <a:r>
              <a:rPr dirty="0" sz="800">
                <a:latin typeface="Times New Roman"/>
                <a:cs typeface="Times New Roman"/>
              </a:rPr>
              <a:t>risco foi utilizada prednisona </a:t>
            </a:r>
            <a:r>
              <a:rPr dirty="0" sz="800" spc="-5">
                <a:latin typeface="Times New Roman"/>
                <a:cs typeface="Times New Roman"/>
              </a:rPr>
              <a:t>em alta </a:t>
            </a:r>
            <a:r>
              <a:rPr dirty="0" sz="800">
                <a:latin typeface="Times New Roman"/>
                <a:cs typeface="Times New Roman"/>
              </a:rPr>
              <a:t>dose por </a:t>
            </a:r>
            <a:r>
              <a:rPr dirty="0" sz="800" spc="-5">
                <a:latin typeface="Times New Roman"/>
                <a:cs typeface="Times New Roman"/>
              </a:rPr>
              <a:t>média </a:t>
            </a:r>
            <a:r>
              <a:rPr dirty="0" sz="800">
                <a:latin typeface="Times New Roman"/>
                <a:cs typeface="Times New Roman"/>
              </a:rPr>
              <a:t>de oito </a:t>
            </a:r>
            <a:r>
              <a:rPr dirty="0" sz="800" spc="-5">
                <a:latin typeface="Times New Roman"/>
                <a:cs typeface="Times New Roman"/>
              </a:rPr>
              <a:t>semanas em associação com </a:t>
            </a:r>
            <a:r>
              <a:rPr dirty="0" sz="800">
                <a:latin typeface="Times New Roman"/>
                <a:cs typeface="Times New Roman"/>
              </a:rPr>
              <a:t>hidroxicloroquina e 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metotrexato</a:t>
            </a:r>
            <a:r>
              <a:rPr dirty="0" sz="800">
                <a:latin typeface="Times New Roman"/>
                <a:cs typeface="Times New Roman"/>
              </a:rPr>
              <a:t> e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todas</a:t>
            </a:r>
            <a:r>
              <a:rPr dirty="0" sz="80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estão</a:t>
            </a:r>
            <a:r>
              <a:rPr dirty="0" sz="80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evoluindo</a:t>
            </a:r>
            <a:r>
              <a:rPr dirty="0" sz="80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com</a:t>
            </a:r>
            <a:r>
              <a:rPr dirty="0" sz="800">
                <a:latin typeface="Times New Roman"/>
                <a:cs typeface="Times New Roman"/>
              </a:rPr>
              <a:t> resposta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ao</a:t>
            </a:r>
            <a:r>
              <a:rPr dirty="0" sz="80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tratamento.</a:t>
            </a:r>
            <a:r>
              <a:rPr dirty="0" sz="80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Uma</a:t>
            </a:r>
            <a:r>
              <a:rPr dirty="0" sz="800">
                <a:latin typeface="Times New Roman"/>
                <a:cs typeface="Times New Roman"/>
              </a:rPr>
              <a:t> foi</a:t>
            </a:r>
            <a:r>
              <a:rPr dirty="0" sz="800" spc="204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submetida</a:t>
            </a:r>
            <a:r>
              <a:rPr dirty="0" sz="800" spc="19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</a:t>
            </a:r>
            <a:r>
              <a:rPr dirty="0" sz="800" spc="20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cirurgia</a:t>
            </a:r>
            <a:r>
              <a:rPr dirty="0" sz="800" spc="190">
                <a:latin typeface="Times New Roman"/>
                <a:cs typeface="Times New Roman"/>
              </a:rPr>
              <a:t> </a:t>
            </a:r>
            <a:r>
              <a:rPr dirty="0" sz="800" spc="-15" i="1">
                <a:latin typeface="Times New Roman"/>
                <a:cs typeface="Times New Roman"/>
              </a:rPr>
              <a:t>‘’upfront’’</a:t>
            </a:r>
            <a:r>
              <a:rPr dirty="0" sz="800" spc="170" i="1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(ressecção 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segmentar)</a:t>
            </a:r>
            <a:r>
              <a:rPr dirty="0" sz="800" spc="-1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em </a:t>
            </a:r>
            <a:r>
              <a:rPr dirty="0" sz="800">
                <a:latin typeface="Times New Roman"/>
                <a:cs typeface="Times New Roman"/>
              </a:rPr>
              <a:t>2015, porém </a:t>
            </a:r>
            <a:r>
              <a:rPr dirty="0" sz="800" spc="-5">
                <a:latin typeface="Times New Roman"/>
                <a:cs typeface="Times New Roman"/>
              </a:rPr>
              <a:t>sem </a:t>
            </a:r>
            <a:r>
              <a:rPr dirty="0" sz="800">
                <a:latin typeface="Times New Roman"/>
                <a:cs typeface="Times New Roman"/>
              </a:rPr>
              <a:t>registro de </a:t>
            </a:r>
            <a:r>
              <a:rPr dirty="0" sz="800" spc="-5">
                <a:latin typeface="Times New Roman"/>
                <a:cs typeface="Times New Roman"/>
              </a:rPr>
              <a:t>seguimento</a:t>
            </a:r>
            <a:r>
              <a:rPr dirty="0" sz="800" spc="-1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a</a:t>
            </a:r>
            <a:r>
              <a:rPr dirty="0" sz="800" spc="-5">
                <a:latin typeface="Times New Roman"/>
                <a:cs typeface="Times New Roman"/>
              </a:rPr>
              <a:t> longo </a:t>
            </a:r>
            <a:r>
              <a:rPr dirty="0" sz="800">
                <a:latin typeface="Times New Roman"/>
                <a:cs typeface="Times New Roman"/>
              </a:rPr>
              <a:t>prazo.</a:t>
            </a:r>
            <a:endParaRPr sz="800">
              <a:latin typeface="Times New Roman"/>
              <a:cs typeface="Times New Roman"/>
            </a:endParaRPr>
          </a:p>
          <a:p>
            <a:pPr algn="just" marL="12700" marR="5080" indent="393700">
              <a:lnSpc>
                <a:spcPct val="150000"/>
              </a:lnSpc>
            </a:pPr>
            <a:r>
              <a:rPr dirty="0" sz="800">
                <a:latin typeface="Times New Roman"/>
                <a:cs typeface="Times New Roman"/>
              </a:rPr>
              <a:t>A </a:t>
            </a:r>
            <a:r>
              <a:rPr dirty="0" sz="800" spc="-5">
                <a:latin typeface="Times New Roman"/>
                <a:cs typeface="Times New Roman"/>
              </a:rPr>
              <a:t>MGI</a:t>
            </a:r>
            <a:r>
              <a:rPr dirty="0" sz="800">
                <a:latin typeface="Times New Roman"/>
                <a:cs typeface="Times New Roman"/>
              </a:rPr>
              <a:t> é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uma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patologia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rara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e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difícil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de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diagnosticar.</a:t>
            </a:r>
            <a:r>
              <a:rPr dirty="0" sz="800">
                <a:latin typeface="Times New Roman"/>
                <a:cs typeface="Times New Roman"/>
              </a:rPr>
              <a:t> O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tratamento</a:t>
            </a:r>
            <a:r>
              <a:rPr dirty="0" sz="800">
                <a:latin typeface="Times New Roman"/>
                <a:cs typeface="Times New Roman"/>
              </a:rPr>
              <a:t> prolongado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e,</a:t>
            </a:r>
            <a:r>
              <a:rPr dirty="0" sz="800">
                <a:latin typeface="Times New Roman"/>
                <a:cs typeface="Times New Roman"/>
              </a:rPr>
              <a:t> por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vezes,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com</a:t>
            </a:r>
            <a:r>
              <a:rPr dirty="0" sz="80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múltiplos </a:t>
            </a:r>
            <a:r>
              <a:rPr dirty="0" sz="80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medicamentos, está </a:t>
            </a:r>
            <a:r>
              <a:rPr dirty="0" sz="800">
                <a:latin typeface="Times New Roman"/>
                <a:cs typeface="Times New Roman"/>
              </a:rPr>
              <a:t>relacionado </a:t>
            </a:r>
            <a:r>
              <a:rPr dirty="0" sz="800" spc="-5">
                <a:latin typeface="Times New Roman"/>
                <a:cs typeface="Times New Roman"/>
              </a:rPr>
              <a:t>com </a:t>
            </a:r>
            <a:r>
              <a:rPr dirty="0" sz="800">
                <a:latin typeface="Times New Roman"/>
                <a:cs typeface="Times New Roman"/>
              </a:rPr>
              <a:t>baixa </a:t>
            </a:r>
            <a:r>
              <a:rPr dirty="0" sz="800" spc="-5">
                <a:latin typeface="Times New Roman"/>
                <a:cs typeface="Times New Roman"/>
              </a:rPr>
              <a:t>adesão </a:t>
            </a:r>
            <a:r>
              <a:rPr dirty="0" sz="800">
                <a:latin typeface="Times New Roman"/>
                <a:cs typeface="Times New Roman"/>
              </a:rPr>
              <a:t>a qual pode </a:t>
            </a:r>
            <a:r>
              <a:rPr dirty="0" sz="800" spc="-5">
                <a:latin typeface="Times New Roman"/>
                <a:cs typeface="Times New Roman"/>
              </a:rPr>
              <a:t>impactar </a:t>
            </a:r>
            <a:r>
              <a:rPr dirty="0" sz="800">
                <a:latin typeface="Times New Roman"/>
                <a:cs typeface="Times New Roman"/>
              </a:rPr>
              <a:t>na qualidade de vida das pacientes. A </a:t>
            </a:r>
            <a:r>
              <a:rPr dirty="0" sz="800" spc="-5">
                <a:latin typeface="Times New Roman"/>
                <a:cs typeface="Times New Roman"/>
              </a:rPr>
              <a:t>MGI </a:t>
            </a:r>
            <a:r>
              <a:rPr dirty="0" sz="800">
                <a:latin typeface="Times New Roman"/>
                <a:cs typeface="Times New Roman"/>
              </a:rPr>
              <a:t>pode 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mimetizar </a:t>
            </a:r>
            <a:r>
              <a:rPr dirty="0" sz="800">
                <a:latin typeface="Times New Roman"/>
                <a:cs typeface="Times New Roman"/>
              </a:rPr>
              <a:t>o </a:t>
            </a:r>
            <a:r>
              <a:rPr dirty="0" sz="800" spc="-5">
                <a:latin typeface="Times New Roman"/>
                <a:cs typeface="Times New Roman"/>
              </a:rPr>
              <a:t>carcinoma mamário em exames </a:t>
            </a:r>
            <a:r>
              <a:rPr dirty="0" sz="800">
                <a:latin typeface="Times New Roman"/>
                <a:cs typeface="Times New Roman"/>
              </a:rPr>
              <a:t>de </a:t>
            </a:r>
            <a:r>
              <a:rPr dirty="0" sz="800" spc="-5">
                <a:latin typeface="Times New Roman"/>
                <a:cs typeface="Times New Roman"/>
              </a:rPr>
              <a:t>imagem, aumentando </a:t>
            </a:r>
            <a:r>
              <a:rPr dirty="0" sz="800">
                <a:latin typeface="Times New Roman"/>
                <a:cs typeface="Times New Roman"/>
              </a:rPr>
              <a:t>o </a:t>
            </a:r>
            <a:r>
              <a:rPr dirty="0" sz="800" spc="-5">
                <a:latin typeface="Times New Roman"/>
                <a:cs typeface="Times New Roman"/>
              </a:rPr>
              <a:t>estresse </a:t>
            </a:r>
            <a:r>
              <a:rPr dirty="0" sz="800">
                <a:latin typeface="Times New Roman"/>
                <a:cs typeface="Times New Roman"/>
              </a:rPr>
              <a:t>psicológico relacionado a </a:t>
            </a:r>
            <a:r>
              <a:rPr dirty="0" sz="800" spc="-5">
                <a:latin typeface="Times New Roman"/>
                <a:cs typeface="Times New Roman"/>
              </a:rPr>
              <a:t>esta </a:t>
            </a:r>
            <a:r>
              <a:rPr dirty="0" sz="800">
                <a:latin typeface="Times New Roman"/>
                <a:cs typeface="Times New Roman"/>
              </a:rPr>
              <a:t>patologia. </a:t>
            </a:r>
            <a:r>
              <a:rPr dirty="0" sz="800" spc="-5">
                <a:latin typeface="Times New Roman"/>
                <a:cs typeface="Times New Roman"/>
              </a:rPr>
              <a:t>Ainda </a:t>
            </a:r>
            <a:r>
              <a:rPr dirty="0" sz="800">
                <a:latin typeface="Times New Roman"/>
                <a:cs typeface="Times New Roman"/>
              </a:rPr>
              <a:t> não há </a:t>
            </a:r>
            <a:r>
              <a:rPr dirty="0" sz="800" spc="-5">
                <a:latin typeface="Times New Roman"/>
                <a:cs typeface="Times New Roman"/>
              </a:rPr>
              <a:t>consenso </a:t>
            </a:r>
            <a:r>
              <a:rPr dirty="0" sz="800">
                <a:latin typeface="Times New Roman"/>
                <a:cs typeface="Times New Roman"/>
              </a:rPr>
              <a:t>para o </a:t>
            </a:r>
            <a:r>
              <a:rPr dirty="0" sz="800" spc="-5">
                <a:latin typeface="Times New Roman"/>
                <a:cs typeface="Times New Roman"/>
              </a:rPr>
              <a:t>tratamento </a:t>
            </a:r>
            <a:r>
              <a:rPr dirty="0" sz="800">
                <a:latin typeface="Times New Roman"/>
                <a:cs typeface="Times New Roman"/>
              </a:rPr>
              <a:t>da </a:t>
            </a:r>
            <a:r>
              <a:rPr dirty="0" sz="800" spc="-5">
                <a:latin typeface="Times New Roman"/>
                <a:cs typeface="Times New Roman"/>
              </a:rPr>
              <a:t>MGI </a:t>
            </a:r>
            <a:r>
              <a:rPr dirty="0" sz="800">
                <a:latin typeface="Times New Roman"/>
                <a:cs typeface="Times New Roman"/>
              </a:rPr>
              <a:t>e </a:t>
            </a:r>
            <a:r>
              <a:rPr dirty="0" sz="800" spc="-5">
                <a:latin typeface="Times New Roman"/>
                <a:cs typeface="Times New Roman"/>
              </a:rPr>
              <a:t>muitos algoritmos já </a:t>
            </a:r>
            <a:r>
              <a:rPr dirty="0" sz="800">
                <a:latin typeface="Times New Roman"/>
                <a:cs typeface="Times New Roman"/>
              </a:rPr>
              <a:t>foram descritos para </a:t>
            </a:r>
            <a:r>
              <a:rPr dirty="0" sz="800" spc="-5">
                <a:latin typeface="Times New Roman"/>
                <a:cs typeface="Times New Roman"/>
              </a:rPr>
              <a:t>auxiliar </a:t>
            </a:r>
            <a:r>
              <a:rPr dirty="0" sz="800">
                <a:latin typeface="Times New Roman"/>
                <a:cs typeface="Times New Roman"/>
              </a:rPr>
              <a:t>no </a:t>
            </a:r>
            <a:r>
              <a:rPr dirty="0" sz="800" spc="-5">
                <a:latin typeface="Times New Roman"/>
                <a:cs typeface="Times New Roman"/>
              </a:rPr>
              <a:t>combate </a:t>
            </a:r>
            <a:r>
              <a:rPr dirty="0" sz="800">
                <a:latin typeface="Times New Roman"/>
                <a:cs typeface="Times New Roman"/>
              </a:rPr>
              <a:t>dessa doença. 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Observamos </a:t>
            </a:r>
            <a:r>
              <a:rPr dirty="0" sz="800">
                <a:latin typeface="Times New Roman"/>
                <a:cs typeface="Times New Roman"/>
              </a:rPr>
              <a:t>um potencial benefício de oferecer a hidroxicloroquina </a:t>
            </a:r>
            <a:r>
              <a:rPr dirty="0" sz="800" spc="-5">
                <a:latin typeface="Times New Roman"/>
                <a:cs typeface="Times New Roman"/>
              </a:rPr>
              <a:t>junto com </a:t>
            </a:r>
            <a:r>
              <a:rPr dirty="0" sz="800">
                <a:latin typeface="Times New Roman"/>
                <a:cs typeface="Times New Roman"/>
              </a:rPr>
              <a:t>o </a:t>
            </a:r>
            <a:r>
              <a:rPr dirty="0" sz="800" spc="-5">
                <a:latin typeface="Times New Roman"/>
                <a:cs typeface="Times New Roman"/>
              </a:rPr>
              <a:t>corticoide </a:t>
            </a:r>
            <a:r>
              <a:rPr dirty="0" sz="800">
                <a:latin typeface="Times New Roman"/>
                <a:cs typeface="Times New Roman"/>
              </a:rPr>
              <a:t>para </a:t>
            </a:r>
            <a:r>
              <a:rPr dirty="0" sz="800" spc="-5">
                <a:latin typeface="Times New Roman"/>
                <a:cs typeface="Times New Roman"/>
              </a:rPr>
              <a:t>as </a:t>
            </a:r>
            <a:r>
              <a:rPr dirty="0" sz="800">
                <a:latin typeface="Times New Roman"/>
                <a:cs typeface="Times New Roman"/>
              </a:rPr>
              <a:t>pacientes de baixo risco na </a:t>
            </a:r>
            <a:r>
              <a:rPr dirty="0" sz="800" spc="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primeira</a:t>
            </a:r>
            <a:r>
              <a:rPr dirty="0" sz="800" spc="-5">
                <a:latin typeface="Times New Roman"/>
                <a:cs typeface="Times New Roman"/>
              </a:rPr>
              <a:t> linha </a:t>
            </a:r>
            <a:r>
              <a:rPr dirty="0" sz="800">
                <a:latin typeface="Times New Roman"/>
                <a:cs typeface="Times New Roman"/>
              </a:rPr>
              <a:t>de </a:t>
            </a:r>
            <a:r>
              <a:rPr dirty="0" sz="800" spc="-5">
                <a:latin typeface="Times New Roman"/>
                <a:cs typeface="Times New Roman"/>
              </a:rPr>
              <a:t>tratamento.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376225" y="8777436"/>
            <a:ext cx="5461635" cy="436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dirty="0" sz="900" spc="-10">
                <a:latin typeface="Times New Roman"/>
                <a:cs typeface="Times New Roman"/>
              </a:rPr>
              <a:t>Tipos</a:t>
            </a:r>
            <a:r>
              <a:rPr dirty="0" sz="900" spc="5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de</a:t>
            </a:r>
            <a:r>
              <a:rPr dirty="0" sz="900" spc="60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tratamento</a:t>
            </a:r>
            <a:r>
              <a:rPr dirty="0" sz="900" spc="5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e</a:t>
            </a:r>
            <a:r>
              <a:rPr dirty="0" sz="900" spc="60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taxas</a:t>
            </a:r>
            <a:r>
              <a:rPr dirty="0" sz="900" spc="5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de</a:t>
            </a:r>
            <a:r>
              <a:rPr dirty="0" sz="900" spc="6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resposta</a:t>
            </a:r>
            <a:r>
              <a:rPr dirty="0" sz="900" spc="5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das</a:t>
            </a:r>
            <a:r>
              <a:rPr dirty="0" sz="900" spc="6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pacientes</a:t>
            </a:r>
            <a:r>
              <a:rPr dirty="0" sz="900" spc="55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tratadas</a:t>
            </a:r>
            <a:r>
              <a:rPr dirty="0" sz="900" spc="6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de</a:t>
            </a:r>
            <a:r>
              <a:rPr dirty="0" sz="900" spc="55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mastite</a:t>
            </a:r>
            <a:r>
              <a:rPr dirty="0" sz="900" spc="6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granulomatosa</a:t>
            </a:r>
            <a:r>
              <a:rPr dirty="0" sz="900" spc="55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idiopática</a:t>
            </a:r>
            <a:r>
              <a:rPr dirty="0" sz="900" spc="6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no</a:t>
            </a:r>
            <a:r>
              <a:rPr dirty="0" sz="900" spc="10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A.C.</a:t>
            </a:r>
            <a:r>
              <a:rPr dirty="0" sz="900" spc="60">
                <a:latin typeface="Times New Roman"/>
                <a:cs typeface="Times New Roman"/>
              </a:rPr>
              <a:t> </a:t>
            </a:r>
            <a:r>
              <a:rPr dirty="0" sz="900" spc="-10">
                <a:latin typeface="Times New Roman"/>
                <a:cs typeface="Times New Roman"/>
              </a:rPr>
              <a:t>Camargo </a:t>
            </a:r>
            <a:r>
              <a:rPr dirty="0" sz="900" spc="-5">
                <a:latin typeface="Times New Roman"/>
                <a:cs typeface="Times New Roman"/>
              </a:rPr>
              <a:t> Cancer</a:t>
            </a:r>
            <a:r>
              <a:rPr dirty="0" sz="900" spc="-10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Center </a:t>
            </a:r>
            <a:r>
              <a:rPr dirty="0" sz="900">
                <a:latin typeface="Times New Roman"/>
                <a:cs typeface="Times New Roman"/>
              </a:rPr>
              <a:t>no período de </a:t>
            </a:r>
            <a:r>
              <a:rPr dirty="0" sz="900" spc="-5">
                <a:latin typeface="Times New Roman"/>
                <a:cs typeface="Times New Roman"/>
              </a:rPr>
              <a:t>setembro </a:t>
            </a:r>
            <a:r>
              <a:rPr dirty="0" sz="900">
                <a:latin typeface="Times New Roman"/>
                <a:cs typeface="Times New Roman"/>
              </a:rPr>
              <a:t>de</a:t>
            </a:r>
            <a:r>
              <a:rPr dirty="0" sz="900" spc="-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2009 a</a:t>
            </a:r>
            <a:r>
              <a:rPr dirty="0" sz="900" spc="-5">
                <a:latin typeface="Times New Roman"/>
                <a:cs typeface="Times New Roman"/>
              </a:rPr>
              <a:t> junho </a:t>
            </a:r>
            <a:r>
              <a:rPr dirty="0" sz="900">
                <a:latin typeface="Times New Roman"/>
                <a:cs typeface="Times New Roman"/>
              </a:rPr>
              <a:t>de 2022.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227439" y="112498"/>
            <a:ext cx="3060700" cy="615950"/>
          </a:xfrm>
          <a:prstGeom prst="rect">
            <a:avLst/>
          </a:prstGeom>
          <a:solidFill>
            <a:srgbClr val="00B050"/>
          </a:solidFill>
        </p:spPr>
        <p:txBody>
          <a:bodyPr wrap="square" lIns="0" tIns="29209" rIns="0" bIns="0" rtlCol="0" vert="horz">
            <a:spAutoFit/>
          </a:bodyPr>
          <a:lstStyle/>
          <a:p>
            <a:pPr marL="1283335" marR="162560" indent="-1171575">
              <a:lnSpc>
                <a:spcPct val="100000"/>
              </a:lnSpc>
              <a:spcBef>
                <a:spcPts val="229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de Ciência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Inovação </a:t>
            </a:r>
            <a:r>
              <a:rPr dirty="0" sz="1700" spc="-3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13" name="object 1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7002" y="169804"/>
            <a:ext cx="5197156" cy="481175"/>
          </a:xfrm>
          <a:prstGeom prst="rect">
            <a:avLst/>
          </a:prstGeom>
        </p:spPr>
      </p:pic>
      <p:grpSp>
        <p:nvGrpSpPr>
          <p:cNvPr id="14" name="object 14"/>
          <p:cNvGrpSpPr/>
          <p:nvPr/>
        </p:nvGrpSpPr>
        <p:grpSpPr>
          <a:xfrm>
            <a:off x="399492" y="6372824"/>
            <a:ext cx="11607165" cy="3832860"/>
            <a:chOff x="399492" y="6372824"/>
            <a:chExt cx="11607165" cy="3832860"/>
          </a:xfrm>
        </p:grpSpPr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9492" y="7329305"/>
              <a:ext cx="5943874" cy="253605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42004" y="8011975"/>
              <a:ext cx="5646133" cy="2193461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590475" y="6372824"/>
              <a:ext cx="5416073" cy="1205124"/>
            </a:xfrm>
            <a:prstGeom prst="rect">
              <a:avLst/>
            </a:prstGeom>
          </p:spPr>
        </p:pic>
      </p:grpSp>
      <p:pic>
        <p:nvPicPr>
          <p:cNvPr id="18" name="object 1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2303200" y="5894070"/>
            <a:ext cx="5436299" cy="2747999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12888776" y="9369813"/>
            <a:ext cx="4975860" cy="7899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5" b="1">
                <a:latin typeface="Calibri"/>
                <a:cs typeface="Calibri"/>
              </a:rPr>
              <a:t>Referências:</a:t>
            </a:r>
            <a:endParaRPr sz="1400">
              <a:latin typeface="Calibri"/>
              <a:cs typeface="Calibri"/>
            </a:endParaRPr>
          </a:p>
          <a:p>
            <a:pPr marL="78740" indent="-66675">
              <a:lnSpc>
                <a:spcPct val="100000"/>
              </a:lnSpc>
              <a:spcBef>
                <a:spcPts val="20"/>
              </a:spcBef>
              <a:buChar char="-"/>
              <a:tabLst>
                <a:tab pos="79375" algn="l"/>
              </a:tabLst>
            </a:pPr>
            <a:r>
              <a:rPr dirty="0" sz="900" spc="-5">
                <a:latin typeface="Times New Roman"/>
                <a:cs typeface="Times New Roman"/>
              </a:rPr>
              <a:t>Freema</a:t>
            </a:r>
            <a:r>
              <a:rPr dirty="0" sz="900">
                <a:latin typeface="Times New Roman"/>
                <a:cs typeface="Times New Roman"/>
              </a:rPr>
              <a:t>n</a:t>
            </a:r>
            <a:r>
              <a:rPr dirty="0" sz="900" spc="-5">
                <a:latin typeface="Times New Roman"/>
                <a:cs typeface="Times New Roman"/>
              </a:rPr>
              <a:t> C</a:t>
            </a:r>
            <a:r>
              <a:rPr dirty="0" sz="900">
                <a:latin typeface="Times New Roman"/>
                <a:cs typeface="Times New Roman"/>
              </a:rPr>
              <a:t>M</a:t>
            </a:r>
            <a:r>
              <a:rPr dirty="0" sz="900" spc="-5">
                <a:latin typeface="Times New Roman"/>
                <a:cs typeface="Times New Roman"/>
              </a:rPr>
              <a:t> et</a:t>
            </a:r>
            <a:r>
              <a:rPr dirty="0" sz="900">
                <a:latin typeface="Times New Roman"/>
                <a:cs typeface="Times New Roman"/>
              </a:rPr>
              <a:t>.</a:t>
            </a:r>
            <a:r>
              <a:rPr dirty="0" sz="900" spc="-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Idiopathic granulomatous </a:t>
            </a:r>
            <a:r>
              <a:rPr dirty="0" sz="900" spc="-5">
                <a:latin typeface="Times New Roman"/>
                <a:cs typeface="Times New Roman"/>
              </a:rPr>
              <a:t>mastitis</a:t>
            </a:r>
            <a:r>
              <a:rPr dirty="0" sz="900">
                <a:latin typeface="Times New Roman"/>
                <a:cs typeface="Times New Roman"/>
              </a:rPr>
              <a:t>:</a:t>
            </a:r>
            <a:r>
              <a:rPr dirty="0" sz="900" spc="-5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A</a:t>
            </a:r>
            <a:r>
              <a:rPr dirty="0" sz="900" spc="-5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diagnostic </a:t>
            </a:r>
            <a:r>
              <a:rPr dirty="0" sz="900" spc="-5">
                <a:latin typeface="Times New Roman"/>
                <a:cs typeface="Times New Roman"/>
              </a:rPr>
              <a:t>an</a:t>
            </a:r>
            <a:r>
              <a:rPr dirty="0" sz="900">
                <a:latin typeface="Times New Roman"/>
                <a:cs typeface="Times New Roman"/>
              </a:rPr>
              <a:t>d</a:t>
            </a:r>
            <a:r>
              <a:rPr dirty="0" sz="900" spc="-5">
                <a:latin typeface="Times New Roman"/>
                <a:cs typeface="Times New Roman"/>
              </a:rPr>
              <a:t> therapeuti</a:t>
            </a:r>
            <a:r>
              <a:rPr dirty="0" sz="900">
                <a:latin typeface="Times New Roman"/>
                <a:cs typeface="Times New Roman"/>
              </a:rPr>
              <a:t>c</a:t>
            </a:r>
            <a:r>
              <a:rPr dirty="0" sz="900" spc="-5">
                <a:latin typeface="Times New Roman"/>
                <a:cs typeface="Times New Roman"/>
              </a:rPr>
              <a:t> challenge</a:t>
            </a:r>
            <a:r>
              <a:rPr dirty="0" sz="900">
                <a:latin typeface="Times New Roman"/>
                <a:cs typeface="Times New Roman"/>
              </a:rPr>
              <a:t>.</a:t>
            </a:r>
            <a:r>
              <a:rPr dirty="0" sz="900" spc="55">
                <a:latin typeface="Times New Roman"/>
                <a:cs typeface="Times New Roman"/>
              </a:rPr>
              <a:t> </a:t>
            </a:r>
            <a:r>
              <a:rPr dirty="0" sz="900" i="1">
                <a:latin typeface="Times New Roman"/>
                <a:cs typeface="Times New Roman"/>
              </a:rPr>
              <a:t>2</a:t>
            </a:r>
            <a:r>
              <a:rPr dirty="0" sz="900">
                <a:latin typeface="Times New Roman"/>
                <a:cs typeface="Times New Roman"/>
              </a:rPr>
              <a:t>017</a:t>
            </a:r>
            <a:endParaRPr sz="900">
              <a:latin typeface="Times New Roman"/>
              <a:cs typeface="Times New Roman"/>
            </a:endParaRPr>
          </a:p>
          <a:p>
            <a:pPr marL="78740" indent="-66675">
              <a:lnSpc>
                <a:spcPct val="100000"/>
              </a:lnSpc>
              <a:buChar char="-"/>
              <a:tabLst>
                <a:tab pos="79375" algn="l"/>
              </a:tabLst>
            </a:pPr>
            <a:r>
              <a:rPr dirty="0" sz="900" spc="-5">
                <a:latin typeface="Times New Roman"/>
                <a:cs typeface="Times New Roman"/>
              </a:rPr>
              <a:t>Co</a:t>
            </a:r>
            <a:r>
              <a:rPr dirty="0" sz="900" spc="-10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M,</a:t>
            </a:r>
            <a:r>
              <a:rPr dirty="0" sz="900" spc="-10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et.</a:t>
            </a:r>
            <a:r>
              <a:rPr dirty="0" sz="900" spc="-10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al. </a:t>
            </a:r>
            <a:r>
              <a:rPr dirty="0" sz="900">
                <a:latin typeface="Times New Roman"/>
                <a:cs typeface="Times New Roman"/>
              </a:rPr>
              <a:t>Idiopathic</a:t>
            </a:r>
            <a:r>
              <a:rPr dirty="0" sz="900" spc="-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granulomatous</a:t>
            </a:r>
            <a:r>
              <a:rPr dirty="0" sz="900" spc="-5">
                <a:latin typeface="Times New Roman"/>
                <a:cs typeface="Times New Roman"/>
              </a:rPr>
              <a:t> mastites:</a:t>
            </a:r>
            <a:r>
              <a:rPr dirty="0" sz="900" spc="-1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a</a:t>
            </a:r>
            <a:r>
              <a:rPr dirty="0" sz="900" spc="-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10-year</a:t>
            </a:r>
            <a:r>
              <a:rPr dirty="0" sz="900" spc="-5">
                <a:latin typeface="Times New Roman"/>
                <a:cs typeface="Times New Roman"/>
              </a:rPr>
              <a:t> study</a:t>
            </a:r>
            <a:r>
              <a:rPr dirty="0" sz="900" spc="-1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from</a:t>
            </a:r>
            <a:r>
              <a:rPr dirty="0" sz="900" spc="-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a</a:t>
            </a:r>
            <a:r>
              <a:rPr dirty="0" sz="900" spc="-5">
                <a:latin typeface="Times New Roman"/>
                <a:cs typeface="Times New Roman"/>
              </a:rPr>
              <a:t> multicenter</a:t>
            </a:r>
            <a:r>
              <a:rPr dirty="0" sz="900" spc="-10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clinical</a:t>
            </a:r>
            <a:r>
              <a:rPr dirty="0" sz="900" spc="-1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database.</a:t>
            </a:r>
            <a:r>
              <a:rPr dirty="0" sz="900" spc="-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2018</a:t>
            </a:r>
            <a:endParaRPr sz="900">
              <a:latin typeface="Times New Roman"/>
              <a:cs typeface="Times New Roman"/>
            </a:endParaRPr>
          </a:p>
          <a:p>
            <a:pPr marL="78740" indent="-66675">
              <a:lnSpc>
                <a:spcPct val="100000"/>
              </a:lnSpc>
              <a:buChar char="-"/>
              <a:tabLst>
                <a:tab pos="79375" algn="l"/>
              </a:tabLst>
            </a:pPr>
            <a:r>
              <a:rPr dirty="0" sz="900" spc="-5">
                <a:latin typeface="Times New Roman"/>
                <a:cs typeface="Times New Roman"/>
              </a:rPr>
              <a:t>Hait</a:t>
            </a:r>
            <a:r>
              <a:rPr dirty="0" sz="900">
                <a:latin typeface="Times New Roman"/>
                <a:cs typeface="Times New Roman"/>
              </a:rPr>
              <a:t>z</a:t>
            </a:r>
            <a:r>
              <a:rPr dirty="0" sz="900" spc="-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k, </a:t>
            </a:r>
            <a:r>
              <a:rPr dirty="0" sz="900" spc="-55">
                <a:latin typeface="Times New Roman"/>
                <a:cs typeface="Times New Roman"/>
              </a:rPr>
              <a:t>L</a:t>
            </a:r>
            <a:r>
              <a:rPr dirty="0" sz="900">
                <a:latin typeface="Times New Roman"/>
                <a:cs typeface="Times New Roman"/>
              </a:rPr>
              <a:t>y</a:t>
            </a:r>
            <a:r>
              <a:rPr dirty="0" sz="900" spc="-50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A</a:t>
            </a:r>
            <a:r>
              <a:rPr dirty="0" sz="900">
                <a:latin typeface="Times New Roman"/>
                <a:cs typeface="Times New Roman"/>
              </a:rPr>
              <a:t>,</a:t>
            </a:r>
            <a:r>
              <a:rPr dirty="0" sz="900" spc="-5">
                <a:latin typeface="Times New Roman"/>
                <a:cs typeface="Times New Roman"/>
              </a:rPr>
              <a:t> Smit</a:t>
            </a:r>
            <a:r>
              <a:rPr dirty="0" sz="900">
                <a:latin typeface="Times New Roman"/>
                <a:cs typeface="Times New Roman"/>
              </a:rPr>
              <a:t>h</a:t>
            </a:r>
            <a:r>
              <a:rPr dirty="0" sz="900" spc="-5">
                <a:latin typeface="Times New Roman"/>
                <a:cs typeface="Times New Roman"/>
              </a:rPr>
              <a:t> G</a:t>
            </a:r>
            <a:r>
              <a:rPr dirty="0" sz="900">
                <a:latin typeface="Times New Roman"/>
                <a:cs typeface="Times New Roman"/>
              </a:rPr>
              <a:t>.</a:t>
            </a:r>
            <a:r>
              <a:rPr dirty="0" sz="900" spc="-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Idiopathic </a:t>
            </a:r>
            <a:r>
              <a:rPr dirty="0" sz="900" spc="-5">
                <a:latin typeface="Times New Roman"/>
                <a:cs typeface="Times New Roman"/>
              </a:rPr>
              <a:t>Granulomatou</a:t>
            </a:r>
            <a:r>
              <a:rPr dirty="0" sz="900">
                <a:latin typeface="Times New Roman"/>
                <a:cs typeface="Times New Roman"/>
              </a:rPr>
              <a:t>s</a:t>
            </a:r>
            <a:r>
              <a:rPr dirty="0" sz="900" spc="-5">
                <a:latin typeface="Times New Roman"/>
                <a:cs typeface="Times New Roman"/>
              </a:rPr>
              <a:t> Mastitis</a:t>
            </a:r>
            <a:r>
              <a:rPr dirty="0" sz="900">
                <a:latin typeface="Times New Roman"/>
                <a:cs typeface="Times New Roman"/>
              </a:rPr>
              <a:t>.</a:t>
            </a:r>
            <a:r>
              <a:rPr dirty="0" sz="900" spc="10">
                <a:latin typeface="Times New Roman"/>
                <a:cs typeface="Times New Roman"/>
              </a:rPr>
              <a:t> </a:t>
            </a:r>
            <a:r>
              <a:rPr dirty="0" sz="900" spc="-5" i="1">
                <a:latin typeface="Times New Roman"/>
                <a:cs typeface="Times New Roman"/>
              </a:rPr>
              <a:t>Cuti</a:t>
            </a:r>
            <a:r>
              <a:rPr dirty="0" sz="900" i="1">
                <a:latin typeface="Times New Roman"/>
                <a:cs typeface="Times New Roman"/>
              </a:rPr>
              <a:t>s </a:t>
            </a:r>
            <a:r>
              <a:rPr dirty="0" sz="900">
                <a:latin typeface="Times New Roman"/>
                <a:cs typeface="Times New Roman"/>
              </a:rPr>
              <a:t>2019</a:t>
            </a:r>
            <a:endParaRPr sz="900">
              <a:latin typeface="Times New Roman"/>
              <a:cs typeface="Times New Roman"/>
            </a:endParaRPr>
          </a:p>
          <a:p>
            <a:pPr marL="78740" indent="-66675">
              <a:lnSpc>
                <a:spcPct val="100000"/>
              </a:lnSpc>
              <a:buChar char="-"/>
              <a:tabLst>
                <a:tab pos="79375" algn="l"/>
              </a:tabLst>
            </a:pPr>
            <a:r>
              <a:rPr dirty="0" sz="900" spc="-5">
                <a:latin typeface="Times New Roman"/>
                <a:cs typeface="Times New Roman"/>
              </a:rPr>
              <a:t>Li</a:t>
            </a:r>
            <a:r>
              <a:rPr dirty="0" sz="900" spc="-10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J.</a:t>
            </a:r>
            <a:r>
              <a:rPr dirty="0" sz="900" spc="-10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Diagnosis</a:t>
            </a:r>
            <a:r>
              <a:rPr dirty="0" sz="900" spc="-10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and</a:t>
            </a:r>
            <a:r>
              <a:rPr dirty="0" sz="900" spc="-20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Treatment </a:t>
            </a:r>
            <a:r>
              <a:rPr dirty="0" sz="900">
                <a:latin typeface="Times New Roman"/>
                <a:cs typeface="Times New Roman"/>
              </a:rPr>
              <a:t>of</a:t>
            </a:r>
            <a:r>
              <a:rPr dirty="0" sz="900" spc="-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75</a:t>
            </a:r>
            <a:r>
              <a:rPr dirty="0" sz="900" spc="-5">
                <a:latin typeface="Times New Roman"/>
                <a:cs typeface="Times New Roman"/>
              </a:rPr>
              <a:t> Patients with</a:t>
            </a:r>
            <a:r>
              <a:rPr dirty="0" sz="900" spc="-1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Idiopatic</a:t>
            </a:r>
            <a:r>
              <a:rPr dirty="0" sz="900" spc="-5">
                <a:latin typeface="Times New Roman"/>
                <a:cs typeface="Times New Roman"/>
              </a:rPr>
              <a:t> Lobular</a:t>
            </a:r>
            <a:r>
              <a:rPr dirty="0" sz="900" spc="-10">
                <a:latin typeface="Times New Roman"/>
                <a:cs typeface="Times New Roman"/>
              </a:rPr>
              <a:t> </a:t>
            </a:r>
            <a:r>
              <a:rPr dirty="0" sz="900" spc="-5">
                <a:latin typeface="Times New Roman"/>
                <a:cs typeface="Times New Roman"/>
              </a:rPr>
              <a:t>Granulomatous Mastitis.2018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596150" y="7646910"/>
            <a:ext cx="423037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latin typeface="Times New Roman"/>
                <a:cs typeface="Times New Roman"/>
              </a:rPr>
              <a:t>Evolução </a:t>
            </a:r>
            <a:r>
              <a:rPr dirty="0" sz="800">
                <a:latin typeface="Times New Roman"/>
                <a:cs typeface="Times New Roman"/>
              </a:rPr>
              <a:t>de uma paciente </a:t>
            </a:r>
            <a:r>
              <a:rPr dirty="0" sz="800" spc="-5">
                <a:latin typeface="Times New Roman"/>
                <a:cs typeface="Times New Roman"/>
              </a:rPr>
              <a:t>tratada </a:t>
            </a:r>
            <a:r>
              <a:rPr dirty="0" sz="800">
                <a:latin typeface="Times New Roman"/>
                <a:cs typeface="Times New Roman"/>
              </a:rPr>
              <a:t>no</a:t>
            </a:r>
            <a:r>
              <a:rPr dirty="0" sz="800" spc="-4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Ac </a:t>
            </a:r>
            <a:r>
              <a:rPr dirty="0" sz="800" spc="-10">
                <a:latin typeface="Times New Roman"/>
                <a:cs typeface="Times New Roman"/>
              </a:rPr>
              <a:t>Camargo</a:t>
            </a:r>
            <a:r>
              <a:rPr dirty="0" sz="80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Cancer Center </a:t>
            </a:r>
            <a:r>
              <a:rPr dirty="0" sz="800">
                <a:latin typeface="Times New Roman"/>
                <a:cs typeface="Times New Roman"/>
              </a:rPr>
              <a:t>- </a:t>
            </a:r>
            <a:r>
              <a:rPr dirty="0" sz="800" spc="-5">
                <a:latin typeface="Times New Roman"/>
                <a:cs typeface="Times New Roman"/>
              </a:rPr>
              <a:t>Fonte:</a:t>
            </a:r>
            <a:r>
              <a:rPr dirty="0" sz="800" spc="-4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Acervo </a:t>
            </a:r>
            <a:r>
              <a:rPr dirty="0" sz="800">
                <a:latin typeface="Times New Roman"/>
                <a:cs typeface="Times New Roman"/>
              </a:rPr>
              <a:t>pessoal</a:t>
            </a:r>
            <a:r>
              <a:rPr dirty="0" sz="800" spc="-4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AC. </a:t>
            </a:r>
            <a:r>
              <a:rPr dirty="0" sz="800" spc="-10">
                <a:latin typeface="Times New Roman"/>
                <a:cs typeface="Times New Roman"/>
              </a:rPr>
              <a:t>Camargo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124075" y="9818436"/>
            <a:ext cx="247078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">
                <a:latin typeface="Times New Roman"/>
                <a:cs typeface="Times New Roman"/>
              </a:rPr>
              <a:t>Floxograma</a:t>
            </a:r>
            <a:r>
              <a:rPr dirty="0" sz="800" spc="-20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-</a:t>
            </a:r>
            <a:r>
              <a:rPr dirty="0" sz="800" spc="-2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Tratamento</a:t>
            </a:r>
            <a:r>
              <a:rPr dirty="0" sz="800" spc="-10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Mastite</a:t>
            </a:r>
            <a:r>
              <a:rPr dirty="0" sz="800" spc="-15">
                <a:latin typeface="Times New Roman"/>
                <a:cs typeface="Times New Roman"/>
              </a:rPr>
              <a:t> </a:t>
            </a:r>
            <a:r>
              <a:rPr dirty="0" sz="800" spc="-5">
                <a:latin typeface="Times New Roman"/>
                <a:cs typeface="Times New Roman"/>
              </a:rPr>
              <a:t>Granulomatosa</a:t>
            </a:r>
            <a:r>
              <a:rPr dirty="0" sz="800" spc="-15">
                <a:latin typeface="Times New Roman"/>
                <a:cs typeface="Times New Roman"/>
              </a:rPr>
              <a:t> </a:t>
            </a:r>
            <a:r>
              <a:rPr dirty="0" sz="800">
                <a:latin typeface="Times New Roman"/>
                <a:cs typeface="Times New Roman"/>
              </a:rPr>
              <a:t>Idiopática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Gab TCC Mastite.pptx</dc:title>
  <dcterms:created xsi:type="dcterms:W3CDTF">2023-01-18T15:16:21Z</dcterms:created>
  <dcterms:modified xsi:type="dcterms:W3CDTF">2023-01-18T15:16:21Z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