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5994"/>
  </p:normalViewPr>
  <p:slideViewPr>
    <p:cSldViewPr snapToGrid="0" snapToObjects="1">
      <p:cViewPr varScale="1">
        <p:scale>
          <a:sx n="71" d="100"/>
          <a:sy n="71" d="100"/>
        </p:scale>
        <p:origin x="714" y="84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446916" y="3554099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327883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471626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593221" y="911905"/>
            <a:ext cx="14129445" cy="416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pt-BR" sz="2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Acurácia da TC de tórax no diagnóstico de infecção por SARS-CoV-2: experiência inicial em um centro oncológico</a:t>
            </a:r>
            <a:endParaRPr lang="pt-BR" sz="200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640080" y="1311263"/>
            <a:ext cx="4267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0" i="0" u="none" strike="noStrike" baseline="0" dirty="0">
                <a:latin typeface="FranklinGothic-Book"/>
              </a:rPr>
              <a:t>Barbosa PNVP, Bitencourt AGV, Miranda GD</a:t>
            </a:r>
            <a:endParaRPr lang="pt-BR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04336" y="2601689"/>
            <a:ext cx="5436187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pt-BR" sz="1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pandemia causada pelo novo coronavírus (SARS-CoV-2, síndrome da insuficiência respiratória aguda grave relacionada ao coronavírus-2) elevou sobremaneira a demanda por assistência à saúde, e à época, ainda havia muita incerteza relacionada ao manejo destes pacientes. Diversos estudos caracterizaram os aspectos radiológicos da doença, sobretudo os estudos com ênfase na tomografia computadorizada de tórax de alta resolução . No entanto, não havia recomendação formal de sua utilização como rotina para o rastreio ou diagnóstico inicial de COVID-19, mas aventava-se que poderia ser útil para determinar a gravidade da doença, avaliar a resposta ao tratamento, verificar a presença de complicações, ou eventualmente suspeitar de outros diagn</a:t>
            </a:r>
            <a:r>
              <a:rPr lang="pt-BR" sz="1400" dirty="0">
                <a:latin typeface="Arial" panose="020B0604020202020204" pitchFamily="34" charset="0"/>
                <a:ea typeface="Arial" panose="020B0604020202020204" pitchFamily="34" charset="0"/>
              </a:rPr>
              <a:t>ósticos diferenciais</a:t>
            </a:r>
            <a:r>
              <a:rPr lang="pt-BR" sz="1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No início da pandemia, poucos estudos avaliaram a acurácia diagnóstica da TC de tórax no rastreamento de paciente com suspeita de COVID-19. A importância desta análise é evidente pela presença de outras infecções virais endêmicas e sazonais, sobretudo </a:t>
            </a:r>
            <a:r>
              <a:rPr lang="pt-BR" sz="1400" dirty="0">
                <a:latin typeface="Arial" panose="020B0604020202020204" pitchFamily="34" charset="0"/>
                <a:ea typeface="Arial" panose="020B0604020202020204" pitchFamily="34" charset="0"/>
              </a:rPr>
              <a:t>no </a:t>
            </a:r>
            <a:r>
              <a:rPr lang="pt-BR" sz="1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cenário em que ainda havia de baixa disponibilidade do RT-PCR ou demora em seu resultado durante o início pandemia. 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446916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446916" y="2562626"/>
            <a:ext cx="52658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Avaliar a acurácia da tomografia computadorizada de tórax (TC) em pacientes com suspeita de síndrome respiratória aguda grave relacionada </a:t>
            </a:r>
            <a:r>
              <a:rPr lang="pt-BR" sz="1400" dirty="0">
                <a:latin typeface="Arial" panose="020B0604020202020204" pitchFamily="34" charset="0"/>
                <a:ea typeface="Arial" panose="020B0604020202020204" pitchFamily="34" charset="0"/>
              </a:rPr>
              <a:t>à</a:t>
            </a:r>
            <a:r>
              <a:rPr lang="pt-BR" sz="1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infecção pelo vírus SARS-CoV-2 em um centro oncológico.</a:t>
            </a:r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361753" y="3533942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422206" y="4092970"/>
            <a:ext cx="52905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Este estudo retrospectivo unicêntrico selecionou 91 pacientes que tiveram a TC de tórax e a reação em cadeia de polimerase (RT-PCR) coletados no mesmo dia. Os achados tomográficos foram classificados em negativo, típico, indeterminado ou atípico. A acurácia diagnóstica, sensibilidade e especificidade foram calculadas em dois cenários distintos: no primeiro, apenas achados típicos na TC foram considerados positivos; no segundo, tanto achados típicos como indeterminados foram considerados positivos.</a:t>
            </a:r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2303173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327882" y="2562338"/>
            <a:ext cx="526586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idade média dos pacientes foi de 58,2 anos, sendo a maioria homens (60,4%) e tinham diagnóstico prévio de câncer (85,7%). A TC evidenciou achados típicos em 28,6%, indeterminados em 24,2% e atípicos em 26,4%. O RT-PCR para SARS-CoV-2 foi positivo em 25,7%. No primeiro cenário, em que foram considerados como positivos apenas os achados típicos na TC de tórax, a sensibilidade, especificidade, VPP, VPN e acurácia foram respectivamente 64,0%, 84,8%, 61,5%, 86,2% e 79,1%. Infere-se que a tomografia de tórax apresenta moderada acurácia para o diagnóstico da infecção por SARS-CoV-2, e que eventualmente poderia ser integrada como método de triagem em situações excepcionais de contenção de recursos durante a pandemia, visando otimizar o uso dos testes de RT-PCR, leitos de isolamento e unidades de terapia intensiva.</a:t>
            </a:r>
          </a:p>
          <a:p>
            <a:pPr algn="just"/>
            <a:endParaRPr lang="pt-BR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417802" y="5686351"/>
            <a:ext cx="5175944" cy="4489738"/>
          </a:xfrm>
          <a:prstGeom prst="roundRect">
            <a:avLst>
              <a:gd name="adj" fmla="val 5885"/>
            </a:avLst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505343" y="5689141"/>
            <a:ext cx="508840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100" b="1" dirty="0">
                <a:latin typeface="Calibri" charset="0"/>
                <a:ea typeface="Calibri" charset="0"/>
                <a:cs typeface="Calibri" charset="0"/>
              </a:rPr>
              <a:t>:</a:t>
            </a:r>
          </a:p>
          <a:p>
            <a:pPr algn="just"/>
            <a:r>
              <a:rPr lang="pt-BR" sz="800" dirty="0"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r>
              <a:rPr lang="pt-BR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WU,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Zunyou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; MCGOOGAN, Jennifer M.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Characteristics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of and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important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lessons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from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the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coronavirus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disease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2019 (COVID-19)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outbreak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in China: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summary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of a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report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of 72 314 cases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from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the Chinese Center for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Disease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Control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and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Prevention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pt-BR" sz="800" b="1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jama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, v. 323, n. 13, p. 1239-1242, 2020.</a:t>
            </a:r>
            <a:endParaRPr lang="pt-BR" sz="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pt-BR" sz="800" dirty="0">
                <a:latin typeface="Arial" panose="020B0604020202020204" pitchFamily="34" charset="0"/>
                <a:ea typeface="Arial" panose="020B0604020202020204" pitchFamily="34" charset="0"/>
              </a:rPr>
              <a:t>2</a:t>
            </a:r>
            <a:r>
              <a:rPr lang="pt-BR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CHUA, Felix et al. The role of CT in case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ascertainment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and management of COVID-19 pneumonia in the UK: insights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from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high-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incidence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regions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pt-BR" sz="8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The Lancet </a:t>
            </a:r>
            <a:r>
              <a:rPr lang="pt-BR" sz="800" b="1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Respiratory</a:t>
            </a:r>
            <a:r>
              <a:rPr lang="pt-BR" sz="8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Medicine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, v. 8, n. 5, p. 438-440, 2020.</a:t>
            </a:r>
            <a:endParaRPr lang="pt-BR" sz="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pt-BR" sz="800" dirty="0">
                <a:latin typeface="Arial" panose="020B0604020202020204" pitchFamily="34" charset="0"/>
                <a:ea typeface="Arial" panose="020B0604020202020204" pitchFamily="34" charset="0"/>
              </a:rPr>
              <a:t>3</a:t>
            </a:r>
            <a:r>
              <a:rPr lang="pt-BR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ZHOU,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Zhiming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et al.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Coronavirus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disease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2019: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initial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chest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CT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findings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pt-BR" sz="800" b="1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European</a:t>
            </a:r>
            <a:r>
              <a:rPr lang="pt-BR" sz="8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b="1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radiology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, v. 30, n. 8, p. 4398-4406, 2020.</a:t>
            </a:r>
            <a:endParaRPr lang="pt-BR" sz="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pt-BR" sz="800" dirty="0">
                <a:latin typeface="Arial" panose="020B0604020202020204" pitchFamily="34" charset="0"/>
                <a:ea typeface="Arial" panose="020B0604020202020204" pitchFamily="34" charset="0"/>
              </a:rPr>
              <a:t>4</a:t>
            </a:r>
            <a:r>
              <a:rPr lang="pt-BR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HAN, Rui et al. Early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clinical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and CT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manifestations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of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coronavirus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disease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2019 (COVID-19) pneumonia. </a:t>
            </a:r>
            <a:r>
              <a:rPr lang="pt-BR" sz="8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AJR Am J </a:t>
            </a:r>
            <a:r>
              <a:rPr lang="pt-BR" sz="800" b="1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Roentgenol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, v. 215, n. 2, p. 338-43, 2020.</a:t>
            </a:r>
            <a:endParaRPr lang="pt-BR" sz="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pt-BR" sz="800" dirty="0">
                <a:latin typeface="Arial" panose="020B0604020202020204" pitchFamily="34" charset="0"/>
                <a:ea typeface="Arial" panose="020B0604020202020204" pitchFamily="34" charset="0"/>
              </a:rPr>
              <a:t>5</a:t>
            </a:r>
            <a:r>
              <a:rPr lang="pt-BR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SALEHI, Sana et al.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Coronavirus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disease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2019 (COVID-19): a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systematic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review of imaging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findings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in 919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patients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pt-BR" sz="800" b="1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Ajr</a:t>
            </a:r>
            <a:r>
              <a:rPr lang="pt-BR" sz="8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Am J </a:t>
            </a:r>
            <a:r>
              <a:rPr lang="pt-BR" sz="800" b="1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Roentgenol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, v. 215, n. 1, p. 87-93, 2020.</a:t>
            </a:r>
            <a:endParaRPr lang="pt-BR" sz="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pt-BR" sz="800" dirty="0">
                <a:latin typeface="Arial" panose="020B0604020202020204" pitchFamily="34" charset="0"/>
                <a:ea typeface="Arial" panose="020B0604020202020204" pitchFamily="34" charset="0"/>
              </a:rPr>
              <a:t>6</a:t>
            </a:r>
            <a:r>
              <a:rPr lang="pt-BR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FANG,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Yicheng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et al.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Sensitivity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of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chest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CT for COVID-19: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comparison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to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RT-PCR. </a:t>
            </a:r>
            <a:r>
              <a:rPr lang="pt-BR" sz="8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Radiology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, 2020.</a:t>
            </a:r>
            <a:endParaRPr lang="pt-BR" sz="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pt-BR" sz="800" dirty="0">
                <a:latin typeface="Arial" panose="020B0604020202020204" pitchFamily="34" charset="0"/>
                <a:ea typeface="Arial" panose="020B0604020202020204" pitchFamily="34" charset="0"/>
              </a:rPr>
              <a:t>7</a:t>
            </a:r>
            <a:r>
              <a:rPr lang="pt-BR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AI, Tao et al.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Correlation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of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chest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CT and RT-PCR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testing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in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coronavirus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disease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2019 (COVID-19) in China: a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report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of 1014 cases. </a:t>
            </a:r>
            <a:r>
              <a:rPr lang="pt-BR" sz="8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Radiology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, 2020.</a:t>
            </a:r>
            <a:endParaRPr lang="pt-BR" sz="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pt-BR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8. 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PAN, Feng et al. Time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course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of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lung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changes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on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chest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CT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during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recovery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from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2019 novel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coronavirus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(COVID-19) pneumonia. </a:t>
            </a:r>
            <a:r>
              <a:rPr lang="pt-BR" sz="8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Radiology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, 2020.</a:t>
            </a:r>
            <a:endParaRPr lang="pt-BR" sz="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pt-BR" sz="800" dirty="0">
                <a:latin typeface="Arial" panose="020B0604020202020204" pitchFamily="34" charset="0"/>
                <a:ea typeface="Arial" panose="020B0604020202020204" pitchFamily="34" charset="0"/>
              </a:rPr>
              <a:t>9</a:t>
            </a:r>
            <a:r>
              <a:rPr lang="pt-BR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LIU, Kai-Cai et al. CT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manifestations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of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coronavirus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disease-2019: a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retrospective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analysis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of 73 cases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by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disease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severity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pt-BR" sz="800" b="1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European</a:t>
            </a:r>
            <a:r>
              <a:rPr lang="pt-BR" sz="8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b="1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journal</a:t>
            </a:r>
            <a:r>
              <a:rPr lang="pt-BR" sz="8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of </a:t>
            </a:r>
            <a:r>
              <a:rPr lang="pt-BR" sz="800" b="1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radiology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, v. 126, p. 108941, 2020.</a:t>
            </a:r>
            <a:endParaRPr lang="pt-BR" sz="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pt-BR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10. 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ZHOU,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Shuchang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et al. CT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features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of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coronavirus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disease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2019 (COVID-19) pneumonia in 62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patients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in Wuhan, China. </a:t>
            </a:r>
            <a:r>
              <a:rPr lang="pt-BR" sz="800" b="1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Ajr</a:t>
            </a:r>
            <a:r>
              <a:rPr lang="pt-BR" sz="8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Am J </a:t>
            </a:r>
            <a:r>
              <a:rPr lang="pt-BR" sz="800" b="1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Roentgenol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, v. 214, n. 6, p. 1287-1294, 2020.</a:t>
            </a:r>
            <a:endParaRPr lang="pt-BR" sz="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pt-BR" sz="800" dirty="0">
                <a:latin typeface="Arial" panose="020B0604020202020204" pitchFamily="34" charset="0"/>
                <a:ea typeface="Arial" panose="020B0604020202020204" pitchFamily="34" charset="0"/>
              </a:rPr>
              <a:t>11</a:t>
            </a:r>
            <a:r>
              <a:rPr lang="pt-BR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YE, Zheng et al. Chest CT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manifestations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of new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coronavirus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disease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2019 (COVID-19): a pictorial review. </a:t>
            </a:r>
            <a:r>
              <a:rPr lang="pt-BR" sz="800" b="1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European</a:t>
            </a:r>
            <a:r>
              <a:rPr lang="pt-BR" sz="8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b="1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radiology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, v. 30, n. 8, p. 4381-4389, 2020.</a:t>
            </a:r>
            <a:endParaRPr lang="pt-BR" sz="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pt-BR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12. 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WANG,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Yuhui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et al. Temporal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changes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of CT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findings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in 90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patients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with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COVID-19 pneumonia: a longitudinal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study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pt-BR" sz="8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Radiology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, 2020.</a:t>
            </a:r>
            <a:endParaRPr lang="pt-BR" sz="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pt-BR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13. 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RUBIN, Geoffrey D. et al. The role of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chest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imaging in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patient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management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during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the COVID-19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pandemic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: a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multinational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consensus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statement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from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the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Fleischner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Society. </a:t>
            </a:r>
            <a:r>
              <a:rPr lang="pt-BR" sz="8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Radiology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, v. 296, n. 1, p. 172-180, 2020.</a:t>
            </a:r>
            <a:endParaRPr lang="pt-BR" sz="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pt-BR" sz="800" dirty="0">
                <a:latin typeface="Arial" panose="020B0604020202020204" pitchFamily="34" charset="0"/>
                <a:ea typeface="Arial" panose="020B0604020202020204" pitchFamily="34" charset="0"/>
              </a:rPr>
              <a:t>14</a:t>
            </a:r>
            <a:r>
              <a:rPr lang="pt-BR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QUINT, Leslie E.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Thoracic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complications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and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emergencies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in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oncologic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patients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pt-BR" sz="8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Cancer Imaging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, v. 9, n.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Special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issue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A, p. S75, 2009.</a:t>
            </a:r>
            <a:endParaRPr lang="pt-BR" sz="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pt-BR" sz="800" dirty="0">
                <a:latin typeface="Arial" panose="020B0604020202020204" pitchFamily="34" charset="0"/>
                <a:ea typeface="Arial" panose="020B0604020202020204" pitchFamily="34" charset="0"/>
              </a:rPr>
              <a:t>15</a:t>
            </a:r>
            <a:r>
              <a:rPr lang="pt-BR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SIMPSON, Scott et al.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Radiological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Society of North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America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expert consensus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statement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on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reporting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chest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CT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findings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related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to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COVID-19.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Endorsed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by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the Society of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Thoracic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Radiology, the American College of Radiology, and RSNA. </a:t>
            </a:r>
            <a:r>
              <a:rPr lang="pt-BR" sz="800" b="1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Journal</a:t>
            </a:r>
            <a:r>
              <a:rPr lang="pt-BR" sz="8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of </a:t>
            </a:r>
            <a:r>
              <a:rPr lang="pt-BR" sz="800" b="1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thoracic</a:t>
            </a:r>
            <a:r>
              <a:rPr lang="pt-BR" sz="8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imaging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, 2020.</a:t>
            </a:r>
            <a:endParaRPr lang="pt-BR" sz="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pt-BR" sz="800" dirty="0">
                <a:latin typeface="Arial" panose="020B0604020202020204" pitchFamily="34" charset="0"/>
                <a:ea typeface="Arial" panose="020B0604020202020204" pitchFamily="34" charset="0"/>
              </a:rPr>
              <a:t>16</a:t>
            </a:r>
            <a:r>
              <a:rPr lang="pt-BR" sz="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BERNHEIM, Adam et al. Chest CT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findings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in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coronavirus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disease-19 (COVID-19):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relationship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to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duration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 of </a:t>
            </a:r>
            <a:r>
              <a:rPr lang="pt-BR" sz="8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infection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pt-BR" sz="800" b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Radiology</a:t>
            </a:r>
            <a:r>
              <a:rPr lang="pt-BR" sz="8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</a:rPr>
              <a:t>, 2020.</a:t>
            </a:r>
            <a:endParaRPr lang="pt-BR" sz="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pt-BR" sz="12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0" y="57350"/>
            <a:ext cx="5069541" cy="72867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677100F4-AB6F-8641-D115-65712F01ED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4559" y="6733180"/>
            <a:ext cx="4163923" cy="3146832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EECC53F6-0E5E-E302-6AE5-903527D34B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2487" y="6148760"/>
            <a:ext cx="4365041" cy="1754342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66E6A507-9DB0-2819-7CA1-0C1B64C5B7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0497" y="8187770"/>
            <a:ext cx="4403429" cy="1666970"/>
          </a:xfrm>
          <a:prstGeom prst="rect">
            <a:avLst/>
          </a:prstGeom>
        </p:spPr>
      </p:pic>
      <p:sp>
        <p:nvSpPr>
          <p:cNvPr id="10" name="TextBox 12">
            <a:extLst>
              <a:ext uri="{FF2B5EF4-FFF2-40B4-BE49-F238E27FC236}">
                <a16:creationId xmlns:a16="http://schemas.microsoft.com/office/drawing/2014/main" id="{E658863A-1FBB-3191-3A88-9783E58241D6}"/>
              </a:ext>
            </a:extLst>
          </p:cNvPr>
          <p:cNvSpPr txBox="1"/>
          <p:nvPr/>
        </p:nvSpPr>
        <p:spPr>
          <a:xfrm>
            <a:off x="1087608" y="9895919"/>
            <a:ext cx="44034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0" i="0" u="none" strike="noStrike" baseline="0" dirty="0">
                <a:latin typeface="FranklinGothic-Book"/>
              </a:rPr>
              <a:t>Fig.1 – Achados típicos do infecção pelo vírus SARS-COV-2.  </a:t>
            </a:r>
            <a:endParaRPr lang="pt-BR" sz="18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0AC2C13F-492F-BED9-D90E-38EDBC9B23DE}"/>
              </a:ext>
            </a:extLst>
          </p:cNvPr>
          <p:cNvSpPr txBox="1"/>
          <p:nvPr/>
        </p:nvSpPr>
        <p:spPr>
          <a:xfrm>
            <a:off x="6935264" y="7903102"/>
            <a:ext cx="4458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0" i="0" u="none" strike="noStrike" baseline="0" dirty="0">
                <a:latin typeface="FranklinGothic-Book"/>
              </a:rPr>
              <a:t>Fig.2 – Achados atípicos. RT-PCR positivo para rinovírus.</a:t>
            </a:r>
            <a:endParaRPr lang="pt-BR" sz="18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5CE38F06-BB77-2EF1-7578-BCCB9C401E58}"/>
              </a:ext>
            </a:extLst>
          </p:cNvPr>
          <p:cNvSpPr txBox="1"/>
          <p:nvPr/>
        </p:nvSpPr>
        <p:spPr>
          <a:xfrm>
            <a:off x="6982486" y="9895920"/>
            <a:ext cx="4411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0" i="0" u="none" strike="noStrike" baseline="0" dirty="0">
                <a:latin typeface="FranklinGothic-Book"/>
              </a:rPr>
              <a:t>Fig.3 – Achados atípicos. RT-PCR positivo para enterovírus.</a:t>
            </a:r>
            <a:endParaRPr lang="pt-BR" sz="18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</TotalTime>
  <Words>1147</Words>
  <Application>Microsoft Office PowerPoint</Application>
  <PresentationFormat>Personalizar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FranklinGothic-Book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Gabriel Diaz</cp:lastModifiedBy>
  <cp:revision>60</cp:revision>
  <dcterms:created xsi:type="dcterms:W3CDTF">2018-02-05T15:36:18Z</dcterms:created>
  <dcterms:modified xsi:type="dcterms:W3CDTF">2023-01-17T19:49:40Z</dcterms:modified>
</cp:coreProperties>
</file>