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8288000" cy="10293350"/>
  <p:notesSz cx="18288000" cy="102933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90938"/>
            <a:ext cx="15544800" cy="21616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4276"/>
            <a:ext cx="12801600" cy="2573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914400" y="2367470"/>
            <a:ext cx="795528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9418320" y="2367470"/>
            <a:ext cx="795528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05668" y="6800594"/>
            <a:ext cx="5297075" cy="2829022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6386067" y="1983866"/>
            <a:ext cx="5522595" cy="464184"/>
          </a:xfrm>
          <a:custGeom>
            <a:avLst/>
            <a:gdLst/>
            <a:ahLst/>
            <a:cxnLst/>
            <a:rect l="l" t="t" r="r" b="b"/>
            <a:pathLst>
              <a:path w="5522595" h="464185">
                <a:moveTo>
                  <a:pt x="5444744" y="0"/>
                </a:moveTo>
                <a:lnTo>
                  <a:pt x="77343" y="0"/>
                </a:lnTo>
                <a:lnTo>
                  <a:pt x="47255" y="6084"/>
                </a:lnTo>
                <a:lnTo>
                  <a:pt x="22669" y="22669"/>
                </a:lnTo>
                <a:lnTo>
                  <a:pt x="6084" y="47255"/>
                </a:lnTo>
                <a:lnTo>
                  <a:pt x="0" y="77342"/>
                </a:lnTo>
                <a:lnTo>
                  <a:pt x="0" y="386841"/>
                </a:lnTo>
                <a:lnTo>
                  <a:pt x="6084" y="416929"/>
                </a:lnTo>
                <a:lnTo>
                  <a:pt x="22669" y="441515"/>
                </a:lnTo>
                <a:lnTo>
                  <a:pt x="47255" y="458100"/>
                </a:lnTo>
                <a:lnTo>
                  <a:pt x="77343" y="464184"/>
                </a:lnTo>
                <a:lnTo>
                  <a:pt x="5444744" y="464184"/>
                </a:lnTo>
                <a:lnTo>
                  <a:pt x="5474831" y="458100"/>
                </a:lnTo>
                <a:lnTo>
                  <a:pt x="5499417" y="441515"/>
                </a:lnTo>
                <a:lnTo>
                  <a:pt x="5516002" y="416929"/>
                </a:lnTo>
                <a:lnTo>
                  <a:pt x="5522087" y="386841"/>
                </a:lnTo>
                <a:lnTo>
                  <a:pt x="5522087" y="77342"/>
                </a:lnTo>
                <a:lnTo>
                  <a:pt x="5516002" y="47255"/>
                </a:lnTo>
                <a:lnTo>
                  <a:pt x="5499417" y="22669"/>
                </a:lnTo>
                <a:lnTo>
                  <a:pt x="5474831" y="6084"/>
                </a:lnTo>
                <a:lnTo>
                  <a:pt x="5444744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6386067" y="1983866"/>
            <a:ext cx="5522595" cy="464184"/>
          </a:xfrm>
          <a:custGeom>
            <a:avLst/>
            <a:gdLst/>
            <a:ahLst/>
            <a:cxnLst/>
            <a:rect l="l" t="t" r="r" b="b"/>
            <a:pathLst>
              <a:path w="5522595" h="464185">
                <a:moveTo>
                  <a:pt x="0" y="77342"/>
                </a:moveTo>
                <a:lnTo>
                  <a:pt x="6084" y="47255"/>
                </a:lnTo>
                <a:lnTo>
                  <a:pt x="22669" y="22669"/>
                </a:lnTo>
                <a:lnTo>
                  <a:pt x="47255" y="6084"/>
                </a:lnTo>
                <a:lnTo>
                  <a:pt x="77343" y="0"/>
                </a:lnTo>
                <a:lnTo>
                  <a:pt x="5444744" y="0"/>
                </a:lnTo>
                <a:lnTo>
                  <a:pt x="5474831" y="6084"/>
                </a:lnTo>
                <a:lnTo>
                  <a:pt x="5499417" y="22669"/>
                </a:lnTo>
                <a:lnTo>
                  <a:pt x="5516002" y="47255"/>
                </a:lnTo>
                <a:lnTo>
                  <a:pt x="5522087" y="77342"/>
                </a:lnTo>
                <a:lnTo>
                  <a:pt x="5522087" y="386841"/>
                </a:lnTo>
                <a:lnTo>
                  <a:pt x="5516002" y="416929"/>
                </a:lnTo>
                <a:lnTo>
                  <a:pt x="5499417" y="441515"/>
                </a:lnTo>
                <a:lnTo>
                  <a:pt x="5474831" y="458100"/>
                </a:lnTo>
                <a:lnTo>
                  <a:pt x="5444744" y="464184"/>
                </a:lnTo>
                <a:lnTo>
                  <a:pt x="77343" y="464184"/>
                </a:lnTo>
                <a:lnTo>
                  <a:pt x="47255" y="458100"/>
                </a:lnTo>
                <a:lnTo>
                  <a:pt x="22669" y="441515"/>
                </a:lnTo>
                <a:lnTo>
                  <a:pt x="6084" y="416929"/>
                </a:lnTo>
                <a:lnTo>
                  <a:pt x="0" y="386841"/>
                </a:lnTo>
                <a:lnTo>
                  <a:pt x="0" y="77342"/>
                </a:lnTo>
                <a:close/>
              </a:path>
            </a:pathLst>
          </a:custGeom>
          <a:ln w="41275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564172" y="4792979"/>
            <a:ext cx="5443220" cy="464184"/>
          </a:xfrm>
          <a:custGeom>
            <a:avLst/>
            <a:gdLst/>
            <a:ahLst/>
            <a:cxnLst/>
            <a:rect l="l" t="t" r="r" b="b"/>
            <a:pathLst>
              <a:path w="5443220" h="464185">
                <a:moveTo>
                  <a:pt x="5365838" y="0"/>
                </a:moveTo>
                <a:lnTo>
                  <a:pt x="77355" y="0"/>
                </a:lnTo>
                <a:lnTo>
                  <a:pt x="47245" y="6066"/>
                </a:lnTo>
                <a:lnTo>
                  <a:pt x="22656" y="22621"/>
                </a:lnTo>
                <a:lnTo>
                  <a:pt x="6078" y="47202"/>
                </a:lnTo>
                <a:lnTo>
                  <a:pt x="0" y="77343"/>
                </a:lnTo>
                <a:lnTo>
                  <a:pt x="0" y="386715"/>
                </a:lnTo>
                <a:lnTo>
                  <a:pt x="6078" y="416855"/>
                </a:lnTo>
                <a:lnTo>
                  <a:pt x="22656" y="441436"/>
                </a:lnTo>
                <a:lnTo>
                  <a:pt x="47245" y="457991"/>
                </a:lnTo>
                <a:lnTo>
                  <a:pt x="77355" y="464058"/>
                </a:lnTo>
                <a:lnTo>
                  <a:pt x="5365838" y="464058"/>
                </a:lnTo>
                <a:lnTo>
                  <a:pt x="5395979" y="457991"/>
                </a:lnTo>
                <a:lnTo>
                  <a:pt x="5420560" y="441436"/>
                </a:lnTo>
                <a:lnTo>
                  <a:pt x="5437115" y="416855"/>
                </a:lnTo>
                <a:lnTo>
                  <a:pt x="5443181" y="386715"/>
                </a:lnTo>
                <a:lnTo>
                  <a:pt x="5443181" y="77343"/>
                </a:lnTo>
                <a:lnTo>
                  <a:pt x="5437115" y="47202"/>
                </a:lnTo>
                <a:lnTo>
                  <a:pt x="5420560" y="22621"/>
                </a:lnTo>
                <a:lnTo>
                  <a:pt x="5395979" y="6066"/>
                </a:lnTo>
                <a:lnTo>
                  <a:pt x="5365838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564172" y="4792979"/>
            <a:ext cx="5443220" cy="464184"/>
          </a:xfrm>
          <a:custGeom>
            <a:avLst/>
            <a:gdLst/>
            <a:ahLst/>
            <a:cxnLst/>
            <a:rect l="l" t="t" r="r" b="b"/>
            <a:pathLst>
              <a:path w="5443220" h="464185">
                <a:moveTo>
                  <a:pt x="0" y="77343"/>
                </a:moveTo>
                <a:lnTo>
                  <a:pt x="6078" y="47202"/>
                </a:lnTo>
                <a:lnTo>
                  <a:pt x="22656" y="22621"/>
                </a:lnTo>
                <a:lnTo>
                  <a:pt x="47245" y="6066"/>
                </a:lnTo>
                <a:lnTo>
                  <a:pt x="77355" y="0"/>
                </a:lnTo>
                <a:lnTo>
                  <a:pt x="5365838" y="0"/>
                </a:lnTo>
                <a:lnTo>
                  <a:pt x="5395979" y="6066"/>
                </a:lnTo>
                <a:lnTo>
                  <a:pt x="5420560" y="22621"/>
                </a:lnTo>
                <a:lnTo>
                  <a:pt x="5437115" y="47202"/>
                </a:lnTo>
                <a:lnTo>
                  <a:pt x="5443181" y="77343"/>
                </a:lnTo>
                <a:lnTo>
                  <a:pt x="5443181" y="386715"/>
                </a:lnTo>
                <a:lnTo>
                  <a:pt x="5437115" y="416855"/>
                </a:lnTo>
                <a:lnTo>
                  <a:pt x="5420560" y="441436"/>
                </a:lnTo>
                <a:lnTo>
                  <a:pt x="5395979" y="457991"/>
                </a:lnTo>
                <a:lnTo>
                  <a:pt x="5365838" y="464058"/>
                </a:lnTo>
                <a:lnTo>
                  <a:pt x="77355" y="464058"/>
                </a:lnTo>
                <a:lnTo>
                  <a:pt x="47245" y="457991"/>
                </a:lnTo>
                <a:lnTo>
                  <a:pt x="22656" y="441436"/>
                </a:lnTo>
                <a:lnTo>
                  <a:pt x="6078" y="416855"/>
                </a:lnTo>
                <a:lnTo>
                  <a:pt x="0" y="386715"/>
                </a:lnTo>
                <a:lnTo>
                  <a:pt x="0" y="77343"/>
                </a:lnTo>
                <a:close/>
              </a:path>
            </a:pathLst>
          </a:custGeom>
          <a:ln w="41275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512140" y="1938019"/>
            <a:ext cx="5443855" cy="464184"/>
          </a:xfrm>
          <a:custGeom>
            <a:avLst/>
            <a:gdLst/>
            <a:ahLst/>
            <a:cxnLst/>
            <a:rect l="l" t="t" r="r" b="b"/>
            <a:pathLst>
              <a:path w="5443855" h="464185">
                <a:moveTo>
                  <a:pt x="5365800" y="0"/>
                </a:moveTo>
                <a:lnTo>
                  <a:pt x="77355" y="0"/>
                </a:lnTo>
                <a:lnTo>
                  <a:pt x="47245" y="6084"/>
                </a:lnTo>
                <a:lnTo>
                  <a:pt x="22656" y="22669"/>
                </a:lnTo>
                <a:lnTo>
                  <a:pt x="6078" y="47255"/>
                </a:lnTo>
                <a:lnTo>
                  <a:pt x="0" y="77343"/>
                </a:lnTo>
                <a:lnTo>
                  <a:pt x="0" y="386842"/>
                </a:lnTo>
                <a:lnTo>
                  <a:pt x="6078" y="416929"/>
                </a:lnTo>
                <a:lnTo>
                  <a:pt x="22656" y="441515"/>
                </a:lnTo>
                <a:lnTo>
                  <a:pt x="47245" y="458100"/>
                </a:lnTo>
                <a:lnTo>
                  <a:pt x="77355" y="464184"/>
                </a:lnTo>
                <a:lnTo>
                  <a:pt x="5365800" y="464184"/>
                </a:lnTo>
                <a:lnTo>
                  <a:pt x="5395961" y="458100"/>
                </a:lnTo>
                <a:lnTo>
                  <a:pt x="5420585" y="441515"/>
                </a:lnTo>
                <a:lnTo>
                  <a:pt x="5437184" y="416929"/>
                </a:lnTo>
                <a:lnTo>
                  <a:pt x="5443270" y="386842"/>
                </a:lnTo>
                <a:lnTo>
                  <a:pt x="5443270" y="77343"/>
                </a:lnTo>
                <a:lnTo>
                  <a:pt x="5437184" y="47255"/>
                </a:lnTo>
                <a:lnTo>
                  <a:pt x="5420585" y="22669"/>
                </a:lnTo>
                <a:lnTo>
                  <a:pt x="5395961" y="6084"/>
                </a:lnTo>
                <a:lnTo>
                  <a:pt x="536580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g object 22"/>
          <p:cNvSpPr/>
          <p:nvPr/>
        </p:nvSpPr>
        <p:spPr>
          <a:xfrm>
            <a:off x="512140" y="1938019"/>
            <a:ext cx="5443855" cy="464184"/>
          </a:xfrm>
          <a:custGeom>
            <a:avLst/>
            <a:gdLst/>
            <a:ahLst/>
            <a:cxnLst/>
            <a:rect l="l" t="t" r="r" b="b"/>
            <a:pathLst>
              <a:path w="5443855" h="464185">
                <a:moveTo>
                  <a:pt x="0" y="77343"/>
                </a:moveTo>
                <a:lnTo>
                  <a:pt x="6078" y="47255"/>
                </a:lnTo>
                <a:lnTo>
                  <a:pt x="22656" y="22669"/>
                </a:lnTo>
                <a:lnTo>
                  <a:pt x="47245" y="6084"/>
                </a:lnTo>
                <a:lnTo>
                  <a:pt x="77355" y="0"/>
                </a:lnTo>
                <a:lnTo>
                  <a:pt x="5365800" y="0"/>
                </a:lnTo>
                <a:lnTo>
                  <a:pt x="5395961" y="6084"/>
                </a:lnTo>
                <a:lnTo>
                  <a:pt x="5420585" y="22669"/>
                </a:lnTo>
                <a:lnTo>
                  <a:pt x="5437184" y="47255"/>
                </a:lnTo>
                <a:lnTo>
                  <a:pt x="5443270" y="77343"/>
                </a:lnTo>
                <a:lnTo>
                  <a:pt x="5443270" y="386842"/>
                </a:lnTo>
                <a:lnTo>
                  <a:pt x="5437184" y="416929"/>
                </a:lnTo>
                <a:lnTo>
                  <a:pt x="5420585" y="441515"/>
                </a:lnTo>
                <a:lnTo>
                  <a:pt x="5395961" y="458100"/>
                </a:lnTo>
                <a:lnTo>
                  <a:pt x="5365800" y="464184"/>
                </a:lnTo>
                <a:lnTo>
                  <a:pt x="77355" y="464184"/>
                </a:lnTo>
                <a:lnTo>
                  <a:pt x="47245" y="458100"/>
                </a:lnTo>
                <a:lnTo>
                  <a:pt x="22656" y="441515"/>
                </a:lnTo>
                <a:lnTo>
                  <a:pt x="6078" y="416929"/>
                </a:lnTo>
                <a:lnTo>
                  <a:pt x="0" y="386842"/>
                </a:lnTo>
                <a:lnTo>
                  <a:pt x="0" y="77343"/>
                </a:lnTo>
                <a:close/>
              </a:path>
            </a:pathLst>
          </a:custGeom>
          <a:ln w="41275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4400" y="411734"/>
            <a:ext cx="16459200" cy="16469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7470"/>
            <a:ext cx="1645920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217920" y="9572816"/>
            <a:ext cx="585216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914400" y="9572816"/>
            <a:ext cx="420624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3167361" y="9572816"/>
            <a:ext cx="420624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800988"/>
            <a:ext cx="16497300" cy="1005205"/>
          </a:xfrm>
          <a:prstGeom prst="rect">
            <a:avLst/>
          </a:prstGeom>
          <a:solidFill>
            <a:srgbClr val="00AF50"/>
          </a:solidFill>
        </p:spPr>
        <p:txBody>
          <a:bodyPr wrap="square" lIns="0" tIns="92710" rIns="0" bIns="0" rtlCol="0" vert="horz">
            <a:spAutoFit/>
          </a:bodyPr>
          <a:lstStyle/>
          <a:p>
            <a:pPr marL="601980">
              <a:lnSpc>
                <a:spcPct val="100000"/>
              </a:lnSpc>
              <a:spcBef>
                <a:spcPts val="730"/>
              </a:spcBef>
            </a:pPr>
            <a:r>
              <a:rPr dirty="0" sz="2800" spc="-20" b="1">
                <a:solidFill>
                  <a:srgbClr val="FFFFFF"/>
                </a:solidFill>
                <a:latin typeface="Calibri"/>
                <a:cs typeface="Calibri"/>
              </a:rPr>
              <a:t>CONHECIMENTOS</a:t>
            </a:r>
            <a:r>
              <a:rPr dirty="0" sz="2800" spc="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5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2800" spc="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15" b="1">
                <a:solidFill>
                  <a:srgbClr val="FFFFFF"/>
                </a:solidFill>
                <a:latin typeface="Calibri"/>
                <a:cs typeface="Calibri"/>
              </a:rPr>
              <a:t>PERCEPÇÕES</a:t>
            </a:r>
            <a:r>
              <a:rPr dirty="0" sz="2800" spc="1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5" b="1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35" b="1">
                <a:solidFill>
                  <a:srgbClr val="FFFFFF"/>
                </a:solidFill>
                <a:latin typeface="Calibri"/>
                <a:cs typeface="Calibri"/>
              </a:rPr>
              <a:t>PACIENTES</a:t>
            </a:r>
            <a:r>
              <a:rPr dirty="0" sz="2800" spc="5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15" b="1">
                <a:solidFill>
                  <a:srgbClr val="FFFFFF"/>
                </a:solidFill>
                <a:latin typeface="Calibri"/>
                <a:cs typeface="Calibri"/>
              </a:rPr>
              <a:t>ONCOLÓGICOS</a:t>
            </a:r>
            <a:r>
              <a:rPr dirty="0" sz="2800" spc="3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5" b="1">
                <a:solidFill>
                  <a:srgbClr val="FFFFFF"/>
                </a:solidFill>
                <a:latin typeface="Calibri"/>
                <a:cs typeface="Calibri"/>
              </a:rPr>
              <a:t>SOBRE</a:t>
            </a:r>
            <a:r>
              <a:rPr dirty="0" sz="2800" spc="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10" b="1">
                <a:solidFill>
                  <a:srgbClr val="FFFFFF"/>
                </a:solidFill>
                <a:latin typeface="Calibri"/>
                <a:cs typeface="Calibri"/>
              </a:rPr>
              <a:t>SUPLEMENTOS</a:t>
            </a:r>
            <a:r>
              <a:rPr dirty="0" sz="2800" spc="1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5" b="1">
                <a:solidFill>
                  <a:srgbClr val="FFFFFF"/>
                </a:solidFill>
                <a:latin typeface="Calibri"/>
                <a:cs typeface="Calibri"/>
              </a:rPr>
              <a:t>NUTRICIONAIS</a:t>
            </a:r>
            <a:r>
              <a:rPr dirty="0" sz="2800" spc="5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10" b="1">
                <a:solidFill>
                  <a:srgbClr val="FFFFFF"/>
                </a:solidFill>
                <a:latin typeface="Calibri"/>
                <a:cs typeface="Calibri"/>
              </a:rPr>
              <a:t>ORAIS</a:t>
            </a:r>
            <a:endParaRPr sz="2800">
              <a:latin typeface="Calibri"/>
              <a:cs typeface="Calibri"/>
            </a:endParaRPr>
          </a:p>
          <a:p>
            <a:pPr marL="645160">
              <a:lnSpc>
                <a:spcPct val="100000"/>
              </a:lnSpc>
              <a:spcBef>
                <a:spcPts val="385"/>
              </a:spcBef>
            </a:pPr>
            <a:r>
              <a:rPr dirty="0" sz="2400" spc="-229">
                <a:latin typeface="Calibri"/>
                <a:cs typeface="Calibri"/>
              </a:rPr>
              <a:t>F</a:t>
            </a:r>
            <a:r>
              <a:rPr dirty="0" sz="2400">
                <a:latin typeface="Calibri"/>
                <a:cs typeface="Calibri"/>
              </a:rPr>
              <a:t>.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 spc="-229">
                <a:latin typeface="Calibri"/>
                <a:cs typeface="Calibri"/>
              </a:rPr>
              <a:t>F</a:t>
            </a:r>
            <a:r>
              <a:rPr dirty="0" sz="2400">
                <a:latin typeface="Calibri"/>
                <a:cs typeface="Calibri"/>
              </a:rPr>
              <a:t>.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Sa</a:t>
            </a:r>
            <a:r>
              <a:rPr dirty="0" sz="2400" spc="-25">
                <a:latin typeface="Calibri"/>
                <a:cs typeface="Calibri"/>
              </a:rPr>
              <a:t>nt</a:t>
            </a:r>
            <a:r>
              <a:rPr dirty="0" sz="2400" spc="-5">
                <a:latin typeface="Calibri"/>
                <a:cs typeface="Calibri"/>
              </a:rPr>
              <a:t>os</a:t>
            </a:r>
            <a:r>
              <a:rPr dirty="0" sz="2400">
                <a:latin typeface="Calibri"/>
                <a:cs typeface="Calibri"/>
              </a:rPr>
              <a:t>;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L.</a:t>
            </a:r>
            <a:r>
              <a:rPr dirty="0" sz="2400" spc="-10">
                <a:latin typeface="Calibri"/>
                <a:cs typeface="Calibri"/>
              </a:rPr>
              <a:t>N</a:t>
            </a:r>
            <a:r>
              <a:rPr dirty="0" sz="2400">
                <a:latin typeface="Calibri"/>
                <a:cs typeface="Calibri"/>
              </a:rPr>
              <a:t>. </a:t>
            </a:r>
            <a:r>
              <a:rPr dirty="0" sz="2400" spc="-5">
                <a:latin typeface="Calibri"/>
                <a:cs typeface="Calibri"/>
              </a:rPr>
              <a:t>C</a:t>
            </a:r>
            <a:r>
              <a:rPr dirty="0" sz="2400">
                <a:latin typeface="Calibri"/>
                <a:cs typeface="Calibri"/>
              </a:rPr>
              <a:t>arni</a:t>
            </a:r>
            <a:r>
              <a:rPr dirty="0" sz="2400" spc="-20">
                <a:latin typeface="Calibri"/>
                <a:cs typeface="Calibri"/>
              </a:rPr>
              <a:t>a</a:t>
            </a:r>
            <a:r>
              <a:rPr dirty="0" sz="2400" spc="-40">
                <a:latin typeface="Calibri"/>
                <a:cs typeface="Calibri"/>
              </a:rPr>
              <a:t>t</a:t>
            </a:r>
            <a:r>
              <a:rPr dirty="0" sz="2400" spc="-25">
                <a:latin typeface="Calibri"/>
                <a:cs typeface="Calibri"/>
              </a:rPr>
              <a:t>t</a:t>
            </a:r>
            <a:r>
              <a:rPr dirty="0" sz="2400" spc="-10">
                <a:latin typeface="Calibri"/>
                <a:cs typeface="Calibri"/>
              </a:rPr>
              <a:t>o</a:t>
            </a:r>
            <a:r>
              <a:rPr dirty="0" sz="2400">
                <a:latin typeface="Calibri"/>
                <a:cs typeface="Calibri"/>
              </a:rPr>
              <a:t>;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10">
                <a:latin typeface="Calibri"/>
                <a:cs typeface="Calibri"/>
              </a:rPr>
              <a:t>A</a:t>
            </a:r>
            <a:r>
              <a:rPr dirty="0" sz="2400" spc="-55">
                <a:latin typeface="Calibri"/>
                <a:cs typeface="Calibri"/>
              </a:rPr>
              <a:t>.</a:t>
            </a:r>
            <a:r>
              <a:rPr dirty="0" sz="2400" spc="-5">
                <a:latin typeface="Calibri"/>
                <a:cs typeface="Calibri"/>
              </a:rPr>
              <a:t>C</a:t>
            </a:r>
            <a:r>
              <a:rPr dirty="0" sz="2400" spc="-50">
                <a:latin typeface="Calibri"/>
                <a:cs typeface="Calibri"/>
              </a:rPr>
              <a:t>.</a:t>
            </a:r>
            <a:r>
              <a:rPr dirty="0" sz="2400" spc="-5">
                <a:latin typeface="Calibri"/>
                <a:cs typeface="Calibri"/>
              </a:rPr>
              <a:t>C</a:t>
            </a:r>
            <a:r>
              <a:rPr dirty="0" sz="2400">
                <a:latin typeface="Calibri"/>
                <a:cs typeface="Calibri"/>
              </a:rPr>
              <a:t>.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-55">
                <a:latin typeface="Calibri"/>
                <a:cs typeface="Calibri"/>
              </a:rPr>
              <a:t>P</a:t>
            </a:r>
            <a:r>
              <a:rPr dirty="0" sz="2400">
                <a:latin typeface="Calibri"/>
                <a:cs typeface="Calibri"/>
              </a:rPr>
              <a:t>e</a:t>
            </a:r>
            <a:r>
              <a:rPr dirty="0" sz="2400" spc="-30">
                <a:latin typeface="Calibri"/>
                <a:cs typeface="Calibri"/>
              </a:rPr>
              <a:t>r</a:t>
            </a:r>
            <a:r>
              <a:rPr dirty="0" sz="2400">
                <a:latin typeface="Calibri"/>
                <a:cs typeface="Calibri"/>
              </a:rPr>
              <a:t>ei</a:t>
            </a:r>
            <a:r>
              <a:rPr dirty="0" sz="2400" spc="-40">
                <a:latin typeface="Calibri"/>
                <a:cs typeface="Calibri"/>
              </a:rPr>
              <a:t>r</a:t>
            </a:r>
            <a:r>
              <a:rPr dirty="0" sz="2400">
                <a:latin typeface="Calibri"/>
                <a:cs typeface="Calibri"/>
              </a:rPr>
              <a:t>a;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 spc="-250">
                <a:latin typeface="Calibri"/>
                <a:cs typeface="Calibri"/>
              </a:rPr>
              <a:t>T</a:t>
            </a:r>
            <a:r>
              <a:rPr dirty="0" sz="2400" spc="-5">
                <a:latin typeface="Calibri"/>
                <a:cs typeface="Calibri"/>
              </a:rPr>
              <a:t>.M</a:t>
            </a:r>
            <a:r>
              <a:rPr dirty="0" sz="2400">
                <a:latin typeface="Calibri"/>
                <a:cs typeface="Calibri"/>
              </a:rPr>
              <a:t>.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Miola;</a:t>
            </a:r>
            <a:r>
              <a:rPr dirty="0" sz="2400" spc="-25">
                <a:latin typeface="Calibri"/>
                <a:cs typeface="Calibri"/>
              </a:rPr>
              <a:t> J</a:t>
            </a:r>
            <a:r>
              <a:rPr dirty="0" sz="2400" spc="-5">
                <a:latin typeface="Calibri"/>
                <a:cs typeface="Calibri"/>
              </a:rPr>
              <a:t>.</a:t>
            </a:r>
            <a:r>
              <a:rPr dirty="0" sz="2400" spc="-315">
                <a:latin typeface="Calibri"/>
                <a:cs typeface="Calibri"/>
              </a:rPr>
              <a:t>P</a:t>
            </a:r>
            <a:r>
              <a:rPr dirty="0" sz="2400">
                <a:latin typeface="Calibri"/>
                <a:cs typeface="Calibri"/>
              </a:rPr>
              <a:t>.</a:t>
            </a:r>
            <a:r>
              <a:rPr dirty="0" sz="2400" spc="-5">
                <a:latin typeface="Calibri"/>
                <a:cs typeface="Calibri"/>
              </a:rPr>
              <a:t> F</a:t>
            </a:r>
            <a:r>
              <a:rPr dirty="0" sz="2400" spc="-40">
                <a:latin typeface="Calibri"/>
                <a:cs typeface="Calibri"/>
              </a:rPr>
              <a:t>r</a:t>
            </a:r>
            <a:r>
              <a:rPr dirty="0" sz="2400">
                <a:latin typeface="Calibri"/>
                <a:cs typeface="Calibri"/>
              </a:rPr>
              <a:t>ei</a:t>
            </a:r>
            <a:r>
              <a:rPr dirty="0" sz="2400" spc="-20">
                <a:latin typeface="Calibri"/>
                <a:cs typeface="Calibri"/>
              </a:rPr>
              <a:t>t</a:t>
            </a:r>
            <a:r>
              <a:rPr dirty="0" sz="2400">
                <a:latin typeface="Calibri"/>
                <a:cs typeface="Calibri"/>
              </a:rPr>
              <a:t>as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6497300" y="800988"/>
            <a:ext cx="1790700" cy="1005205"/>
            <a:chOff x="16497300" y="800988"/>
            <a:chExt cx="1790700" cy="1005205"/>
          </a:xfrm>
        </p:grpSpPr>
        <p:sp>
          <p:nvSpPr>
            <p:cNvPr id="4" name="object 4"/>
            <p:cNvSpPr/>
            <p:nvPr/>
          </p:nvSpPr>
          <p:spPr>
            <a:xfrm>
              <a:off x="16962119" y="800988"/>
              <a:ext cx="1325880" cy="1005205"/>
            </a:xfrm>
            <a:custGeom>
              <a:avLst/>
              <a:gdLst/>
              <a:ahLst/>
              <a:cxnLst/>
              <a:rect l="l" t="t" r="r" b="b"/>
              <a:pathLst>
                <a:path w="1325880" h="1005205">
                  <a:moveTo>
                    <a:pt x="1325880" y="0"/>
                  </a:moveTo>
                  <a:lnTo>
                    <a:pt x="0" y="0"/>
                  </a:lnTo>
                  <a:lnTo>
                    <a:pt x="0" y="1004951"/>
                  </a:lnTo>
                  <a:lnTo>
                    <a:pt x="1325880" y="1004951"/>
                  </a:lnTo>
                  <a:lnTo>
                    <a:pt x="1325880" y="0"/>
                  </a:lnTo>
                  <a:close/>
                </a:path>
              </a:pathLst>
            </a:custGeom>
            <a:solidFill>
              <a:srgbClr val="38562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6497300" y="800988"/>
              <a:ext cx="464820" cy="1005205"/>
            </a:xfrm>
            <a:custGeom>
              <a:avLst/>
              <a:gdLst/>
              <a:ahLst/>
              <a:cxnLst/>
              <a:rect l="l" t="t" r="r" b="b"/>
              <a:pathLst>
                <a:path w="464819" h="1005205">
                  <a:moveTo>
                    <a:pt x="464819" y="0"/>
                  </a:moveTo>
                  <a:lnTo>
                    <a:pt x="0" y="0"/>
                  </a:lnTo>
                  <a:lnTo>
                    <a:pt x="0" y="1004951"/>
                  </a:lnTo>
                  <a:lnTo>
                    <a:pt x="464819" y="1004951"/>
                  </a:lnTo>
                  <a:lnTo>
                    <a:pt x="464819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/>
          <p:nvPr/>
        </p:nvSpPr>
        <p:spPr>
          <a:xfrm>
            <a:off x="545083" y="1954148"/>
            <a:ext cx="5475605" cy="843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254250">
              <a:lnSpc>
                <a:spcPct val="100000"/>
              </a:lnSpc>
              <a:spcBef>
                <a:spcPts val="100"/>
              </a:spcBef>
            </a:pP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INTRODUÇÃO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520"/>
              </a:spcBef>
            </a:pP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17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história</a:t>
            </a:r>
            <a:r>
              <a:rPr dirty="0" sz="1700" spc="180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natural</a:t>
            </a:r>
            <a:r>
              <a:rPr dirty="0" sz="1700" spc="17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do</a:t>
            </a:r>
            <a:r>
              <a:rPr dirty="0" sz="1700" spc="18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câncer</a:t>
            </a:r>
            <a:r>
              <a:rPr dirty="0" sz="1700" spc="18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por</a:t>
            </a:r>
            <a:r>
              <a:rPr dirty="0" sz="1700" spc="180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vezes</a:t>
            </a:r>
            <a:r>
              <a:rPr dirty="0" sz="1700" spc="19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encontra-se</a:t>
            </a:r>
            <a:r>
              <a:rPr dirty="0" sz="1700" spc="17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associada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45083" y="2771647"/>
            <a:ext cx="5475605" cy="285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62280" algn="l"/>
                <a:tab pos="1106805" algn="l"/>
                <a:tab pos="1727200" algn="l"/>
                <a:tab pos="3462654" algn="l"/>
                <a:tab pos="3915410" algn="l"/>
                <a:tab pos="5237480" algn="l"/>
              </a:tabLst>
            </a:pPr>
            <a:r>
              <a:rPr dirty="0" sz="1700" spc="-5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0">
                <a:latin typeface="Calibri"/>
                <a:cs typeface="Calibri"/>
              </a:rPr>
              <a:t>ri</a:t>
            </a:r>
            <a:r>
              <a:rPr dirty="0" sz="1700">
                <a:latin typeface="Calibri"/>
                <a:cs typeface="Calibri"/>
              </a:rPr>
              <a:t>s</a:t>
            </a:r>
            <a:r>
              <a:rPr dirty="0" sz="1700" spc="-15">
                <a:latin typeface="Calibri"/>
                <a:cs typeface="Calibri"/>
              </a:rPr>
              <a:t>c</a:t>
            </a:r>
            <a:r>
              <a:rPr dirty="0" sz="1700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0">
                <a:latin typeface="Calibri"/>
                <a:cs typeface="Calibri"/>
              </a:rPr>
              <a:t>p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 spc="-30">
                <a:latin typeface="Calibri"/>
                <a:cs typeface="Calibri"/>
              </a:rPr>
              <a:t>r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d</a:t>
            </a:r>
            <a:r>
              <a:rPr dirty="0" sz="1700" spc="-10">
                <a:latin typeface="Calibri"/>
                <a:cs typeface="Calibri"/>
              </a:rPr>
              <a:t>e</a:t>
            </a:r>
            <a:r>
              <a:rPr dirty="0" sz="1700">
                <a:latin typeface="Calibri"/>
                <a:cs typeface="Calibri"/>
              </a:rPr>
              <a:t>s</a:t>
            </a:r>
            <a:r>
              <a:rPr dirty="0" sz="1700" spc="-10">
                <a:latin typeface="Calibri"/>
                <a:cs typeface="Calibri"/>
              </a:rPr>
              <a:t>e</a:t>
            </a:r>
            <a:r>
              <a:rPr dirty="0" sz="1700" spc="-35">
                <a:latin typeface="Calibri"/>
                <a:cs typeface="Calibri"/>
              </a:rPr>
              <a:t>n</a:t>
            </a:r>
            <a:r>
              <a:rPr dirty="0" sz="1700" spc="-15">
                <a:latin typeface="Calibri"/>
                <a:cs typeface="Calibri"/>
              </a:rPr>
              <a:t>vo</a:t>
            </a:r>
            <a:r>
              <a:rPr dirty="0" sz="1700">
                <a:latin typeface="Calibri"/>
                <a:cs typeface="Calibri"/>
              </a:rPr>
              <a:t>l</a:t>
            </a:r>
            <a:r>
              <a:rPr dirty="0" sz="1700" spc="-10">
                <a:latin typeface="Calibri"/>
                <a:cs typeface="Calibri"/>
              </a:rPr>
              <a:t>v</a:t>
            </a:r>
            <a:r>
              <a:rPr dirty="0" sz="1700">
                <a:latin typeface="Calibri"/>
                <a:cs typeface="Calibri"/>
              </a:rPr>
              <a:t>im</a:t>
            </a:r>
            <a:r>
              <a:rPr dirty="0" sz="1700" spc="-10">
                <a:latin typeface="Calibri"/>
                <a:cs typeface="Calibri"/>
              </a:rPr>
              <a:t>e</a:t>
            </a:r>
            <a:r>
              <a:rPr dirty="0" sz="1700" spc="-20">
                <a:latin typeface="Calibri"/>
                <a:cs typeface="Calibri"/>
              </a:rPr>
              <a:t>n</a:t>
            </a:r>
            <a:r>
              <a:rPr dirty="0" sz="1700" spc="-10">
                <a:latin typeface="Calibri"/>
                <a:cs typeface="Calibri"/>
              </a:rPr>
              <a:t>t</a:t>
            </a:r>
            <a:r>
              <a:rPr dirty="0" sz="1700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0">
                <a:latin typeface="Calibri"/>
                <a:cs typeface="Calibri"/>
              </a:rPr>
              <a:t>d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0">
                <a:latin typeface="Calibri"/>
                <a:cs typeface="Calibri"/>
              </a:rPr>
              <a:t>d</a:t>
            </a:r>
            <a:r>
              <a:rPr dirty="0" sz="1700">
                <a:latin typeface="Calibri"/>
                <a:cs typeface="Calibri"/>
              </a:rPr>
              <a:t>es</a:t>
            </a:r>
            <a:r>
              <a:rPr dirty="0" sz="1700" spc="-10">
                <a:latin typeface="Calibri"/>
                <a:cs typeface="Calibri"/>
              </a:rPr>
              <a:t>nutr</a:t>
            </a:r>
            <a:r>
              <a:rPr dirty="0" sz="1700">
                <a:latin typeface="Calibri"/>
                <a:cs typeface="Calibri"/>
              </a:rPr>
              <a:t>i</a:t>
            </a:r>
            <a:r>
              <a:rPr dirty="0" sz="1700" spc="-10">
                <a:latin typeface="Calibri"/>
                <a:cs typeface="Calibri"/>
              </a:rPr>
              <a:t>ç</a:t>
            </a:r>
            <a:r>
              <a:rPr dirty="0" sz="1700">
                <a:latin typeface="Calibri"/>
                <a:cs typeface="Calibri"/>
              </a:rPr>
              <a:t>ão.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5">
                <a:latin typeface="Calibri"/>
                <a:cs typeface="Calibri"/>
              </a:rPr>
              <a:t>Os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19683" y="3030727"/>
            <a:ext cx="5528310" cy="15811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38100" marR="30480">
              <a:lnSpc>
                <a:spcPct val="100000"/>
              </a:lnSpc>
              <a:spcBef>
                <a:spcPts val="100"/>
              </a:spcBef>
            </a:pPr>
            <a:r>
              <a:rPr dirty="0" sz="1700" spc="-5">
                <a:latin typeface="Calibri"/>
                <a:cs typeface="Calibri"/>
              </a:rPr>
              <a:t>suplementos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nutricionais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orais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(SNO)</a:t>
            </a:r>
            <a:r>
              <a:rPr dirty="0" sz="1700">
                <a:latin typeface="Calibri"/>
                <a:cs typeface="Calibri"/>
              </a:rPr>
              <a:t> são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importantes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para </a:t>
            </a:r>
            <a:r>
              <a:rPr dirty="0" sz="1700" spc="-37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complementar </a:t>
            </a:r>
            <a:r>
              <a:rPr dirty="0" sz="1700">
                <a:latin typeface="Calibri"/>
                <a:cs typeface="Calibri"/>
              </a:rPr>
              <a:t>a </a:t>
            </a:r>
            <a:r>
              <a:rPr dirty="0" sz="1700" spc="-5">
                <a:latin typeface="Calibri"/>
                <a:cs typeface="Calibri"/>
              </a:rPr>
              <a:t>alimentação </a:t>
            </a:r>
            <a:r>
              <a:rPr dirty="0" sz="1700" spc="-15">
                <a:latin typeface="Calibri"/>
                <a:cs typeface="Calibri"/>
              </a:rPr>
              <a:t>oral </a:t>
            </a:r>
            <a:r>
              <a:rPr dirty="0" sz="1700">
                <a:latin typeface="Calibri"/>
                <a:cs typeface="Calibri"/>
              </a:rPr>
              <a:t>e </a:t>
            </a:r>
            <a:r>
              <a:rPr dirty="0" sz="1700" spc="-10">
                <a:latin typeface="Calibri"/>
                <a:cs typeface="Calibri"/>
              </a:rPr>
              <a:t>promover </a:t>
            </a:r>
            <a:r>
              <a:rPr dirty="0" sz="1700">
                <a:latin typeface="Calibri"/>
                <a:cs typeface="Calibri"/>
              </a:rPr>
              <a:t>a </a:t>
            </a:r>
            <a:r>
              <a:rPr dirty="0" sz="1700" spc="-5">
                <a:latin typeface="Calibri"/>
                <a:cs typeface="Calibri"/>
              </a:rPr>
              <a:t>qualidade </a:t>
            </a:r>
            <a:r>
              <a:rPr dirty="0" sz="1700" spc="-10">
                <a:latin typeface="Calibri"/>
                <a:cs typeface="Calibri"/>
              </a:rPr>
              <a:t>de </a:t>
            </a:r>
            <a:r>
              <a:rPr dirty="0" sz="1700" spc="-5">
                <a:latin typeface="Calibri"/>
                <a:cs typeface="Calibri"/>
              </a:rPr>
              <a:t> vida dos pacientes¹</a:t>
            </a:r>
            <a:r>
              <a:rPr dirty="0" baseline="25252" sz="1650" spc="-7">
                <a:latin typeface="Calibri"/>
                <a:cs typeface="Calibri"/>
              </a:rPr>
              <a:t>-</a:t>
            </a:r>
            <a:r>
              <a:rPr dirty="0" sz="1700" spc="-5">
                <a:latin typeface="Calibri"/>
                <a:cs typeface="Calibri"/>
              </a:rPr>
              <a:t>³. </a:t>
            </a:r>
            <a:r>
              <a:rPr dirty="0" sz="1700" spc="-35">
                <a:latin typeface="Calibri"/>
                <a:cs typeface="Calibri"/>
              </a:rPr>
              <a:t>Tendo </a:t>
            </a:r>
            <a:r>
              <a:rPr dirty="0" sz="1700">
                <a:latin typeface="Calibri"/>
                <a:cs typeface="Calibri"/>
              </a:rPr>
              <a:t>em </a:t>
            </a:r>
            <a:r>
              <a:rPr dirty="0" sz="1700" spc="-10">
                <a:latin typeface="Calibri"/>
                <a:cs typeface="Calibri"/>
              </a:rPr>
              <a:t>vista </a:t>
            </a:r>
            <a:r>
              <a:rPr dirty="0" sz="1700">
                <a:latin typeface="Calibri"/>
                <a:cs typeface="Calibri"/>
              </a:rPr>
              <a:t>a </a:t>
            </a:r>
            <a:r>
              <a:rPr dirty="0" sz="1700" spc="-10">
                <a:latin typeface="Calibri"/>
                <a:cs typeface="Calibri"/>
              </a:rPr>
              <a:t>escassez </a:t>
            </a:r>
            <a:r>
              <a:rPr dirty="0" sz="1700" spc="-5">
                <a:latin typeface="Calibri"/>
                <a:cs typeface="Calibri"/>
              </a:rPr>
              <a:t>da </a:t>
            </a:r>
            <a:r>
              <a:rPr dirty="0" sz="1700" spc="-15">
                <a:latin typeface="Calibri"/>
                <a:cs typeface="Calibri"/>
              </a:rPr>
              <a:t>literatura 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científica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sobre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perspectiva</a:t>
            </a:r>
            <a:r>
              <a:rPr dirty="0" sz="1700" spc="-5">
                <a:latin typeface="Calibri"/>
                <a:cs typeface="Calibri"/>
              </a:rPr>
              <a:t> do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paciente,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este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trabalho </a:t>
            </a:r>
            <a:r>
              <a:rPr dirty="0" sz="1700" spc="-5">
                <a:latin typeface="Calibri"/>
                <a:cs typeface="Calibri"/>
              </a:rPr>
              <a:t> objetivou</a:t>
            </a:r>
            <a:r>
              <a:rPr dirty="0" sz="1700">
                <a:latin typeface="Calibri"/>
                <a:cs typeface="Calibri"/>
              </a:rPr>
              <a:t> a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avaliação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dos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conhecimentos</a:t>
            </a:r>
            <a:r>
              <a:rPr dirty="0" sz="1700">
                <a:latin typeface="Calibri"/>
                <a:cs typeface="Calibri"/>
              </a:rPr>
              <a:t> e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percepções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 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pacientes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oncológicos </a:t>
            </a:r>
            <a:r>
              <a:rPr dirty="0" sz="1700" spc="-10">
                <a:latin typeface="Calibri"/>
                <a:cs typeface="Calibri"/>
              </a:rPr>
              <a:t>hospitalizados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-3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respeito</a:t>
            </a:r>
            <a:r>
              <a:rPr dirty="0" sz="1700" spc="-3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dos</a:t>
            </a:r>
            <a:r>
              <a:rPr dirty="0" sz="1700" spc="-1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SNO.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698750" y="4813172"/>
            <a:ext cx="126301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OBJETIVO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22528" y="5315203"/>
            <a:ext cx="5476240" cy="10629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1700" spc="-5">
                <a:latin typeface="Calibri"/>
                <a:cs typeface="Calibri"/>
              </a:rPr>
              <a:t>Analisar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os</a:t>
            </a:r>
            <a:r>
              <a:rPr dirty="0" sz="1700" spc="-5">
                <a:latin typeface="Calibri"/>
                <a:cs typeface="Calibri"/>
              </a:rPr>
              <a:t> conhecimentos</a:t>
            </a:r>
            <a:r>
              <a:rPr dirty="0" sz="1700">
                <a:latin typeface="Calibri"/>
                <a:cs typeface="Calibri"/>
              </a:rPr>
              <a:t> e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percepções</a:t>
            </a:r>
            <a:r>
              <a:rPr dirty="0" sz="1700" spc="-5">
                <a:latin typeface="Calibri"/>
                <a:cs typeface="Calibri"/>
              </a:rPr>
              <a:t> de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pacientes </a:t>
            </a:r>
            <a:r>
              <a:rPr dirty="0" sz="1700" spc="-5">
                <a:latin typeface="Calibri"/>
                <a:cs typeface="Calibri"/>
              </a:rPr>
              <a:t> oncológicos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adultos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idosos,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internados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em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um</a:t>
            </a:r>
            <a:r>
              <a:rPr dirty="0" sz="1700" spc="37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Cancer 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Center sobre </a:t>
            </a:r>
            <a:r>
              <a:rPr dirty="0" sz="1700" spc="-15">
                <a:latin typeface="Calibri"/>
                <a:cs typeface="Calibri"/>
              </a:rPr>
              <a:t>SNO, </a:t>
            </a:r>
            <a:r>
              <a:rPr dirty="0" sz="1700">
                <a:latin typeface="Calibri"/>
                <a:cs typeface="Calibri"/>
              </a:rPr>
              <a:t>e </a:t>
            </a:r>
            <a:r>
              <a:rPr dirty="0" sz="1700" spc="-5">
                <a:latin typeface="Calibri"/>
                <a:cs typeface="Calibri"/>
              </a:rPr>
              <a:t>associá-los </a:t>
            </a:r>
            <a:r>
              <a:rPr dirty="0" sz="1700">
                <a:latin typeface="Calibri"/>
                <a:cs typeface="Calibri"/>
              </a:rPr>
              <a:t>a </a:t>
            </a:r>
            <a:r>
              <a:rPr dirty="0" sz="1700" spc="-15">
                <a:latin typeface="Calibri"/>
                <a:cs typeface="Calibri"/>
              </a:rPr>
              <a:t>fatores </a:t>
            </a:r>
            <a:r>
              <a:rPr dirty="0" sz="1700" spc="-10">
                <a:latin typeface="Calibri"/>
                <a:cs typeface="Calibri"/>
              </a:rPr>
              <a:t>demográficos </a:t>
            </a:r>
            <a:r>
              <a:rPr dirty="0" sz="1700">
                <a:latin typeface="Calibri"/>
                <a:cs typeface="Calibri"/>
              </a:rPr>
              <a:t>e </a:t>
            </a:r>
            <a:r>
              <a:rPr dirty="0" sz="1700" spc="-5">
                <a:latin typeface="Calibri"/>
                <a:cs typeface="Calibri"/>
              </a:rPr>
              <a:t>ao 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diagnóstico</a:t>
            </a:r>
            <a:r>
              <a:rPr dirty="0" sz="1700" spc="-3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clínico</a:t>
            </a:r>
            <a:r>
              <a:rPr dirty="0" sz="1700" spc="-2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 nutricional.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590280" y="2002917"/>
            <a:ext cx="133286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MÉTODOS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425565" y="2607640"/>
            <a:ext cx="5555615" cy="10629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1700" spc="-10">
                <a:latin typeface="Calibri"/>
                <a:cs typeface="Calibri"/>
              </a:rPr>
              <a:t>Estudo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transversal</a:t>
            </a:r>
            <a:r>
              <a:rPr dirty="0" sz="1700" spc="-10">
                <a:latin typeface="Calibri"/>
                <a:cs typeface="Calibri"/>
              </a:rPr>
              <a:t> quali-quantitativo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conduzido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partir</a:t>
            </a:r>
            <a:r>
              <a:rPr dirty="0" sz="1700">
                <a:latin typeface="Calibri"/>
                <a:cs typeface="Calibri"/>
              </a:rPr>
              <a:t> de 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entrevista semi-estruturada, aplicada </a:t>
            </a:r>
            <a:r>
              <a:rPr dirty="0" sz="1700">
                <a:latin typeface="Calibri"/>
                <a:cs typeface="Calibri"/>
              </a:rPr>
              <a:t>a </a:t>
            </a:r>
            <a:r>
              <a:rPr dirty="0" sz="1700" spc="-5">
                <a:latin typeface="Calibri"/>
                <a:cs typeface="Calibri"/>
              </a:rPr>
              <a:t>pacientes oncológicos, 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adultos </a:t>
            </a:r>
            <a:r>
              <a:rPr dirty="0" sz="1700">
                <a:latin typeface="Calibri"/>
                <a:cs typeface="Calibri"/>
              </a:rPr>
              <a:t>e </a:t>
            </a:r>
            <a:r>
              <a:rPr dirty="0" sz="1700" spc="-5">
                <a:latin typeface="Calibri"/>
                <a:cs typeface="Calibri"/>
              </a:rPr>
              <a:t>idosos, que tinham </a:t>
            </a:r>
            <a:r>
              <a:rPr dirty="0" sz="1700" spc="-10">
                <a:latin typeface="Calibri"/>
                <a:cs typeface="Calibri"/>
              </a:rPr>
              <a:t>indicação </a:t>
            </a:r>
            <a:r>
              <a:rPr dirty="0" sz="1700">
                <a:latin typeface="Calibri"/>
                <a:cs typeface="Calibri"/>
              </a:rPr>
              <a:t>de </a:t>
            </a:r>
            <a:r>
              <a:rPr dirty="0" sz="1700" spc="-10">
                <a:latin typeface="Calibri"/>
                <a:cs typeface="Calibri"/>
              </a:rPr>
              <a:t>ingerir </a:t>
            </a:r>
            <a:r>
              <a:rPr dirty="0" sz="1700" spc="-5">
                <a:latin typeface="Calibri"/>
                <a:cs typeface="Calibri"/>
              </a:rPr>
              <a:t>SNO </a:t>
            </a:r>
            <a:r>
              <a:rPr dirty="0" sz="1700" spc="-10">
                <a:latin typeface="Calibri"/>
                <a:cs typeface="Calibri"/>
              </a:rPr>
              <a:t>líquido 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durante</a:t>
            </a:r>
            <a:r>
              <a:rPr dirty="0" sz="1700" spc="-3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internação</a:t>
            </a:r>
            <a:r>
              <a:rPr dirty="0" sz="1700" spc="-3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em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um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Cancer</a:t>
            </a:r>
            <a:r>
              <a:rPr dirty="0" sz="1700" spc="-15">
                <a:latin typeface="Calibri"/>
                <a:cs typeface="Calibri"/>
              </a:rPr>
              <a:t> </a:t>
            </a:r>
            <a:r>
              <a:rPr dirty="0" sz="1700" spc="-30">
                <a:latin typeface="Calibri"/>
                <a:cs typeface="Calibri"/>
              </a:rPr>
              <a:t>Center.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2351766" y="1996185"/>
            <a:ext cx="5408295" cy="544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407160" algn="l"/>
                <a:tab pos="2036445" algn="l"/>
                <a:tab pos="2277110" algn="l"/>
                <a:tab pos="3335020" algn="l"/>
                <a:tab pos="3987165" algn="l"/>
                <a:tab pos="4347210" algn="l"/>
                <a:tab pos="5285740" algn="l"/>
              </a:tabLst>
            </a:pPr>
            <a:r>
              <a:rPr dirty="0" sz="1700" spc="-10" b="1">
                <a:latin typeface="Calibri"/>
                <a:cs typeface="Calibri"/>
              </a:rPr>
              <a:t>CONCLUSÕES:</a:t>
            </a:r>
            <a:r>
              <a:rPr dirty="0" sz="1700" spc="155" b="1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Pacientes</a:t>
            </a:r>
            <a:r>
              <a:rPr dirty="0" sz="1700" spc="16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oncológicos</a:t>
            </a:r>
            <a:r>
              <a:rPr dirty="0" sz="1700" spc="15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parecem</a:t>
            </a:r>
            <a:r>
              <a:rPr dirty="0" sz="1700" spc="15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demonstrar </a:t>
            </a:r>
            <a:r>
              <a:rPr dirty="0" sz="1700" spc="-370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c</a:t>
            </a:r>
            <a:r>
              <a:rPr dirty="0" sz="1700" spc="-5">
                <a:latin typeface="Calibri"/>
                <a:cs typeface="Calibri"/>
              </a:rPr>
              <a:t>onhec</a:t>
            </a:r>
            <a:r>
              <a:rPr dirty="0" sz="1700">
                <a:latin typeface="Calibri"/>
                <a:cs typeface="Calibri"/>
              </a:rPr>
              <a:t>i</a:t>
            </a:r>
            <a:r>
              <a:rPr dirty="0" sz="1700" spc="-5">
                <a:latin typeface="Calibri"/>
                <a:cs typeface="Calibri"/>
              </a:rPr>
              <a:t>m</a:t>
            </a:r>
            <a:r>
              <a:rPr dirty="0" sz="1700" spc="-10">
                <a:latin typeface="Calibri"/>
                <a:cs typeface="Calibri"/>
              </a:rPr>
              <a:t>e</a:t>
            </a:r>
            <a:r>
              <a:rPr dirty="0" sz="1700" spc="-20">
                <a:latin typeface="Calibri"/>
                <a:cs typeface="Calibri"/>
              </a:rPr>
              <a:t>n</a:t>
            </a:r>
            <a:r>
              <a:rPr dirty="0" sz="1700" spc="-10">
                <a:latin typeface="Calibri"/>
                <a:cs typeface="Calibri"/>
              </a:rPr>
              <a:t>t</a:t>
            </a:r>
            <a:r>
              <a:rPr dirty="0" sz="1700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0">
                <a:latin typeface="Calibri"/>
                <a:cs typeface="Calibri"/>
              </a:rPr>
              <a:t>s</a:t>
            </a:r>
            <a:r>
              <a:rPr dirty="0" sz="1700" spc="-5">
                <a:latin typeface="Calibri"/>
                <a:cs typeface="Calibri"/>
              </a:rPr>
              <a:t>ob</a:t>
            </a:r>
            <a:r>
              <a:rPr dirty="0" sz="1700" spc="-25">
                <a:latin typeface="Calibri"/>
                <a:cs typeface="Calibri"/>
              </a:rPr>
              <a:t>r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5">
                <a:latin typeface="Calibri"/>
                <a:cs typeface="Calibri"/>
              </a:rPr>
              <a:t>fi</a:t>
            </a:r>
            <a:r>
              <a:rPr dirty="0" sz="1700" spc="-10">
                <a:latin typeface="Calibri"/>
                <a:cs typeface="Calibri"/>
              </a:rPr>
              <a:t>n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-10">
                <a:latin typeface="Calibri"/>
                <a:cs typeface="Calibri"/>
              </a:rPr>
              <a:t>li</a:t>
            </a:r>
            <a:r>
              <a:rPr dirty="0" sz="1700">
                <a:latin typeface="Calibri"/>
                <a:cs typeface="Calibri"/>
              </a:rPr>
              <a:t>d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 spc="-10">
                <a:latin typeface="Calibri"/>
                <a:cs typeface="Calibri"/>
              </a:rPr>
              <a:t>d</a:t>
            </a:r>
            <a:r>
              <a:rPr dirty="0" sz="1700">
                <a:latin typeface="Calibri"/>
                <a:cs typeface="Calibri"/>
              </a:rPr>
              <a:t>e,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5">
                <a:latin typeface="Calibri"/>
                <a:cs typeface="Calibri"/>
              </a:rPr>
              <a:t>mo</a:t>
            </a:r>
            <a:r>
              <a:rPr dirty="0" sz="1700">
                <a:latin typeface="Calibri"/>
                <a:cs typeface="Calibri"/>
              </a:rPr>
              <a:t>do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5">
                <a:latin typeface="Calibri"/>
                <a:cs typeface="Calibri"/>
              </a:rPr>
              <a:t>c</a:t>
            </a:r>
            <a:r>
              <a:rPr dirty="0" sz="1700" spc="-5">
                <a:latin typeface="Calibri"/>
                <a:cs typeface="Calibri"/>
              </a:rPr>
              <a:t>on</a:t>
            </a:r>
            <a:r>
              <a:rPr dirty="0" sz="1700" spc="-15">
                <a:latin typeface="Calibri"/>
                <a:cs typeface="Calibri"/>
              </a:rPr>
              <a:t>s</a:t>
            </a:r>
            <a:r>
              <a:rPr dirty="0" sz="1700">
                <a:latin typeface="Calibri"/>
                <a:cs typeface="Calibri"/>
              </a:rPr>
              <a:t>u</a:t>
            </a:r>
            <a:r>
              <a:rPr dirty="0" sz="1700" spc="-5">
                <a:latin typeface="Calibri"/>
                <a:cs typeface="Calibri"/>
              </a:rPr>
              <a:t>m</a:t>
            </a:r>
            <a:r>
              <a:rPr dirty="0" sz="1700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e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2351766" y="2514346"/>
            <a:ext cx="5408295" cy="285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95450" algn="l"/>
                <a:tab pos="2164715" algn="l"/>
                <a:tab pos="2840990" algn="l"/>
                <a:tab pos="4313555" algn="l"/>
                <a:tab pos="4781550" algn="l"/>
              </a:tabLst>
            </a:pPr>
            <a:r>
              <a:rPr dirty="0" sz="1700">
                <a:latin typeface="Calibri"/>
                <a:cs typeface="Calibri"/>
              </a:rPr>
              <a:t>arma</a:t>
            </a:r>
            <a:r>
              <a:rPr dirty="0" sz="1700" spc="-40">
                <a:latin typeface="Calibri"/>
                <a:cs typeface="Calibri"/>
              </a:rPr>
              <a:t>z</a:t>
            </a:r>
            <a:r>
              <a:rPr dirty="0" sz="1700" spc="-10">
                <a:latin typeface="Calibri"/>
                <a:cs typeface="Calibri"/>
              </a:rPr>
              <a:t>en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-10">
                <a:latin typeface="Calibri"/>
                <a:cs typeface="Calibri"/>
              </a:rPr>
              <a:t>ment</a:t>
            </a:r>
            <a:r>
              <a:rPr dirty="0" sz="1700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5">
                <a:latin typeface="Calibri"/>
                <a:cs typeface="Calibri"/>
              </a:rPr>
              <a:t>S</a:t>
            </a:r>
            <a:r>
              <a:rPr dirty="0" sz="1700">
                <a:latin typeface="Calibri"/>
                <a:cs typeface="Calibri"/>
              </a:rPr>
              <a:t>N</a:t>
            </a:r>
            <a:r>
              <a:rPr dirty="0" sz="1700" spc="-35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,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0">
                <a:latin typeface="Calibri"/>
                <a:cs typeface="Calibri"/>
              </a:rPr>
              <a:t>in</a:t>
            </a:r>
            <a:r>
              <a:rPr dirty="0" sz="1700">
                <a:latin typeface="Calibri"/>
                <a:cs typeface="Calibri"/>
              </a:rPr>
              <a:t>d</a:t>
            </a:r>
            <a:r>
              <a:rPr dirty="0" sz="1700" spc="-10">
                <a:latin typeface="Calibri"/>
                <a:cs typeface="Calibri"/>
              </a:rPr>
              <a:t>e</a:t>
            </a:r>
            <a:r>
              <a:rPr dirty="0" sz="1700">
                <a:latin typeface="Calibri"/>
                <a:cs typeface="Calibri"/>
              </a:rPr>
              <a:t>p</a:t>
            </a:r>
            <a:r>
              <a:rPr dirty="0" sz="1700" spc="-10">
                <a:latin typeface="Calibri"/>
                <a:cs typeface="Calibri"/>
              </a:rPr>
              <a:t>enden</a:t>
            </a:r>
            <a:r>
              <a:rPr dirty="0" sz="1700" spc="-20">
                <a:latin typeface="Calibri"/>
                <a:cs typeface="Calibri"/>
              </a:rPr>
              <a:t>t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40">
                <a:latin typeface="Calibri"/>
                <a:cs typeface="Calibri"/>
              </a:rPr>
              <a:t>f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 spc="-10">
                <a:latin typeface="Calibri"/>
                <a:cs typeface="Calibri"/>
              </a:rPr>
              <a:t>t</a:t>
            </a:r>
            <a:r>
              <a:rPr dirty="0" sz="1700" spc="-5">
                <a:latin typeface="Calibri"/>
                <a:cs typeface="Calibri"/>
              </a:rPr>
              <a:t>o</a:t>
            </a:r>
            <a:r>
              <a:rPr dirty="0" sz="1700" spc="-20">
                <a:latin typeface="Calibri"/>
                <a:cs typeface="Calibri"/>
              </a:rPr>
              <a:t>r</a:t>
            </a:r>
            <a:r>
              <a:rPr dirty="0" sz="1700" spc="-10">
                <a:latin typeface="Calibri"/>
                <a:cs typeface="Calibri"/>
              </a:rPr>
              <a:t>e</a:t>
            </a:r>
            <a:r>
              <a:rPr dirty="0" sz="1700">
                <a:latin typeface="Calibri"/>
                <a:cs typeface="Calibri"/>
              </a:rPr>
              <a:t>s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2351766" y="2773425"/>
            <a:ext cx="5407660" cy="544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700" spc="-10">
                <a:latin typeface="Calibri"/>
                <a:cs typeface="Calibri"/>
              </a:rPr>
              <a:t>demográficos,</a:t>
            </a:r>
            <a:r>
              <a:rPr dirty="0" sz="1700" spc="204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diagnóstico</a:t>
            </a:r>
            <a:r>
              <a:rPr dirty="0" sz="1700" spc="204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clínico</a:t>
            </a:r>
            <a:r>
              <a:rPr dirty="0" sz="1700" spc="19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 spc="19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nutricional.</a:t>
            </a:r>
            <a:r>
              <a:rPr dirty="0" sz="1700" spc="18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Os</a:t>
            </a:r>
            <a:r>
              <a:rPr dirty="0" sz="1700" spc="19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dados </a:t>
            </a:r>
            <a:r>
              <a:rPr dirty="0" sz="1700" spc="-37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resultantes</a:t>
            </a:r>
            <a:r>
              <a:rPr dirty="0" sz="1700" spc="14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deste</a:t>
            </a:r>
            <a:r>
              <a:rPr dirty="0" sz="1700" spc="14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estudo</a:t>
            </a:r>
            <a:r>
              <a:rPr dirty="0" sz="1700" spc="14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contribuem</a:t>
            </a:r>
            <a:r>
              <a:rPr dirty="0" sz="1700" spc="13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para</a:t>
            </a:r>
            <a:r>
              <a:rPr dirty="0" sz="1700" spc="13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personalização</a:t>
            </a:r>
            <a:r>
              <a:rPr dirty="0" sz="1700" spc="13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de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2351766" y="3291585"/>
            <a:ext cx="5408295" cy="5448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169670" algn="l"/>
                <a:tab pos="2381250" algn="l"/>
                <a:tab pos="4013200" algn="l"/>
                <a:tab pos="4363720" algn="l"/>
                <a:tab pos="5287645" algn="l"/>
              </a:tabLst>
            </a:pPr>
            <a:r>
              <a:rPr dirty="0" sz="1700" spc="-5">
                <a:latin typeface="Calibri"/>
                <a:cs typeface="Calibri"/>
              </a:rPr>
              <a:t>ori</a:t>
            </a:r>
            <a:r>
              <a:rPr dirty="0" sz="1700" spc="-10">
                <a:latin typeface="Calibri"/>
                <a:cs typeface="Calibri"/>
              </a:rPr>
              <a:t>en</a:t>
            </a:r>
            <a:r>
              <a:rPr dirty="0" sz="1700" spc="-20">
                <a:latin typeface="Calibri"/>
                <a:cs typeface="Calibri"/>
              </a:rPr>
              <a:t>t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-15">
                <a:latin typeface="Calibri"/>
                <a:cs typeface="Calibri"/>
              </a:rPr>
              <a:t>ç</a:t>
            </a:r>
            <a:r>
              <a:rPr dirty="0" sz="1700" spc="-5">
                <a:latin typeface="Calibri"/>
                <a:cs typeface="Calibri"/>
              </a:rPr>
              <a:t>õ</a:t>
            </a:r>
            <a:r>
              <a:rPr dirty="0" sz="1700" spc="-10">
                <a:latin typeface="Calibri"/>
                <a:cs typeface="Calibri"/>
              </a:rPr>
              <a:t>e</a:t>
            </a:r>
            <a:r>
              <a:rPr dirty="0" sz="1700">
                <a:latin typeface="Calibri"/>
                <a:cs typeface="Calibri"/>
              </a:rPr>
              <a:t>s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0">
                <a:latin typeface="Calibri"/>
                <a:cs typeface="Calibri"/>
              </a:rPr>
              <a:t>n</a:t>
            </a:r>
            <a:r>
              <a:rPr dirty="0" sz="1700">
                <a:latin typeface="Calibri"/>
                <a:cs typeface="Calibri"/>
              </a:rPr>
              <a:t>u</a:t>
            </a:r>
            <a:r>
              <a:rPr dirty="0" sz="1700" spc="-10">
                <a:latin typeface="Calibri"/>
                <a:cs typeface="Calibri"/>
              </a:rPr>
              <a:t>tr</a:t>
            </a:r>
            <a:r>
              <a:rPr dirty="0" sz="1700">
                <a:latin typeface="Calibri"/>
                <a:cs typeface="Calibri"/>
              </a:rPr>
              <a:t>ic</a:t>
            </a:r>
            <a:r>
              <a:rPr dirty="0" sz="1700" spc="5">
                <a:latin typeface="Calibri"/>
                <a:cs typeface="Calibri"/>
              </a:rPr>
              <a:t>i</a:t>
            </a:r>
            <a:r>
              <a:rPr dirty="0" sz="1700" spc="-15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n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 spc="-10">
                <a:latin typeface="Calibri"/>
                <a:cs typeface="Calibri"/>
              </a:rPr>
              <a:t>i</a:t>
            </a:r>
            <a:r>
              <a:rPr dirty="0" sz="1700">
                <a:latin typeface="Calibri"/>
                <a:cs typeface="Calibri"/>
              </a:rPr>
              <a:t>s,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d</a:t>
            </a:r>
            <a:r>
              <a:rPr dirty="0" sz="1700" spc="-10">
                <a:latin typeface="Calibri"/>
                <a:cs typeface="Calibri"/>
              </a:rPr>
              <a:t>e</a:t>
            </a:r>
            <a:r>
              <a:rPr dirty="0" sz="1700">
                <a:latin typeface="Calibri"/>
                <a:cs typeface="Calibri"/>
              </a:rPr>
              <a:t>s</a:t>
            </a:r>
            <a:r>
              <a:rPr dirty="0" sz="1700" spc="-10">
                <a:latin typeface="Calibri"/>
                <a:cs typeface="Calibri"/>
              </a:rPr>
              <a:t>e</a:t>
            </a:r>
            <a:r>
              <a:rPr dirty="0" sz="1700" spc="-35">
                <a:latin typeface="Calibri"/>
                <a:cs typeface="Calibri"/>
              </a:rPr>
              <a:t>n</a:t>
            </a:r>
            <a:r>
              <a:rPr dirty="0" sz="1700" spc="-40">
                <a:latin typeface="Calibri"/>
                <a:cs typeface="Calibri"/>
              </a:rPr>
              <a:t>v</a:t>
            </a:r>
            <a:r>
              <a:rPr dirty="0" sz="1700" spc="-5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l</a:t>
            </a:r>
            <a:r>
              <a:rPr dirty="0" sz="1700" spc="-15">
                <a:latin typeface="Calibri"/>
                <a:cs typeface="Calibri"/>
              </a:rPr>
              <a:t>v</a:t>
            </a:r>
            <a:r>
              <a:rPr dirty="0" sz="1700">
                <a:latin typeface="Calibri"/>
                <a:cs typeface="Calibri"/>
              </a:rPr>
              <a:t>im</a:t>
            </a:r>
            <a:r>
              <a:rPr dirty="0" sz="1700" spc="-10">
                <a:latin typeface="Calibri"/>
                <a:cs typeface="Calibri"/>
              </a:rPr>
              <a:t>ent</a:t>
            </a:r>
            <a:r>
              <a:rPr dirty="0" sz="1700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0">
                <a:latin typeface="Calibri"/>
                <a:cs typeface="Calibri"/>
              </a:rPr>
              <a:t>p</a:t>
            </a:r>
            <a:r>
              <a:rPr dirty="0" sz="1700" spc="-45">
                <a:latin typeface="Calibri"/>
                <a:cs typeface="Calibri"/>
              </a:rPr>
              <a:t>r</a:t>
            </a:r>
            <a:r>
              <a:rPr dirty="0" sz="1700" spc="-5">
                <a:latin typeface="Calibri"/>
                <a:cs typeface="Calibri"/>
              </a:rPr>
              <a:t>od</a:t>
            </a:r>
            <a:r>
              <a:rPr dirty="0" sz="1700" spc="-15">
                <a:latin typeface="Calibri"/>
                <a:cs typeface="Calibri"/>
              </a:rPr>
              <a:t>u</a:t>
            </a:r>
            <a:r>
              <a:rPr dirty="0" sz="1700" spc="-10">
                <a:latin typeface="Calibri"/>
                <a:cs typeface="Calibri"/>
              </a:rPr>
              <a:t>t</a:t>
            </a:r>
            <a:r>
              <a:rPr dirty="0" sz="1700" spc="-5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s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e  </a:t>
            </a:r>
            <a:r>
              <a:rPr dirty="0" sz="1700" spc="-5">
                <a:latin typeface="Calibri"/>
                <a:cs typeface="Calibri"/>
              </a:rPr>
              <a:t>ações</a:t>
            </a:r>
            <a:r>
              <a:rPr dirty="0" sz="1700" spc="-1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que</a:t>
            </a:r>
            <a:r>
              <a:rPr dirty="0" sz="1700" spc="-2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visem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 </a:t>
            </a:r>
            <a:r>
              <a:rPr dirty="0" sz="1700" spc="-5">
                <a:latin typeface="Calibri"/>
                <a:cs typeface="Calibri"/>
              </a:rPr>
              <a:t>autonomia</a:t>
            </a:r>
            <a:r>
              <a:rPr dirty="0" sz="1700" spc="-3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experiência</a:t>
            </a:r>
            <a:r>
              <a:rPr dirty="0" sz="1700" spc="-3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do</a:t>
            </a:r>
            <a:r>
              <a:rPr dirty="0" sz="1700" spc="-5">
                <a:latin typeface="Calibri"/>
                <a:cs typeface="Calibri"/>
              </a:rPr>
              <a:t> paciente.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2193269" y="7129653"/>
            <a:ext cx="5954395" cy="2880360"/>
          </a:xfrm>
          <a:custGeom>
            <a:avLst/>
            <a:gdLst/>
            <a:ahLst/>
            <a:cxnLst/>
            <a:rect l="l" t="t" r="r" b="b"/>
            <a:pathLst>
              <a:path w="5954394" h="2880359">
                <a:moveTo>
                  <a:pt x="0" y="480060"/>
                </a:moveTo>
                <a:lnTo>
                  <a:pt x="2477" y="430989"/>
                </a:lnTo>
                <a:lnTo>
                  <a:pt x="9750" y="383334"/>
                </a:lnTo>
                <a:lnTo>
                  <a:pt x="21577" y="337334"/>
                </a:lnTo>
                <a:lnTo>
                  <a:pt x="37717" y="293233"/>
                </a:lnTo>
                <a:lnTo>
                  <a:pt x="57927" y="251270"/>
                </a:lnTo>
                <a:lnTo>
                  <a:pt x="81967" y="211689"/>
                </a:lnTo>
                <a:lnTo>
                  <a:pt x="109596" y="174730"/>
                </a:lnTo>
                <a:lnTo>
                  <a:pt x="140573" y="140636"/>
                </a:lnTo>
                <a:lnTo>
                  <a:pt x="174655" y="109648"/>
                </a:lnTo>
                <a:lnTo>
                  <a:pt x="211602" y="82008"/>
                </a:lnTo>
                <a:lnTo>
                  <a:pt x="251173" y="57956"/>
                </a:lnTo>
                <a:lnTo>
                  <a:pt x="293125" y="37736"/>
                </a:lnTo>
                <a:lnTo>
                  <a:pt x="337219" y="21589"/>
                </a:lnTo>
                <a:lnTo>
                  <a:pt x="383212" y="9756"/>
                </a:lnTo>
                <a:lnTo>
                  <a:pt x="430864" y="2479"/>
                </a:lnTo>
                <a:lnTo>
                  <a:pt x="479932" y="0"/>
                </a:lnTo>
                <a:lnTo>
                  <a:pt x="5474208" y="0"/>
                </a:lnTo>
                <a:lnTo>
                  <a:pt x="5523278" y="2479"/>
                </a:lnTo>
                <a:lnTo>
                  <a:pt x="5570933" y="9756"/>
                </a:lnTo>
                <a:lnTo>
                  <a:pt x="5616933" y="21589"/>
                </a:lnTo>
                <a:lnTo>
                  <a:pt x="5661034" y="37736"/>
                </a:lnTo>
                <a:lnTo>
                  <a:pt x="5702997" y="57956"/>
                </a:lnTo>
                <a:lnTo>
                  <a:pt x="5742578" y="82008"/>
                </a:lnTo>
                <a:lnTo>
                  <a:pt x="5779537" y="109648"/>
                </a:lnTo>
                <a:lnTo>
                  <a:pt x="5813631" y="140636"/>
                </a:lnTo>
                <a:lnTo>
                  <a:pt x="5844619" y="174730"/>
                </a:lnTo>
                <a:lnTo>
                  <a:pt x="5872259" y="211689"/>
                </a:lnTo>
                <a:lnTo>
                  <a:pt x="5896311" y="251270"/>
                </a:lnTo>
                <a:lnTo>
                  <a:pt x="5916531" y="293233"/>
                </a:lnTo>
                <a:lnTo>
                  <a:pt x="5932678" y="337334"/>
                </a:lnTo>
                <a:lnTo>
                  <a:pt x="5944511" y="383334"/>
                </a:lnTo>
                <a:lnTo>
                  <a:pt x="5951788" y="430989"/>
                </a:lnTo>
                <a:lnTo>
                  <a:pt x="5954268" y="480060"/>
                </a:lnTo>
                <a:lnTo>
                  <a:pt x="5954268" y="2400185"/>
                </a:lnTo>
                <a:lnTo>
                  <a:pt x="5951788" y="2449268"/>
                </a:lnTo>
                <a:lnTo>
                  <a:pt x="5944511" y="2496932"/>
                </a:lnTo>
                <a:lnTo>
                  <a:pt x="5932678" y="2542937"/>
                </a:lnTo>
                <a:lnTo>
                  <a:pt x="5916531" y="2587042"/>
                </a:lnTo>
                <a:lnTo>
                  <a:pt x="5896311" y="2629005"/>
                </a:lnTo>
                <a:lnTo>
                  <a:pt x="5872259" y="2668585"/>
                </a:lnTo>
                <a:lnTo>
                  <a:pt x="5844619" y="2705541"/>
                </a:lnTo>
                <a:lnTo>
                  <a:pt x="5813631" y="2739631"/>
                </a:lnTo>
                <a:lnTo>
                  <a:pt x="5779537" y="2770614"/>
                </a:lnTo>
                <a:lnTo>
                  <a:pt x="5742578" y="2798249"/>
                </a:lnTo>
                <a:lnTo>
                  <a:pt x="5702997" y="2822294"/>
                </a:lnTo>
                <a:lnTo>
                  <a:pt x="5661034" y="2842508"/>
                </a:lnTo>
                <a:lnTo>
                  <a:pt x="5616933" y="2858651"/>
                </a:lnTo>
                <a:lnTo>
                  <a:pt x="5570933" y="2870480"/>
                </a:lnTo>
                <a:lnTo>
                  <a:pt x="5523278" y="2877754"/>
                </a:lnTo>
                <a:lnTo>
                  <a:pt x="5474208" y="2880233"/>
                </a:lnTo>
                <a:lnTo>
                  <a:pt x="479932" y="2880233"/>
                </a:lnTo>
                <a:lnTo>
                  <a:pt x="430864" y="2877754"/>
                </a:lnTo>
                <a:lnTo>
                  <a:pt x="383212" y="2870480"/>
                </a:lnTo>
                <a:lnTo>
                  <a:pt x="337219" y="2858651"/>
                </a:lnTo>
                <a:lnTo>
                  <a:pt x="293125" y="2842508"/>
                </a:lnTo>
                <a:lnTo>
                  <a:pt x="251173" y="2822294"/>
                </a:lnTo>
                <a:lnTo>
                  <a:pt x="211602" y="2798249"/>
                </a:lnTo>
                <a:lnTo>
                  <a:pt x="174655" y="2770614"/>
                </a:lnTo>
                <a:lnTo>
                  <a:pt x="140573" y="2739631"/>
                </a:lnTo>
                <a:lnTo>
                  <a:pt x="109596" y="2705541"/>
                </a:lnTo>
                <a:lnTo>
                  <a:pt x="81967" y="2668585"/>
                </a:lnTo>
                <a:lnTo>
                  <a:pt x="57927" y="2629005"/>
                </a:lnTo>
                <a:lnTo>
                  <a:pt x="37717" y="2587042"/>
                </a:lnTo>
                <a:lnTo>
                  <a:pt x="21577" y="2542937"/>
                </a:lnTo>
                <a:lnTo>
                  <a:pt x="9750" y="2496932"/>
                </a:lnTo>
                <a:lnTo>
                  <a:pt x="2477" y="2449268"/>
                </a:lnTo>
                <a:lnTo>
                  <a:pt x="0" y="2400185"/>
                </a:lnTo>
                <a:lnTo>
                  <a:pt x="0" y="480060"/>
                </a:lnTo>
                <a:close/>
              </a:path>
            </a:pathLst>
          </a:custGeom>
          <a:ln w="41275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2354306" y="7381747"/>
            <a:ext cx="5633085" cy="24028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-15" b="1">
                <a:latin typeface="Calibri"/>
                <a:cs typeface="Calibri"/>
              </a:rPr>
              <a:t>Referências:</a:t>
            </a:r>
            <a:endParaRPr sz="1300">
              <a:latin typeface="Calibri"/>
              <a:cs typeface="Calibri"/>
            </a:endParaRPr>
          </a:p>
          <a:p>
            <a:pPr algn="just" marL="12700" marR="5080">
              <a:lnSpc>
                <a:spcPct val="100000"/>
              </a:lnSpc>
              <a:buAutoNum type="arabicPlain"/>
              <a:tabLst>
                <a:tab pos="195580" algn="l"/>
              </a:tabLst>
            </a:pPr>
            <a:r>
              <a:rPr dirty="0" sz="1300" spc="-10">
                <a:latin typeface="Calibri"/>
                <a:cs typeface="Calibri"/>
              </a:rPr>
              <a:t>Regan </a:t>
            </a:r>
            <a:r>
              <a:rPr dirty="0" sz="1300" spc="-5">
                <a:latin typeface="Calibri"/>
                <a:cs typeface="Calibri"/>
              </a:rPr>
              <a:t>E, </a:t>
            </a:r>
            <a:r>
              <a:rPr dirty="0" sz="1300" spc="-10">
                <a:latin typeface="Calibri"/>
                <a:cs typeface="Calibri"/>
              </a:rPr>
              <a:t>Feeney </a:t>
            </a:r>
            <a:r>
              <a:rPr dirty="0" sz="1300">
                <a:latin typeface="Calibri"/>
                <a:cs typeface="Calibri"/>
              </a:rPr>
              <a:t>EL, </a:t>
            </a:r>
            <a:r>
              <a:rPr dirty="0" sz="1300" spc="-5">
                <a:latin typeface="Calibri"/>
                <a:cs typeface="Calibri"/>
              </a:rPr>
              <a:t>Hutchings SC, O'Neill </a:t>
            </a:r>
            <a:r>
              <a:rPr dirty="0" sz="1300" spc="-10">
                <a:latin typeface="Calibri"/>
                <a:cs typeface="Calibri"/>
              </a:rPr>
              <a:t>GJ, </a:t>
            </a:r>
            <a:r>
              <a:rPr dirty="0" sz="1300" spc="-5">
                <a:latin typeface="Calibri"/>
                <a:cs typeface="Calibri"/>
              </a:rPr>
              <a:t>O'Riordan </a:t>
            </a:r>
            <a:r>
              <a:rPr dirty="0" sz="1300" spc="5">
                <a:latin typeface="Calibri"/>
                <a:cs typeface="Calibri"/>
              </a:rPr>
              <a:t>ED</a:t>
            </a:r>
            <a:r>
              <a:rPr dirty="0" sz="1300" spc="10">
                <a:latin typeface="Calibri"/>
                <a:cs typeface="Calibri"/>
              </a:rPr>
              <a:t> </a:t>
            </a:r>
            <a:r>
              <a:rPr dirty="0" sz="1300">
                <a:latin typeface="Calibri"/>
                <a:cs typeface="Calibri"/>
              </a:rPr>
              <a:t>Exploring </a:t>
            </a:r>
            <a:r>
              <a:rPr dirty="0" sz="1300" spc="-5">
                <a:latin typeface="Calibri"/>
                <a:cs typeface="Calibri"/>
              </a:rPr>
              <a:t>how age, </a:t>
            </a:r>
            <a:r>
              <a:rPr dirty="0" sz="130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medication usage, </a:t>
            </a:r>
            <a:r>
              <a:rPr dirty="0" sz="1300">
                <a:latin typeface="Calibri"/>
                <a:cs typeface="Calibri"/>
              </a:rPr>
              <a:t>and </a:t>
            </a:r>
            <a:r>
              <a:rPr dirty="0" sz="1300" spc="-5">
                <a:latin typeface="Calibri"/>
                <a:cs typeface="Calibri"/>
              </a:rPr>
              <a:t>dentures </a:t>
            </a:r>
            <a:r>
              <a:rPr dirty="0" sz="1300" spc="-10">
                <a:latin typeface="Calibri"/>
                <a:cs typeface="Calibri"/>
              </a:rPr>
              <a:t>effect </a:t>
            </a:r>
            <a:r>
              <a:rPr dirty="0" sz="1300" spc="-5">
                <a:latin typeface="Calibri"/>
                <a:cs typeface="Calibri"/>
              </a:rPr>
              <a:t>the sensory perception </a:t>
            </a:r>
            <a:r>
              <a:rPr dirty="0" sz="1300">
                <a:latin typeface="Calibri"/>
                <a:cs typeface="Calibri"/>
              </a:rPr>
              <a:t>and </a:t>
            </a:r>
            <a:r>
              <a:rPr dirty="0" sz="1300" spc="-5">
                <a:latin typeface="Calibri"/>
                <a:cs typeface="Calibri"/>
              </a:rPr>
              <a:t>liking </a:t>
            </a:r>
            <a:r>
              <a:rPr dirty="0" sz="1300">
                <a:latin typeface="Calibri"/>
                <a:cs typeface="Calibri"/>
              </a:rPr>
              <a:t>of </a:t>
            </a:r>
            <a:r>
              <a:rPr dirty="0" sz="1300" spc="-10">
                <a:latin typeface="Calibri"/>
                <a:cs typeface="Calibri"/>
              </a:rPr>
              <a:t>oral </a:t>
            </a:r>
            <a:r>
              <a:rPr dirty="0" sz="1300" spc="-5">
                <a:latin typeface="Calibri"/>
                <a:cs typeface="Calibri"/>
              </a:rPr>
              <a:t> nutritional</a:t>
            </a:r>
            <a:r>
              <a:rPr dirty="0" sz="130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supplements</a:t>
            </a:r>
            <a:r>
              <a:rPr dirty="0" sz="130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in</a:t>
            </a:r>
            <a:r>
              <a:rPr dirty="0" sz="130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older</a:t>
            </a:r>
            <a:r>
              <a:rPr dirty="0" sz="1300">
                <a:latin typeface="Calibri"/>
                <a:cs typeface="Calibri"/>
              </a:rPr>
              <a:t> adults.</a:t>
            </a:r>
            <a:r>
              <a:rPr dirty="0" sz="1300" spc="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Food</a:t>
            </a:r>
            <a:r>
              <a:rPr dirty="0" sz="130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Quality</a:t>
            </a:r>
            <a:r>
              <a:rPr dirty="0" sz="130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and</a:t>
            </a:r>
            <a:r>
              <a:rPr dirty="0" sz="130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Preference.</a:t>
            </a:r>
            <a:r>
              <a:rPr dirty="0" sz="1300" spc="-5">
                <a:latin typeface="Calibri"/>
                <a:cs typeface="Calibri"/>
              </a:rPr>
              <a:t> </a:t>
            </a:r>
            <a:r>
              <a:rPr dirty="0" sz="1300">
                <a:latin typeface="Calibri"/>
                <a:cs typeface="Calibri"/>
              </a:rPr>
              <a:t>2021; </a:t>
            </a:r>
            <a:r>
              <a:rPr dirty="0" sz="1300" spc="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(92):104224.</a:t>
            </a:r>
            <a:endParaRPr sz="1300">
              <a:latin typeface="Calibri"/>
              <a:cs typeface="Calibri"/>
            </a:endParaRPr>
          </a:p>
          <a:p>
            <a:pPr algn="just" marL="12700" marR="5080">
              <a:lnSpc>
                <a:spcPct val="100000"/>
              </a:lnSpc>
              <a:buAutoNum type="arabicPlain"/>
              <a:tabLst>
                <a:tab pos="187960" algn="l"/>
              </a:tabLst>
            </a:pPr>
            <a:r>
              <a:rPr dirty="0" sz="1300" spc="-5">
                <a:latin typeface="Calibri"/>
                <a:cs typeface="Calibri"/>
              </a:rPr>
              <a:t>Liljeberg </a:t>
            </a:r>
            <a:r>
              <a:rPr dirty="0" sz="1300" spc="-10">
                <a:latin typeface="Calibri"/>
                <a:cs typeface="Calibri"/>
              </a:rPr>
              <a:t>E,Nydahl </a:t>
            </a:r>
            <a:r>
              <a:rPr dirty="0" sz="1300" spc="-5">
                <a:latin typeface="Calibri"/>
                <a:cs typeface="Calibri"/>
              </a:rPr>
              <a:t>M, </a:t>
            </a:r>
            <a:r>
              <a:rPr dirty="0" sz="1300" spc="-10">
                <a:latin typeface="Calibri"/>
                <a:cs typeface="Calibri"/>
              </a:rPr>
              <a:t>Lövestam </a:t>
            </a:r>
            <a:r>
              <a:rPr dirty="0" sz="1300" spc="-5">
                <a:latin typeface="Calibri"/>
                <a:cs typeface="Calibri"/>
              </a:rPr>
              <a:t>E, Anderssona </a:t>
            </a:r>
            <a:r>
              <a:rPr dirty="0" sz="1300">
                <a:latin typeface="Calibri"/>
                <a:cs typeface="Calibri"/>
              </a:rPr>
              <a:t>A. </a:t>
            </a:r>
            <a:r>
              <a:rPr dirty="0" sz="1300" spc="-5">
                <a:latin typeface="Calibri"/>
                <a:cs typeface="Calibri"/>
              </a:rPr>
              <a:t>Between </a:t>
            </a:r>
            <a:r>
              <a:rPr dirty="0" sz="1300" spc="-10">
                <a:latin typeface="Calibri"/>
                <a:cs typeface="Calibri"/>
              </a:rPr>
              <a:t>foods </a:t>
            </a:r>
            <a:r>
              <a:rPr dirty="0" sz="1300" spc="-5">
                <a:latin typeface="Calibri"/>
                <a:cs typeface="Calibri"/>
              </a:rPr>
              <a:t>and </a:t>
            </a:r>
            <a:r>
              <a:rPr dirty="0" sz="1300">
                <a:latin typeface="Calibri"/>
                <a:cs typeface="Calibri"/>
              </a:rPr>
              <a:t>medicines’: </a:t>
            </a:r>
            <a:r>
              <a:rPr dirty="0" sz="1300" spc="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A qualitative interview study </a:t>
            </a:r>
            <a:r>
              <a:rPr dirty="0" sz="1300">
                <a:latin typeface="Calibri"/>
                <a:cs typeface="Calibri"/>
              </a:rPr>
              <a:t>of </a:t>
            </a:r>
            <a:r>
              <a:rPr dirty="0" sz="1300" spc="-5">
                <a:latin typeface="Calibri"/>
                <a:cs typeface="Calibri"/>
              </a:rPr>
              <a:t>patient experiences </a:t>
            </a:r>
            <a:r>
              <a:rPr dirty="0" sz="1300">
                <a:latin typeface="Calibri"/>
                <a:cs typeface="Calibri"/>
              </a:rPr>
              <a:t>of </a:t>
            </a:r>
            <a:r>
              <a:rPr dirty="0" sz="1300" spc="-5">
                <a:latin typeface="Calibri"/>
                <a:cs typeface="Calibri"/>
              </a:rPr>
              <a:t>the </a:t>
            </a:r>
            <a:r>
              <a:rPr dirty="0" sz="1300">
                <a:latin typeface="Calibri"/>
                <a:cs typeface="Calibri"/>
              </a:rPr>
              <a:t>meaning </a:t>
            </a:r>
            <a:r>
              <a:rPr dirty="0" sz="1300" spc="-5">
                <a:latin typeface="Calibri"/>
                <a:cs typeface="Calibri"/>
              </a:rPr>
              <a:t>and usage </a:t>
            </a:r>
            <a:r>
              <a:rPr dirty="0" sz="1300" spc="5">
                <a:latin typeface="Calibri"/>
                <a:cs typeface="Calibri"/>
              </a:rPr>
              <a:t>of </a:t>
            </a:r>
            <a:r>
              <a:rPr dirty="0" sz="1300" spc="1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oral</a:t>
            </a:r>
            <a:r>
              <a:rPr dirty="0" sz="130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nutritional</a:t>
            </a:r>
            <a:r>
              <a:rPr dirty="0" sz="1300" spc="2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supplements.</a:t>
            </a:r>
            <a:r>
              <a:rPr dirty="0" sz="1300" spc="5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Appetite.</a:t>
            </a:r>
            <a:r>
              <a:rPr dirty="0" sz="1300" spc="3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2022;178(1):106163</a:t>
            </a:r>
            <a:endParaRPr sz="1300">
              <a:latin typeface="Calibri"/>
              <a:cs typeface="Calibri"/>
            </a:endParaRPr>
          </a:p>
          <a:p>
            <a:pPr algn="just" marL="12700" marR="5715">
              <a:lnSpc>
                <a:spcPct val="100000"/>
              </a:lnSpc>
              <a:buAutoNum type="arabicPlain"/>
              <a:tabLst>
                <a:tab pos="233679" algn="l"/>
              </a:tabLst>
            </a:pPr>
            <a:r>
              <a:rPr dirty="0" sz="1300" spc="-10">
                <a:latin typeface="Calibri"/>
                <a:cs typeface="Calibri"/>
              </a:rPr>
              <a:t>Ferreira</a:t>
            </a:r>
            <a:r>
              <a:rPr dirty="0" sz="1300" spc="-5">
                <a:latin typeface="Calibri"/>
                <a:cs typeface="Calibri"/>
              </a:rPr>
              <a:t> IBM,</a:t>
            </a:r>
            <a:r>
              <a:rPr dirty="0" sz="130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Lima</a:t>
            </a:r>
            <a:r>
              <a:rPr dirty="0" sz="130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ENS,</a:t>
            </a:r>
            <a:r>
              <a:rPr dirty="0" sz="130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Canto</a:t>
            </a:r>
            <a:r>
              <a:rPr dirty="0" sz="1300" spc="-5">
                <a:latin typeface="Calibri"/>
                <a:cs typeface="Calibri"/>
              </a:rPr>
              <a:t> </a:t>
            </a:r>
            <a:r>
              <a:rPr dirty="0" sz="1300">
                <a:latin typeface="Calibri"/>
                <a:cs typeface="Calibri"/>
              </a:rPr>
              <a:t>PPL,</a:t>
            </a:r>
            <a:r>
              <a:rPr dirty="0" sz="1300" spc="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Gontijo</a:t>
            </a:r>
            <a:r>
              <a:rPr dirty="0" sz="1300">
                <a:latin typeface="Calibri"/>
                <a:cs typeface="Calibri"/>
              </a:rPr>
              <a:t> CA,</a:t>
            </a:r>
            <a:r>
              <a:rPr dirty="0" sz="1300" spc="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Maia</a:t>
            </a:r>
            <a:r>
              <a:rPr dirty="0" sz="1300">
                <a:latin typeface="Calibri"/>
                <a:cs typeface="Calibri"/>
              </a:rPr>
              <a:t> </a:t>
            </a:r>
            <a:r>
              <a:rPr dirty="0" sz="1300" spc="-55">
                <a:latin typeface="Calibri"/>
                <a:cs typeface="Calibri"/>
              </a:rPr>
              <a:t>YCP,</a:t>
            </a:r>
            <a:r>
              <a:rPr dirty="0" sz="1300" spc="-5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Pena</a:t>
            </a:r>
            <a:r>
              <a:rPr dirty="0" sz="1300" spc="-5">
                <a:latin typeface="Calibri"/>
                <a:cs typeface="Calibri"/>
              </a:rPr>
              <a:t> GG.</a:t>
            </a:r>
            <a:r>
              <a:rPr dirty="0" sz="130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Oral </a:t>
            </a:r>
            <a:r>
              <a:rPr dirty="0" sz="1300" spc="-5">
                <a:latin typeface="Calibri"/>
                <a:cs typeface="Calibri"/>
              </a:rPr>
              <a:t> Nutritional</a:t>
            </a:r>
            <a:r>
              <a:rPr dirty="0" sz="1300" spc="17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Supplementation</a:t>
            </a:r>
            <a:r>
              <a:rPr dirty="0" sz="1300" spc="18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Affects</a:t>
            </a:r>
            <a:r>
              <a:rPr dirty="0" sz="1300" spc="16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the</a:t>
            </a:r>
            <a:r>
              <a:rPr dirty="0" sz="1300" spc="16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Dietary</a:t>
            </a:r>
            <a:r>
              <a:rPr dirty="0" sz="1300" spc="150">
                <a:latin typeface="Calibri"/>
                <a:cs typeface="Calibri"/>
              </a:rPr>
              <a:t> </a:t>
            </a:r>
            <a:r>
              <a:rPr dirty="0" sz="1300" spc="-15">
                <a:latin typeface="Calibri"/>
                <a:cs typeface="Calibri"/>
              </a:rPr>
              <a:t>Intake</a:t>
            </a:r>
            <a:r>
              <a:rPr dirty="0" sz="1300" spc="15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and</a:t>
            </a:r>
            <a:r>
              <a:rPr dirty="0" sz="1300" spc="17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Body</a:t>
            </a:r>
            <a:r>
              <a:rPr dirty="0" sz="1300" spc="180">
                <a:latin typeface="Calibri"/>
                <a:cs typeface="Calibri"/>
              </a:rPr>
              <a:t> </a:t>
            </a:r>
            <a:r>
              <a:rPr dirty="0" sz="1300" spc="-15">
                <a:latin typeface="Calibri"/>
                <a:cs typeface="Calibri"/>
              </a:rPr>
              <a:t>Weight</a:t>
            </a:r>
            <a:r>
              <a:rPr dirty="0" sz="1300" spc="160">
                <a:latin typeface="Calibri"/>
                <a:cs typeface="Calibri"/>
              </a:rPr>
              <a:t> </a:t>
            </a:r>
            <a:r>
              <a:rPr dirty="0" sz="1300">
                <a:latin typeface="Calibri"/>
                <a:cs typeface="Calibri"/>
              </a:rPr>
              <a:t>of</a:t>
            </a:r>
            <a:r>
              <a:rPr dirty="0" sz="1300" spc="16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Head </a:t>
            </a:r>
            <a:r>
              <a:rPr dirty="0" sz="1300" spc="-28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and</a:t>
            </a:r>
            <a:r>
              <a:rPr dirty="0" sz="130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Neck</a:t>
            </a:r>
            <a:r>
              <a:rPr dirty="0" sz="130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Cancer</a:t>
            </a:r>
            <a:r>
              <a:rPr dirty="0" sz="130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Patients</a:t>
            </a:r>
            <a:r>
              <a:rPr dirty="0" sz="1300" spc="-5">
                <a:latin typeface="Calibri"/>
                <a:cs typeface="Calibri"/>
              </a:rPr>
              <a:t> during</a:t>
            </a:r>
            <a:r>
              <a:rPr dirty="0" sz="130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(Chemo)</a:t>
            </a:r>
            <a:r>
              <a:rPr dirty="0" sz="130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Radiotherapy.</a:t>
            </a:r>
            <a:r>
              <a:rPr dirty="0" sz="1300" spc="27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Nutrients. </a:t>
            </a:r>
            <a:r>
              <a:rPr dirty="0" sz="130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2020;12(9):2516.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15204947" y="88391"/>
            <a:ext cx="3083560" cy="640080"/>
            <a:chOff x="15204947" y="88391"/>
            <a:chExt cx="3083560" cy="640080"/>
          </a:xfrm>
        </p:grpSpPr>
        <p:sp>
          <p:nvSpPr>
            <p:cNvPr id="20" name="object 20"/>
            <p:cNvSpPr/>
            <p:nvPr/>
          </p:nvSpPr>
          <p:spPr>
            <a:xfrm>
              <a:off x="15227426" y="112534"/>
              <a:ext cx="3004820" cy="615950"/>
            </a:xfrm>
            <a:custGeom>
              <a:avLst/>
              <a:gdLst/>
              <a:ahLst/>
              <a:cxnLst/>
              <a:rect l="l" t="t" r="r" b="b"/>
              <a:pathLst>
                <a:path w="3004819" h="615950">
                  <a:moveTo>
                    <a:pt x="3004565" y="0"/>
                  </a:moveTo>
                  <a:lnTo>
                    <a:pt x="0" y="0"/>
                  </a:lnTo>
                  <a:lnTo>
                    <a:pt x="0" y="615556"/>
                  </a:lnTo>
                  <a:lnTo>
                    <a:pt x="3004565" y="615556"/>
                  </a:lnTo>
                  <a:lnTo>
                    <a:pt x="3004565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1" name="object 2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204947" y="88391"/>
              <a:ext cx="3083052" cy="359664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373855" y="347471"/>
              <a:ext cx="734567" cy="359664"/>
            </a:xfrm>
            <a:prstGeom prst="rect">
              <a:avLst/>
            </a:prstGeom>
          </p:spPr>
        </p:pic>
      </p:grpSp>
      <p:sp>
        <p:nvSpPr>
          <p:cNvPr id="23" name="object 23"/>
          <p:cNvSpPr txBox="1"/>
          <p:nvPr/>
        </p:nvSpPr>
        <p:spPr>
          <a:xfrm>
            <a:off x="15227427" y="131825"/>
            <a:ext cx="3060700" cy="544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82700" marR="160020" indent="-1169035">
              <a:lnSpc>
                <a:spcPct val="100000"/>
              </a:lnSpc>
              <a:spcBef>
                <a:spcPts val="100"/>
              </a:spcBef>
            </a:pPr>
            <a:r>
              <a:rPr dirty="0" sz="1700" spc="-10" b="1">
                <a:solidFill>
                  <a:srgbClr val="FFFFFF"/>
                </a:solidFill>
                <a:latin typeface="Calibri"/>
                <a:cs typeface="Calibri"/>
              </a:rPr>
              <a:t>Encontro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dirty="0" sz="1700" spc="-5" b="1">
                <a:solidFill>
                  <a:srgbClr val="FFFFFF"/>
                </a:solidFill>
                <a:latin typeface="Calibri"/>
                <a:cs typeface="Calibri"/>
              </a:rPr>
              <a:t>Ciência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dirty="0" sz="1700" spc="-10" b="1">
                <a:solidFill>
                  <a:srgbClr val="FFFFFF"/>
                </a:solidFill>
                <a:latin typeface="Calibri"/>
                <a:cs typeface="Calibri"/>
              </a:rPr>
              <a:t>Inovação </a:t>
            </a:r>
            <a:r>
              <a:rPr dirty="0" sz="1700" spc="-37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2023</a:t>
            </a:r>
            <a:endParaRPr sz="1700">
              <a:latin typeface="Calibri"/>
              <a:cs typeface="Calibri"/>
            </a:endParaRPr>
          </a:p>
        </p:txBody>
      </p:sp>
      <p:pic>
        <p:nvPicPr>
          <p:cNvPr id="24" name="object 2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24550" y="177701"/>
            <a:ext cx="5166941" cy="467426"/>
          </a:xfrm>
          <a:prstGeom prst="rect">
            <a:avLst/>
          </a:prstGeom>
        </p:spPr>
      </p:pic>
      <p:grpSp>
        <p:nvGrpSpPr>
          <p:cNvPr id="25" name="object 25"/>
          <p:cNvGrpSpPr/>
          <p:nvPr/>
        </p:nvGrpSpPr>
        <p:grpSpPr>
          <a:xfrm>
            <a:off x="6437439" y="4086288"/>
            <a:ext cx="5642610" cy="505459"/>
            <a:chOff x="6437439" y="4086288"/>
            <a:chExt cx="5642610" cy="505459"/>
          </a:xfrm>
        </p:grpSpPr>
        <p:sp>
          <p:nvSpPr>
            <p:cNvPr id="26" name="object 26"/>
            <p:cNvSpPr/>
            <p:nvPr/>
          </p:nvSpPr>
          <p:spPr>
            <a:xfrm>
              <a:off x="6458077" y="4106926"/>
              <a:ext cx="5601335" cy="464184"/>
            </a:xfrm>
            <a:custGeom>
              <a:avLst/>
              <a:gdLst/>
              <a:ahLst/>
              <a:cxnLst/>
              <a:rect l="l" t="t" r="r" b="b"/>
              <a:pathLst>
                <a:path w="5601334" h="464185">
                  <a:moveTo>
                    <a:pt x="5523483" y="0"/>
                  </a:moveTo>
                  <a:lnTo>
                    <a:pt x="77343" y="0"/>
                  </a:lnTo>
                  <a:lnTo>
                    <a:pt x="47202" y="6084"/>
                  </a:lnTo>
                  <a:lnTo>
                    <a:pt x="22621" y="22669"/>
                  </a:lnTo>
                  <a:lnTo>
                    <a:pt x="6066" y="47255"/>
                  </a:lnTo>
                  <a:lnTo>
                    <a:pt x="0" y="77343"/>
                  </a:lnTo>
                  <a:lnTo>
                    <a:pt x="0" y="386842"/>
                  </a:lnTo>
                  <a:lnTo>
                    <a:pt x="6066" y="416929"/>
                  </a:lnTo>
                  <a:lnTo>
                    <a:pt x="22621" y="441515"/>
                  </a:lnTo>
                  <a:lnTo>
                    <a:pt x="47202" y="458100"/>
                  </a:lnTo>
                  <a:lnTo>
                    <a:pt x="77343" y="464185"/>
                  </a:lnTo>
                  <a:lnTo>
                    <a:pt x="5523483" y="464185"/>
                  </a:lnTo>
                  <a:lnTo>
                    <a:pt x="5553571" y="458100"/>
                  </a:lnTo>
                  <a:lnTo>
                    <a:pt x="5578157" y="441515"/>
                  </a:lnTo>
                  <a:lnTo>
                    <a:pt x="5594742" y="416929"/>
                  </a:lnTo>
                  <a:lnTo>
                    <a:pt x="5600827" y="386842"/>
                  </a:lnTo>
                  <a:lnTo>
                    <a:pt x="5600827" y="77343"/>
                  </a:lnTo>
                  <a:lnTo>
                    <a:pt x="5594742" y="47255"/>
                  </a:lnTo>
                  <a:lnTo>
                    <a:pt x="5578157" y="22669"/>
                  </a:lnTo>
                  <a:lnTo>
                    <a:pt x="5553571" y="6084"/>
                  </a:lnTo>
                  <a:lnTo>
                    <a:pt x="5523483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6458077" y="4106926"/>
              <a:ext cx="5601335" cy="464184"/>
            </a:xfrm>
            <a:custGeom>
              <a:avLst/>
              <a:gdLst/>
              <a:ahLst/>
              <a:cxnLst/>
              <a:rect l="l" t="t" r="r" b="b"/>
              <a:pathLst>
                <a:path w="5601334" h="464185">
                  <a:moveTo>
                    <a:pt x="0" y="77343"/>
                  </a:moveTo>
                  <a:lnTo>
                    <a:pt x="6066" y="47255"/>
                  </a:lnTo>
                  <a:lnTo>
                    <a:pt x="22621" y="22669"/>
                  </a:lnTo>
                  <a:lnTo>
                    <a:pt x="47202" y="6084"/>
                  </a:lnTo>
                  <a:lnTo>
                    <a:pt x="77343" y="0"/>
                  </a:lnTo>
                  <a:lnTo>
                    <a:pt x="5523483" y="0"/>
                  </a:lnTo>
                  <a:lnTo>
                    <a:pt x="5553571" y="6084"/>
                  </a:lnTo>
                  <a:lnTo>
                    <a:pt x="5578157" y="22669"/>
                  </a:lnTo>
                  <a:lnTo>
                    <a:pt x="5594742" y="47255"/>
                  </a:lnTo>
                  <a:lnTo>
                    <a:pt x="5600827" y="77343"/>
                  </a:lnTo>
                  <a:lnTo>
                    <a:pt x="5600827" y="386842"/>
                  </a:lnTo>
                  <a:lnTo>
                    <a:pt x="5594742" y="416929"/>
                  </a:lnTo>
                  <a:lnTo>
                    <a:pt x="5578157" y="441515"/>
                  </a:lnTo>
                  <a:lnTo>
                    <a:pt x="5553571" y="458100"/>
                  </a:lnTo>
                  <a:lnTo>
                    <a:pt x="5523483" y="464185"/>
                  </a:lnTo>
                  <a:lnTo>
                    <a:pt x="77343" y="464185"/>
                  </a:lnTo>
                  <a:lnTo>
                    <a:pt x="47202" y="458100"/>
                  </a:lnTo>
                  <a:lnTo>
                    <a:pt x="22621" y="441515"/>
                  </a:lnTo>
                  <a:lnTo>
                    <a:pt x="6066" y="416929"/>
                  </a:lnTo>
                  <a:lnTo>
                    <a:pt x="0" y="386842"/>
                  </a:lnTo>
                  <a:lnTo>
                    <a:pt x="0" y="77343"/>
                  </a:lnTo>
                  <a:close/>
                </a:path>
              </a:pathLst>
            </a:custGeom>
            <a:ln w="41275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8" name="object 28"/>
          <p:cNvSpPr txBox="1"/>
          <p:nvPr/>
        </p:nvSpPr>
        <p:spPr>
          <a:xfrm>
            <a:off x="7445502" y="4168266"/>
            <a:ext cx="362077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40" b="1">
                <a:solidFill>
                  <a:srgbClr val="FFFFFF"/>
                </a:solidFill>
                <a:latin typeface="Calibri"/>
                <a:cs typeface="Calibri"/>
              </a:rPr>
              <a:t>RESULTADOS</a:t>
            </a:r>
            <a:r>
              <a:rPr dirty="0" sz="2400" spc="-5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2400" spc="-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CONCLUSÕES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346697" y="4961635"/>
            <a:ext cx="2100580" cy="2851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522605" algn="l"/>
                <a:tab pos="1196340" algn="l"/>
              </a:tabLst>
            </a:pPr>
            <a:r>
              <a:rPr dirty="0" sz="1700">
                <a:latin typeface="Calibri"/>
                <a:cs typeface="Calibri"/>
              </a:rPr>
              <a:t>do	</a:t>
            </a:r>
            <a:r>
              <a:rPr dirty="0" sz="1700" spc="-20">
                <a:latin typeface="Calibri"/>
                <a:cs typeface="Calibri"/>
              </a:rPr>
              <a:t>sexo	</a:t>
            </a:r>
            <a:r>
              <a:rPr dirty="0" sz="1700" spc="-5">
                <a:latin typeface="Calibri"/>
                <a:cs typeface="Calibri"/>
              </a:rPr>
              <a:t>masculino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346697" y="4702555"/>
            <a:ext cx="2886710" cy="5441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597025" algn="l"/>
                <a:tab pos="2098675" algn="l"/>
              </a:tabLst>
            </a:pPr>
            <a:r>
              <a:rPr dirty="0" sz="1700" spc="-30" b="1">
                <a:latin typeface="Calibri"/>
                <a:cs typeface="Calibri"/>
              </a:rPr>
              <a:t>RESULTADOS:	</a:t>
            </a:r>
            <a:r>
              <a:rPr dirty="0" sz="1700">
                <a:latin typeface="Calibri"/>
                <a:cs typeface="Calibri"/>
              </a:rPr>
              <a:t>A	</a:t>
            </a:r>
            <a:r>
              <a:rPr dirty="0" sz="1700" spc="-5">
                <a:latin typeface="Calibri"/>
                <a:cs typeface="Calibri"/>
              </a:rPr>
              <a:t>maioria</a:t>
            </a:r>
            <a:endParaRPr sz="1700">
              <a:latin typeface="Calibri"/>
              <a:cs typeface="Calibri"/>
            </a:endParaRPr>
          </a:p>
          <a:p>
            <a:pPr algn="r" marR="5080">
              <a:lnSpc>
                <a:spcPct val="100000"/>
              </a:lnSpc>
            </a:pPr>
            <a:r>
              <a:rPr dirty="0" sz="1700" spc="-5">
                <a:latin typeface="Calibri"/>
                <a:cs typeface="Calibri"/>
              </a:rPr>
              <a:t>(53%)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9477247" y="4702555"/>
            <a:ext cx="2515870" cy="5441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2860" marR="5080" indent="-10795">
              <a:lnSpc>
                <a:spcPct val="100000"/>
              </a:lnSpc>
              <a:spcBef>
                <a:spcPts val="105"/>
              </a:spcBef>
              <a:tabLst>
                <a:tab pos="682625" algn="l"/>
                <a:tab pos="1450975" algn="l"/>
                <a:tab pos="2220595" algn="l"/>
                <a:tab pos="2280285" algn="l"/>
              </a:tabLst>
            </a:pPr>
            <a:r>
              <a:rPr dirty="0" sz="1700">
                <a:latin typeface="Calibri"/>
                <a:cs typeface="Calibri"/>
              </a:rPr>
              <a:t>d</a:t>
            </a:r>
            <a:r>
              <a:rPr dirty="0" sz="1700" spc="-15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s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25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p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r</a:t>
            </a:r>
            <a:r>
              <a:rPr dirty="0" sz="1700" spc="-10">
                <a:latin typeface="Calibri"/>
                <a:cs typeface="Calibri"/>
              </a:rPr>
              <a:t>ti</a:t>
            </a:r>
            <a:r>
              <a:rPr dirty="0" sz="1700">
                <a:latin typeface="Calibri"/>
                <a:cs typeface="Calibri"/>
              </a:rPr>
              <a:t>cip</a:t>
            </a:r>
            <a:r>
              <a:rPr dirty="0" sz="1700" spc="-20">
                <a:latin typeface="Calibri"/>
                <a:cs typeface="Calibri"/>
              </a:rPr>
              <a:t>a</a:t>
            </a:r>
            <a:r>
              <a:rPr dirty="0" sz="1700" spc="-10">
                <a:latin typeface="Calibri"/>
                <a:cs typeface="Calibri"/>
              </a:rPr>
              <a:t>n</a:t>
            </a:r>
            <a:r>
              <a:rPr dirty="0" sz="1700" spc="-20">
                <a:latin typeface="Calibri"/>
                <a:cs typeface="Calibri"/>
              </a:rPr>
              <a:t>t</a:t>
            </a:r>
            <a:r>
              <a:rPr dirty="0" sz="1700" spc="-10">
                <a:latin typeface="Calibri"/>
                <a:cs typeface="Calibri"/>
              </a:rPr>
              <a:t>e</a:t>
            </a:r>
            <a:r>
              <a:rPr dirty="0" sz="1700">
                <a:latin typeface="Calibri"/>
                <a:cs typeface="Calibri"/>
              </a:rPr>
              <a:t>s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0">
                <a:latin typeface="Calibri"/>
                <a:cs typeface="Calibri"/>
              </a:rPr>
              <a:t>e</a:t>
            </a:r>
            <a:r>
              <a:rPr dirty="0" sz="1700" spc="-30">
                <a:latin typeface="Calibri"/>
                <a:cs typeface="Calibri"/>
              </a:rPr>
              <a:t>r</a:t>
            </a:r>
            <a:r>
              <a:rPr dirty="0" sz="1700">
                <a:latin typeface="Calibri"/>
                <a:cs typeface="Calibri"/>
              </a:rPr>
              <a:t>a  </a:t>
            </a:r>
            <a:r>
              <a:rPr dirty="0" sz="1700" spc="-15">
                <a:latin typeface="Calibri"/>
                <a:cs typeface="Calibri"/>
              </a:rPr>
              <a:t>c</a:t>
            </a:r>
            <a:r>
              <a:rPr dirty="0" sz="1700" spc="-5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m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id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5">
                <a:latin typeface="Calibri"/>
                <a:cs typeface="Calibri"/>
              </a:rPr>
              <a:t>m</a:t>
            </a:r>
            <a:r>
              <a:rPr dirty="0" sz="1700">
                <a:latin typeface="Calibri"/>
                <a:cs typeface="Calibri"/>
              </a:rPr>
              <a:t>é</a:t>
            </a:r>
            <a:r>
              <a:rPr dirty="0" sz="1700" spc="5">
                <a:latin typeface="Calibri"/>
                <a:cs typeface="Calibri"/>
              </a:rPr>
              <a:t>d</a:t>
            </a:r>
            <a:r>
              <a:rPr dirty="0" sz="1700">
                <a:latin typeface="Calibri"/>
                <a:cs typeface="Calibri"/>
              </a:rPr>
              <a:t>ia</a:t>
            </a:r>
            <a:r>
              <a:rPr dirty="0" sz="1700">
                <a:latin typeface="Calibri"/>
                <a:cs typeface="Calibri"/>
              </a:rPr>
              <a:t>		</a:t>
            </a:r>
            <a:r>
              <a:rPr dirty="0" sz="1700">
                <a:latin typeface="Calibri"/>
                <a:cs typeface="Calibri"/>
              </a:rPr>
              <a:t>de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346697" y="5220715"/>
            <a:ext cx="5645150" cy="2851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700">
                <a:latin typeface="Calibri"/>
                <a:cs typeface="Calibri"/>
              </a:rPr>
              <a:t>61</a:t>
            </a:r>
            <a:r>
              <a:rPr dirty="0" sz="1700" spc="19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anos</a:t>
            </a:r>
            <a:r>
              <a:rPr dirty="0" sz="1700" spc="20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 spc="2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ensino</a:t>
            </a:r>
            <a:r>
              <a:rPr dirty="0" sz="1700" spc="18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superior</a:t>
            </a:r>
            <a:r>
              <a:rPr dirty="0" sz="1700" spc="204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completo</a:t>
            </a:r>
            <a:r>
              <a:rPr dirty="0" sz="1700" spc="2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(55%).</a:t>
            </a:r>
            <a:r>
              <a:rPr dirty="0" sz="1700" spc="19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Estes,</a:t>
            </a:r>
            <a:r>
              <a:rPr dirty="0" sz="1700" spc="19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consumiram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346697" y="5479795"/>
            <a:ext cx="5645785" cy="2851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560705" algn="l"/>
                <a:tab pos="1100455" algn="l"/>
                <a:tab pos="2009139" algn="l"/>
                <a:tab pos="2461895" algn="l"/>
                <a:tab pos="3316604" algn="l"/>
                <a:tab pos="3586479" algn="l"/>
                <a:tab pos="4689475" algn="l"/>
                <a:tab pos="5525135" algn="l"/>
              </a:tabLst>
            </a:pPr>
            <a:r>
              <a:rPr dirty="0" sz="1700" spc="-5">
                <a:latin typeface="Calibri"/>
                <a:cs typeface="Calibri"/>
              </a:rPr>
              <a:t>SN</a:t>
            </a:r>
            <a:r>
              <a:rPr dirty="0" sz="1700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0">
                <a:latin typeface="Calibri"/>
                <a:cs typeface="Calibri"/>
              </a:rPr>
              <a:t>p</a:t>
            </a:r>
            <a:r>
              <a:rPr dirty="0" sz="1700">
                <a:latin typeface="Calibri"/>
                <a:cs typeface="Calibri"/>
              </a:rPr>
              <a:t>ela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0">
                <a:latin typeface="Calibri"/>
                <a:cs typeface="Calibri"/>
              </a:rPr>
              <a:t>pr</a:t>
            </a:r>
            <a:r>
              <a:rPr dirty="0" sz="1700">
                <a:latin typeface="Calibri"/>
                <a:cs typeface="Calibri"/>
              </a:rPr>
              <a:t>ime</a:t>
            </a:r>
            <a:r>
              <a:rPr dirty="0" sz="1700" spc="-5">
                <a:latin typeface="Calibri"/>
                <a:cs typeface="Calibri"/>
              </a:rPr>
              <a:t>i</a:t>
            </a:r>
            <a:r>
              <a:rPr dirty="0" sz="1700" spc="-30">
                <a:latin typeface="Calibri"/>
                <a:cs typeface="Calibri"/>
              </a:rPr>
              <a:t>r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25">
                <a:latin typeface="Calibri"/>
                <a:cs typeface="Calibri"/>
              </a:rPr>
              <a:t>v</a:t>
            </a:r>
            <a:r>
              <a:rPr dirty="0" sz="1700" spc="-10">
                <a:latin typeface="Calibri"/>
                <a:cs typeface="Calibri"/>
              </a:rPr>
              <a:t>e</a:t>
            </a:r>
            <a:r>
              <a:rPr dirty="0" sz="1700">
                <a:latin typeface="Calibri"/>
                <a:cs typeface="Calibri"/>
              </a:rPr>
              <a:t>z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0">
                <a:latin typeface="Calibri"/>
                <a:cs typeface="Calibri"/>
              </a:rPr>
              <a:t>du</a:t>
            </a:r>
            <a:r>
              <a:rPr dirty="0" sz="1700" spc="-30">
                <a:latin typeface="Calibri"/>
                <a:cs typeface="Calibri"/>
              </a:rPr>
              <a:t>r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 spc="-10">
                <a:latin typeface="Calibri"/>
                <a:cs typeface="Calibri"/>
              </a:rPr>
              <a:t>n</a:t>
            </a:r>
            <a:r>
              <a:rPr dirty="0" sz="1700" spc="-35">
                <a:latin typeface="Calibri"/>
                <a:cs typeface="Calibri"/>
              </a:rPr>
              <a:t>t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in</a:t>
            </a:r>
            <a:r>
              <a:rPr dirty="0" sz="1700" spc="-25">
                <a:latin typeface="Calibri"/>
                <a:cs typeface="Calibri"/>
              </a:rPr>
              <a:t>t</a:t>
            </a:r>
            <a:r>
              <a:rPr dirty="0" sz="1700" spc="-10">
                <a:latin typeface="Calibri"/>
                <a:cs typeface="Calibri"/>
              </a:rPr>
              <a:t>er</a:t>
            </a:r>
            <a:r>
              <a:rPr dirty="0" sz="1700">
                <a:latin typeface="Calibri"/>
                <a:cs typeface="Calibri"/>
              </a:rPr>
              <a:t>na</a:t>
            </a:r>
            <a:r>
              <a:rPr dirty="0" sz="1700" spc="-30">
                <a:latin typeface="Calibri"/>
                <a:cs typeface="Calibri"/>
              </a:rPr>
              <a:t>ç</a:t>
            </a:r>
            <a:r>
              <a:rPr dirty="0" sz="1700">
                <a:latin typeface="Calibri"/>
                <a:cs typeface="Calibri"/>
              </a:rPr>
              <a:t>ão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5">
                <a:latin typeface="Calibri"/>
                <a:cs typeface="Calibri"/>
              </a:rPr>
              <a:t>(</a:t>
            </a:r>
            <a:r>
              <a:rPr dirty="0" sz="1700">
                <a:latin typeface="Calibri"/>
                <a:cs typeface="Calibri"/>
              </a:rPr>
              <a:t>64</a:t>
            </a:r>
            <a:r>
              <a:rPr dirty="0" sz="1700" spc="-10">
                <a:latin typeface="Calibri"/>
                <a:cs typeface="Calibri"/>
              </a:rPr>
              <a:t>,</a:t>
            </a:r>
            <a:r>
              <a:rPr dirty="0" sz="1700">
                <a:latin typeface="Calibri"/>
                <a:cs typeface="Calibri"/>
              </a:rPr>
              <a:t>4</a:t>
            </a:r>
            <a:r>
              <a:rPr dirty="0" sz="1700" spc="5">
                <a:latin typeface="Calibri"/>
                <a:cs typeface="Calibri"/>
              </a:rPr>
              <a:t>%</a:t>
            </a:r>
            <a:r>
              <a:rPr dirty="0" sz="1700">
                <a:latin typeface="Calibri"/>
                <a:cs typeface="Calibri"/>
              </a:rPr>
              <a:t>)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e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346697" y="5738875"/>
            <a:ext cx="5647690" cy="2099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1700">
                <a:latin typeface="Calibri"/>
                <a:cs typeface="Calibri"/>
              </a:rPr>
              <a:t>o </a:t>
            </a:r>
            <a:r>
              <a:rPr dirty="0" sz="1700" spc="-5">
                <a:latin typeface="Calibri"/>
                <a:cs typeface="Calibri"/>
              </a:rPr>
              <a:t>identificou como complemento </a:t>
            </a:r>
            <a:r>
              <a:rPr dirty="0" sz="1700" spc="-10">
                <a:latin typeface="Calibri"/>
                <a:cs typeface="Calibri"/>
              </a:rPr>
              <a:t>alimentar </a:t>
            </a:r>
            <a:r>
              <a:rPr dirty="0" sz="1700" spc="-5">
                <a:latin typeface="Calibri"/>
                <a:cs typeface="Calibri"/>
              </a:rPr>
              <a:t>(89%). Os pacientes 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referiram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que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haviam</a:t>
            </a:r>
            <a:r>
              <a:rPr dirty="0" sz="1700" spc="-5">
                <a:latin typeface="Calibri"/>
                <a:cs typeface="Calibri"/>
              </a:rPr>
              <a:t> sido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orientados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quanto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à</a:t>
            </a:r>
            <a:r>
              <a:rPr dirty="0" sz="1700" spc="38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finalidade, 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forma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 </a:t>
            </a:r>
            <a:r>
              <a:rPr dirty="0" sz="1700" spc="-5">
                <a:latin typeface="Calibri"/>
                <a:cs typeface="Calibri"/>
              </a:rPr>
              <a:t>consumo</a:t>
            </a:r>
            <a:r>
              <a:rPr dirty="0" sz="1700">
                <a:latin typeface="Calibri"/>
                <a:cs typeface="Calibri"/>
              </a:rPr>
              <a:t> e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armazenamento,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 </a:t>
            </a:r>
            <a:r>
              <a:rPr dirty="0" sz="1700" spc="-5">
                <a:latin typeface="Calibri"/>
                <a:cs typeface="Calibri"/>
              </a:rPr>
              <a:t>escolheram </a:t>
            </a:r>
            <a:r>
              <a:rPr dirty="0" sz="1700">
                <a:latin typeface="Calibri"/>
                <a:cs typeface="Calibri"/>
              </a:rPr>
              <a:t>o </a:t>
            </a:r>
            <a:r>
              <a:rPr dirty="0" sz="1700" spc="-5">
                <a:latin typeface="Calibri"/>
                <a:cs typeface="Calibri"/>
              </a:rPr>
              <a:t>sabor 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(74%). </a:t>
            </a:r>
            <a:r>
              <a:rPr dirty="0" sz="1700">
                <a:latin typeface="Calibri"/>
                <a:cs typeface="Calibri"/>
              </a:rPr>
              <a:t>O </a:t>
            </a:r>
            <a:r>
              <a:rPr dirty="0" sz="1700" spc="-5">
                <a:latin typeface="Calibri"/>
                <a:cs typeface="Calibri"/>
              </a:rPr>
              <a:t>SNO </a:t>
            </a:r>
            <a:r>
              <a:rPr dirty="0" sz="1700" spc="-10">
                <a:latin typeface="Calibri"/>
                <a:cs typeface="Calibri"/>
              </a:rPr>
              <a:t>hipercalórico </a:t>
            </a:r>
            <a:r>
              <a:rPr dirty="0" sz="1700">
                <a:latin typeface="Calibri"/>
                <a:cs typeface="Calibri"/>
              </a:rPr>
              <a:t>e </a:t>
            </a:r>
            <a:r>
              <a:rPr dirty="0" sz="1700" spc="-10">
                <a:latin typeface="Calibri"/>
                <a:cs typeface="Calibri"/>
              </a:rPr>
              <a:t>hiperproteico </a:t>
            </a:r>
            <a:r>
              <a:rPr dirty="0" sz="1700" spc="-15">
                <a:latin typeface="Calibri"/>
                <a:cs typeface="Calibri"/>
              </a:rPr>
              <a:t>foi </a:t>
            </a:r>
            <a:r>
              <a:rPr dirty="0" sz="1700">
                <a:latin typeface="Calibri"/>
                <a:cs typeface="Calibri"/>
              </a:rPr>
              <a:t>o mais </a:t>
            </a:r>
            <a:r>
              <a:rPr dirty="0" sz="1700" spc="-10">
                <a:latin typeface="Calibri"/>
                <a:cs typeface="Calibri"/>
              </a:rPr>
              <a:t>utilizado </a:t>
            </a:r>
            <a:r>
              <a:rPr dirty="0" sz="1700" spc="-5">
                <a:latin typeface="Calibri"/>
                <a:cs typeface="Calibri"/>
              </a:rPr>
              <a:t> (43%). </a:t>
            </a:r>
            <a:r>
              <a:rPr dirty="0" sz="1700">
                <a:latin typeface="Calibri"/>
                <a:cs typeface="Calibri"/>
              </a:rPr>
              <a:t>A </a:t>
            </a:r>
            <a:r>
              <a:rPr dirty="0" sz="1700" spc="-5">
                <a:latin typeface="Calibri"/>
                <a:cs typeface="Calibri"/>
              </a:rPr>
              <a:t>maioria </a:t>
            </a:r>
            <a:r>
              <a:rPr dirty="0" sz="1700" spc="-15">
                <a:latin typeface="Calibri"/>
                <a:cs typeface="Calibri"/>
              </a:rPr>
              <a:t>referiu gostar </a:t>
            </a:r>
            <a:r>
              <a:rPr dirty="0" sz="1700" spc="-5">
                <a:latin typeface="Calibri"/>
                <a:cs typeface="Calibri"/>
              </a:rPr>
              <a:t>do SNO (68%) </a:t>
            </a:r>
            <a:r>
              <a:rPr dirty="0" sz="1700" spc="-15">
                <a:latin typeface="Calibri"/>
                <a:cs typeface="Calibri"/>
              </a:rPr>
              <a:t>(Gráfico </a:t>
            </a:r>
            <a:r>
              <a:rPr dirty="0" sz="1700" spc="-5">
                <a:latin typeface="Calibri"/>
                <a:cs typeface="Calibri"/>
              </a:rPr>
              <a:t>1), </a:t>
            </a:r>
            <a:r>
              <a:rPr dirty="0" sz="1700">
                <a:latin typeface="Calibri"/>
                <a:cs typeface="Calibri"/>
              </a:rPr>
              <a:t>mas 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ponderou</a:t>
            </a:r>
            <a:r>
              <a:rPr dirty="0" sz="1700" spc="-5">
                <a:latin typeface="Calibri"/>
                <a:cs typeface="Calibri"/>
              </a:rPr>
              <a:t> que</a:t>
            </a:r>
            <a:r>
              <a:rPr dirty="0" sz="1700">
                <a:latin typeface="Calibri"/>
                <a:cs typeface="Calibri"/>
              </a:rPr>
              <a:t> a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depender</a:t>
            </a:r>
            <a:r>
              <a:rPr dirty="0" sz="1700">
                <a:latin typeface="Calibri"/>
                <a:cs typeface="Calibri"/>
              </a:rPr>
              <a:t> de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suas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percepções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gustativas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 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quadro</a:t>
            </a:r>
            <a:r>
              <a:rPr dirty="0" sz="1700" spc="-5">
                <a:latin typeface="Calibri"/>
                <a:cs typeface="Calibri"/>
              </a:rPr>
              <a:t> clínico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(Gráfico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2),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aspectos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como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30">
                <a:latin typeface="Calibri"/>
                <a:cs typeface="Calibri"/>
              </a:rPr>
              <a:t>sabor,</a:t>
            </a:r>
            <a:r>
              <a:rPr dirty="0" sz="1700" spc="320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textura</a:t>
            </a:r>
            <a:r>
              <a:rPr dirty="0" sz="1700" spc="35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 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aroma</a:t>
            </a:r>
            <a:r>
              <a:rPr dirty="0" sz="1700" spc="3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podem</a:t>
            </a:r>
            <a:r>
              <a:rPr dirty="0" sz="1700" spc="3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impactar</a:t>
            </a:r>
            <a:r>
              <a:rPr dirty="0" sz="1700" spc="4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sobe</a:t>
            </a:r>
            <a:r>
              <a:rPr dirty="0" sz="1700" spc="4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1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aceitação</a:t>
            </a:r>
            <a:r>
              <a:rPr dirty="0" sz="1700" spc="2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do</a:t>
            </a:r>
            <a:r>
              <a:rPr dirty="0" sz="1700" spc="2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SNO.</a:t>
            </a:r>
            <a:r>
              <a:rPr dirty="0" sz="1700" spc="4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Pacientes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346697" y="7811769"/>
            <a:ext cx="5647055" cy="285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82065" algn="l"/>
                <a:tab pos="1958975" algn="l"/>
                <a:tab pos="3190240" algn="l"/>
                <a:tab pos="4415155" algn="l"/>
              </a:tabLst>
            </a:pPr>
            <a:r>
              <a:rPr dirty="0" sz="1700" spc="-5">
                <a:latin typeface="Calibri"/>
                <a:cs typeface="Calibri"/>
              </a:rPr>
              <a:t>classificados	como	</a:t>
            </a:r>
            <a:r>
              <a:rPr dirty="0" sz="1700" spc="-15">
                <a:latin typeface="Calibri"/>
                <a:cs typeface="Calibri"/>
              </a:rPr>
              <a:t>gravemente	</a:t>
            </a:r>
            <a:r>
              <a:rPr dirty="0" sz="1700" spc="-10">
                <a:latin typeface="Calibri"/>
                <a:cs typeface="Calibri"/>
              </a:rPr>
              <a:t>desnutridos	</a:t>
            </a:r>
            <a:r>
              <a:rPr dirty="0" sz="1700" spc="-15">
                <a:latin typeface="Calibri"/>
                <a:cs typeface="Calibri"/>
              </a:rPr>
              <a:t>apresentaram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346697" y="8070850"/>
            <a:ext cx="5647055" cy="8039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700" spc="-5">
                <a:latin typeface="Calibri"/>
                <a:cs typeface="Calibri"/>
              </a:rPr>
              <a:t>maior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percepção</a:t>
            </a:r>
            <a:r>
              <a:rPr dirty="0" sz="1700">
                <a:latin typeface="Calibri"/>
                <a:cs typeface="Calibri"/>
              </a:rPr>
              <a:t> de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melhora</a:t>
            </a:r>
            <a:r>
              <a:rPr dirty="0" sz="1700">
                <a:latin typeface="Calibri"/>
                <a:cs typeface="Calibri"/>
              </a:rPr>
              <a:t> do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apetite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(51%)</a:t>
            </a:r>
            <a:r>
              <a:rPr dirty="0" sz="1700">
                <a:latin typeface="Calibri"/>
                <a:cs typeface="Calibri"/>
              </a:rPr>
              <a:t> e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sintomas 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gastrointestinais </a:t>
            </a:r>
            <a:r>
              <a:rPr dirty="0" sz="1700" spc="-5">
                <a:latin typeface="Calibri"/>
                <a:cs typeface="Calibri"/>
              </a:rPr>
              <a:t>(32%). </a:t>
            </a:r>
            <a:r>
              <a:rPr dirty="0" sz="1700" spc="-10">
                <a:latin typeface="Calibri"/>
                <a:cs typeface="Calibri"/>
              </a:rPr>
              <a:t>Idosos tiveram </a:t>
            </a:r>
            <a:r>
              <a:rPr dirty="0" sz="1700">
                <a:latin typeface="Calibri"/>
                <a:cs typeface="Calibri"/>
              </a:rPr>
              <a:t>maior </a:t>
            </a:r>
            <a:r>
              <a:rPr dirty="0" sz="1700" spc="-5">
                <a:latin typeface="Calibri"/>
                <a:cs typeface="Calibri"/>
              </a:rPr>
              <a:t>percepção </a:t>
            </a:r>
            <a:r>
              <a:rPr dirty="0" sz="1700">
                <a:latin typeface="Calibri"/>
                <a:cs typeface="Calibri"/>
              </a:rPr>
              <a:t>de </a:t>
            </a:r>
            <a:r>
              <a:rPr dirty="0" sz="1700" spc="-5">
                <a:latin typeface="Calibri"/>
                <a:cs typeface="Calibri"/>
              </a:rPr>
              <a:t>que 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seu</a:t>
            </a:r>
            <a:r>
              <a:rPr dirty="0" sz="1700" spc="12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consumo</a:t>
            </a:r>
            <a:r>
              <a:rPr dirty="0" sz="1700" spc="12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levou</a:t>
            </a:r>
            <a:r>
              <a:rPr dirty="0" sz="1700" spc="12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12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ganho</a:t>
            </a:r>
            <a:r>
              <a:rPr dirty="0" sz="1700" spc="12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de</a:t>
            </a:r>
            <a:r>
              <a:rPr dirty="0" sz="1700" spc="114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peso</a:t>
            </a:r>
            <a:r>
              <a:rPr dirty="0" sz="1700" spc="12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(30%),</a:t>
            </a:r>
            <a:r>
              <a:rPr dirty="0" sz="1700" spc="11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melhora</a:t>
            </a:r>
            <a:r>
              <a:rPr dirty="0" sz="1700" spc="9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no</a:t>
            </a:r>
            <a:r>
              <a:rPr dirty="0" sz="1700" spc="12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estado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346697" y="8848445"/>
            <a:ext cx="5645150" cy="285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38810" algn="l"/>
                <a:tab pos="1391285" algn="l"/>
                <a:tab pos="2211705" algn="l"/>
                <a:tab pos="2911475" algn="l"/>
                <a:tab pos="3213100" algn="l"/>
                <a:tab pos="4200525" algn="l"/>
              </a:tabLst>
            </a:pPr>
            <a:r>
              <a:rPr dirty="0" sz="1700" spc="-15">
                <a:latin typeface="Calibri"/>
                <a:cs typeface="Calibri"/>
              </a:rPr>
              <a:t>geral	</a:t>
            </a:r>
            <a:r>
              <a:rPr dirty="0" sz="1700" spc="-5">
                <a:latin typeface="Calibri"/>
                <a:cs typeface="Calibri"/>
              </a:rPr>
              <a:t>(64%),	apetite	(48%)	</a:t>
            </a:r>
            <a:r>
              <a:rPr dirty="0" sz="1700">
                <a:latin typeface="Calibri"/>
                <a:cs typeface="Calibri"/>
              </a:rPr>
              <a:t>e	</a:t>
            </a:r>
            <a:r>
              <a:rPr dirty="0" sz="1700" spc="-5">
                <a:latin typeface="Calibri"/>
                <a:cs typeface="Calibri"/>
              </a:rPr>
              <a:t>sintomas	</a:t>
            </a:r>
            <a:r>
              <a:rPr dirty="0" sz="1700" spc="-15">
                <a:latin typeface="Calibri"/>
                <a:cs typeface="Calibri"/>
              </a:rPr>
              <a:t>gastrointestinais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346697" y="9107525"/>
            <a:ext cx="5647055" cy="1062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700" spc="-5">
                <a:latin typeface="Calibri"/>
                <a:cs typeface="Calibri"/>
              </a:rPr>
              <a:t>(20%).</a:t>
            </a:r>
            <a:r>
              <a:rPr dirty="0" sz="1700">
                <a:latin typeface="Calibri"/>
                <a:cs typeface="Calibri"/>
              </a:rPr>
              <a:t> Em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questão</a:t>
            </a:r>
            <a:r>
              <a:rPr dirty="0" sz="1700" spc="-5">
                <a:latin typeface="Calibri"/>
                <a:cs typeface="Calibri"/>
              </a:rPr>
              <a:t> aberta,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indicaram</a:t>
            </a:r>
            <a:r>
              <a:rPr dirty="0" sz="1700" spc="-5">
                <a:latin typeface="Calibri"/>
                <a:cs typeface="Calibri"/>
              </a:rPr>
              <a:t> seu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consumo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como 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ferramenta </a:t>
            </a:r>
            <a:r>
              <a:rPr dirty="0" sz="1700">
                <a:latin typeface="Calibri"/>
                <a:cs typeface="Calibri"/>
              </a:rPr>
              <a:t>de </a:t>
            </a:r>
            <a:r>
              <a:rPr dirty="0" sz="1700" spc="-5">
                <a:latin typeface="Calibri"/>
                <a:cs typeface="Calibri"/>
              </a:rPr>
              <a:t>apoio </a:t>
            </a:r>
            <a:r>
              <a:rPr dirty="0" sz="1700">
                <a:latin typeface="Calibri"/>
                <a:cs typeface="Calibri"/>
              </a:rPr>
              <a:t>no </a:t>
            </a:r>
            <a:r>
              <a:rPr dirty="0" sz="1700" spc="-10">
                <a:latin typeface="Calibri"/>
                <a:cs typeface="Calibri"/>
              </a:rPr>
              <a:t>enfrentamento </a:t>
            </a:r>
            <a:r>
              <a:rPr dirty="0" sz="1700">
                <a:latin typeface="Calibri"/>
                <a:cs typeface="Calibri"/>
              </a:rPr>
              <a:t>de </a:t>
            </a:r>
            <a:r>
              <a:rPr dirty="0" sz="1700" spc="-5">
                <a:latin typeface="Calibri"/>
                <a:cs typeface="Calibri"/>
              </a:rPr>
              <a:t>situações </a:t>
            </a:r>
            <a:r>
              <a:rPr dirty="0" sz="1700" spc="-10">
                <a:latin typeface="Calibri"/>
                <a:cs typeface="Calibri"/>
              </a:rPr>
              <a:t>adversas 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decorrentes </a:t>
            </a:r>
            <a:r>
              <a:rPr dirty="0" sz="1700">
                <a:latin typeface="Calibri"/>
                <a:cs typeface="Calibri"/>
              </a:rPr>
              <a:t>do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tratamento, </a:t>
            </a:r>
            <a:r>
              <a:rPr dirty="0" sz="1700" spc="-5">
                <a:latin typeface="Calibri"/>
                <a:cs typeface="Calibri"/>
              </a:rPr>
              <a:t>manejo </a:t>
            </a:r>
            <a:r>
              <a:rPr dirty="0" sz="1700">
                <a:latin typeface="Calibri"/>
                <a:cs typeface="Calibri"/>
              </a:rPr>
              <a:t>de </a:t>
            </a:r>
            <a:r>
              <a:rPr dirty="0" sz="1700" spc="-5">
                <a:latin typeface="Calibri"/>
                <a:cs typeface="Calibri"/>
              </a:rPr>
              <a:t>peso </a:t>
            </a:r>
            <a:r>
              <a:rPr dirty="0" sz="1700">
                <a:latin typeface="Calibri"/>
                <a:cs typeface="Calibri"/>
              </a:rPr>
              <a:t>e </a:t>
            </a:r>
            <a:r>
              <a:rPr dirty="0" sz="1700" spc="-10">
                <a:latin typeface="Calibri"/>
                <a:cs typeface="Calibri"/>
              </a:rPr>
              <a:t>perda </a:t>
            </a:r>
            <a:r>
              <a:rPr dirty="0" sz="1700">
                <a:latin typeface="Calibri"/>
                <a:cs typeface="Calibri"/>
              </a:rPr>
              <a:t>de </a:t>
            </a:r>
            <a:r>
              <a:rPr dirty="0" sz="1700" spc="-5">
                <a:latin typeface="Calibri"/>
                <a:cs typeface="Calibri"/>
              </a:rPr>
              <a:t>massa 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20">
                <a:latin typeface="Calibri"/>
                <a:cs typeface="Calibri"/>
              </a:rPr>
              <a:t>muscular.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660905" y="9566859"/>
            <a:ext cx="4518025" cy="3613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390650" marR="5080" indent="-1378585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latin typeface="Calibri"/>
                <a:cs typeface="Calibri"/>
              </a:rPr>
              <a:t>Gráfico 1: Distribuição </a:t>
            </a:r>
            <a:r>
              <a:rPr dirty="0" sz="1100" spc="-5" b="1">
                <a:latin typeface="Calibri"/>
                <a:cs typeface="Calibri"/>
              </a:rPr>
              <a:t>do percentual de volume consumido referido, segundo </a:t>
            </a:r>
            <a:r>
              <a:rPr dirty="0" sz="1100" spc="-23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percepções</a:t>
            </a:r>
            <a:r>
              <a:rPr dirty="0" sz="1100" spc="-4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dos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consumidores</a:t>
            </a:r>
            <a:endParaRPr sz="1100">
              <a:latin typeface="Calibri"/>
              <a:cs typeface="Calibri"/>
            </a:endParaRPr>
          </a:p>
        </p:txBody>
      </p:sp>
      <p:pic>
        <p:nvPicPr>
          <p:cNvPr id="40" name="object 4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2824624" y="4159653"/>
            <a:ext cx="4601146" cy="2414292"/>
          </a:xfrm>
          <a:prstGeom prst="rect">
            <a:avLst/>
          </a:prstGeom>
        </p:spPr>
      </p:pic>
      <p:sp>
        <p:nvSpPr>
          <p:cNvPr id="41" name="object 41"/>
          <p:cNvSpPr txBox="1"/>
          <p:nvPr/>
        </p:nvSpPr>
        <p:spPr>
          <a:xfrm>
            <a:off x="12937363" y="6650863"/>
            <a:ext cx="4412615" cy="3613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337945" marR="5080" indent="-1325880">
              <a:lnSpc>
                <a:spcPct val="100000"/>
              </a:lnSpc>
              <a:spcBef>
                <a:spcPts val="105"/>
              </a:spcBef>
            </a:pPr>
            <a:r>
              <a:rPr dirty="0" sz="1100" b="1">
                <a:latin typeface="Calibri"/>
                <a:cs typeface="Calibri"/>
              </a:rPr>
              <a:t>Gráfico 2: Distribuição </a:t>
            </a:r>
            <a:r>
              <a:rPr dirty="0" sz="1100" spc="-5" b="1">
                <a:latin typeface="Calibri"/>
                <a:cs typeface="Calibri"/>
              </a:rPr>
              <a:t>de fatores que </a:t>
            </a:r>
            <a:r>
              <a:rPr dirty="0" sz="1100" b="1">
                <a:latin typeface="Calibri"/>
                <a:cs typeface="Calibri"/>
              </a:rPr>
              <a:t>facilitam o </a:t>
            </a:r>
            <a:r>
              <a:rPr dirty="0" sz="1100" spc="-5" b="1">
                <a:latin typeface="Calibri"/>
                <a:cs typeface="Calibri"/>
              </a:rPr>
              <a:t>consumo do SNO, segundo </a:t>
            </a:r>
            <a:r>
              <a:rPr dirty="0" sz="1100" spc="-23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percepções</a:t>
            </a:r>
            <a:r>
              <a:rPr dirty="0" sz="1100" spc="-4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dos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consumidores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amanda neves Neves Campos</dc:creator>
  <dc:title>PowerPoint Presentation</dc:title>
  <dcterms:created xsi:type="dcterms:W3CDTF">2022-12-29T14:44:01Z</dcterms:created>
  <dcterms:modified xsi:type="dcterms:W3CDTF">2022-12-29T14:44:01Z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2022-11-26T00:00:00Z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2022-12-29T00:00:00Z</vt:filetime>
  </property>
</Properties>
</file>