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Default Extension="png" ContentType="image/png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18288000" cy="10293350"/>
  <p:notesSz cx="18288000" cy="1029335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
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371600" y="3190938"/>
            <a:ext cx="15544800" cy="216160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2743200" y="5764276"/>
            <a:ext cx="12801600" cy="257333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914400" y="2367470"/>
            <a:ext cx="7955280" cy="679361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9418320" y="2367470"/>
            <a:ext cx="7955280" cy="679361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471665" y="5322569"/>
            <a:ext cx="5267325" cy="483234"/>
          </a:xfrm>
          <a:custGeom>
            <a:avLst/>
            <a:gdLst/>
            <a:ahLst/>
            <a:cxnLst/>
            <a:rect l="l" t="t" r="r" b="b"/>
            <a:pathLst>
              <a:path w="5267325" h="483235">
                <a:moveTo>
                  <a:pt x="5186426" y="0"/>
                </a:moveTo>
                <a:lnTo>
                  <a:pt x="80517" y="0"/>
                </a:lnTo>
                <a:lnTo>
                  <a:pt x="49184" y="6330"/>
                </a:lnTo>
                <a:lnTo>
                  <a:pt x="23590" y="23590"/>
                </a:lnTo>
                <a:lnTo>
                  <a:pt x="6330" y="49184"/>
                </a:lnTo>
                <a:lnTo>
                  <a:pt x="0" y="80517"/>
                </a:lnTo>
                <a:lnTo>
                  <a:pt x="0" y="402589"/>
                </a:lnTo>
                <a:lnTo>
                  <a:pt x="6330" y="433923"/>
                </a:lnTo>
                <a:lnTo>
                  <a:pt x="23590" y="459517"/>
                </a:lnTo>
                <a:lnTo>
                  <a:pt x="49184" y="476777"/>
                </a:lnTo>
                <a:lnTo>
                  <a:pt x="80517" y="483107"/>
                </a:lnTo>
                <a:lnTo>
                  <a:pt x="5186426" y="483107"/>
                </a:lnTo>
                <a:lnTo>
                  <a:pt x="5217759" y="476777"/>
                </a:lnTo>
                <a:lnTo>
                  <a:pt x="5243353" y="459517"/>
                </a:lnTo>
                <a:lnTo>
                  <a:pt x="5260613" y="433923"/>
                </a:lnTo>
                <a:lnTo>
                  <a:pt x="5266944" y="402589"/>
                </a:lnTo>
                <a:lnTo>
                  <a:pt x="5266944" y="80517"/>
                </a:lnTo>
                <a:lnTo>
                  <a:pt x="5260613" y="49184"/>
                </a:lnTo>
                <a:lnTo>
                  <a:pt x="5243353" y="23590"/>
                </a:lnTo>
                <a:lnTo>
                  <a:pt x="5217759" y="6330"/>
                </a:lnTo>
                <a:lnTo>
                  <a:pt x="5186426" y="0"/>
                </a:lnTo>
                <a:close/>
              </a:path>
            </a:pathLst>
          </a:custGeom>
          <a:solidFill>
            <a:srgbClr val="00AF5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bg object 17"/>
          <p:cNvSpPr/>
          <p:nvPr/>
        </p:nvSpPr>
        <p:spPr>
          <a:xfrm>
            <a:off x="6471665" y="5322569"/>
            <a:ext cx="5267325" cy="483234"/>
          </a:xfrm>
          <a:custGeom>
            <a:avLst/>
            <a:gdLst/>
            <a:ahLst/>
            <a:cxnLst/>
            <a:rect l="l" t="t" r="r" b="b"/>
            <a:pathLst>
              <a:path w="5267325" h="483235">
                <a:moveTo>
                  <a:pt x="0" y="80517"/>
                </a:moveTo>
                <a:lnTo>
                  <a:pt x="6330" y="49184"/>
                </a:lnTo>
                <a:lnTo>
                  <a:pt x="23590" y="23590"/>
                </a:lnTo>
                <a:lnTo>
                  <a:pt x="49184" y="6330"/>
                </a:lnTo>
                <a:lnTo>
                  <a:pt x="80517" y="0"/>
                </a:lnTo>
                <a:lnTo>
                  <a:pt x="5186426" y="0"/>
                </a:lnTo>
                <a:lnTo>
                  <a:pt x="5217759" y="6330"/>
                </a:lnTo>
                <a:lnTo>
                  <a:pt x="5243353" y="23590"/>
                </a:lnTo>
                <a:lnTo>
                  <a:pt x="5260613" y="49184"/>
                </a:lnTo>
                <a:lnTo>
                  <a:pt x="5266944" y="80517"/>
                </a:lnTo>
                <a:lnTo>
                  <a:pt x="5266944" y="402589"/>
                </a:lnTo>
                <a:lnTo>
                  <a:pt x="5260613" y="433923"/>
                </a:lnTo>
                <a:lnTo>
                  <a:pt x="5243353" y="459517"/>
                </a:lnTo>
                <a:lnTo>
                  <a:pt x="5217759" y="476777"/>
                </a:lnTo>
                <a:lnTo>
                  <a:pt x="5186426" y="483107"/>
                </a:lnTo>
                <a:lnTo>
                  <a:pt x="80517" y="483107"/>
                </a:lnTo>
                <a:lnTo>
                  <a:pt x="49184" y="476777"/>
                </a:lnTo>
                <a:lnTo>
                  <a:pt x="23590" y="459517"/>
                </a:lnTo>
                <a:lnTo>
                  <a:pt x="6330" y="433923"/>
                </a:lnTo>
                <a:lnTo>
                  <a:pt x="0" y="402589"/>
                </a:lnTo>
                <a:lnTo>
                  <a:pt x="0" y="80517"/>
                </a:lnTo>
                <a:close/>
              </a:path>
            </a:pathLst>
          </a:custGeom>
          <a:ln w="41148">
            <a:solidFill>
              <a:srgbClr val="00AF5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bg object 18"/>
          <p:cNvSpPr/>
          <p:nvPr/>
        </p:nvSpPr>
        <p:spPr>
          <a:xfrm>
            <a:off x="12328397" y="1988057"/>
            <a:ext cx="5265420" cy="483234"/>
          </a:xfrm>
          <a:custGeom>
            <a:avLst/>
            <a:gdLst/>
            <a:ahLst/>
            <a:cxnLst/>
            <a:rect l="l" t="t" r="r" b="b"/>
            <a:pathLst>
              <a:path w="5265419" h="483235">
                <a:moveTo>
                  <a:pt x="5184902" y="0"/>
                </a:moveTo>
                <a:lnTo>
                  <a:pt x="80518" y="0"/>
                </a:lnTo>
                <a:lnTo>
                  <a:pt x="49184" y="6330"/>
                </a:lnTo>
                <a:lnTo>
                  <a:pt x="23590" y="23590"/>
                </a:lnTo>
                <a:lnTo>
                  <a:pt x="6330" y="49184"/>
                </a:lnTo>
                <a:lnTo>
                  <a:pt x="0" y="80518"/>
                </a:lnTo>
                <a:lnTo>
                  <a:pt x="0" y="402590"/>
                </a:lnTo>
                <a:lnTo>
                  <a:pt x="6330" y="433923"/>
                </a:lnTo>
                <a:lnTo>
                  <a:pt x="23590" y="459517"/>
                </a:lnTo>
                <a:lnTo>
                  <a:pt x="49184" y="476777"/>
                </a:lnTo>
                <a:lnTo>
                  <a:pt x="80518" y="483108"/>
                </a:lnTo>
                <a:lnTo>
                  <a:pt x="5184902" y="483108"/>
                </a:lnTo>
                <a:lnTo>
                  <a:pt x="5216235" y="476777"/>
                </a:lnTo>
                <a:lnTo>
                  <a:pt x="5241829" y="459517"/>
                </a:lnTo>
                <a:lnTo>
                  <a:pt x="5259089" y="433923"/>
                </a:lnTo>
                <a:lnTo>
                  <a:pt x="5265419" y="402590"/>
                </a:lnTo>
                <a:lnTo>
                  <a:pt x="5265419" y="80518"/>
                </a:lnTo>
                <a:lnTo>
                  <a:pt x="5259089" y="49184"/>
                </a:lnTo>
                <a:lnTo>
                  <a:pt x="5241829" y="23590"/>
                </a:lnTo>
                <a:lnTo>
                  <a:pt x="5216235" y="6330"/>
                </a:lnTo>
                <a:lnTo>
                  <a:pt x="5184902" y="0"/>
                </a:lnTo>
                <a:close/>
              </a:path>
            </a:pathLst>
          </a:custGeom>
          <a:solidFill>
            <a:srgbClr val="00AF5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bg object 19"/>
          <p:cNvSpPr/>
          <p:nvPr/>
        </p:nvSpPr>
        <p:spPr>
          <a:xfrm>
            <a:off x="12328397" y="1988057"/>
            <a:ext cx="5265420" cy="483234"/>
          </a:xfrm>
          <a:custGeom>
            <a:avLst/>
            <a:gdLst/>
            <a:ahLst/>
            <a:cxnLst/>
            <a:rect l="l" t="t" r="r" b="b"/>
            <a:pathLst>
              <a:path w="5265419" h="483235">
                <a:moveTo>
                  <a:pt x="0" y="80518"/>
                </a:moveTo>
                <a:lnTo>
                  <a:pt x="6330" y="49184"/>
                </a:lnTo>
                <a:lnTo>
                  <a:pt x="23590" y="23590"/>
                </a:lnTo>
                <a:lnTo>
                  <a:pt x="49184" y="6330"/>
                </a:lnTo>
                <a:lnTo>
                  <a:pt x="80518" y="0"/>
                </a:lnTo>
                <a:lnTo>
                  <a:pt x="5184902" y="0"/>
                </a:lnTo>
                <a:lnTo>
                  <a:pt x="5216235" y="6330"/>
                </a:lnTo>
                <a:lnTo>
                  <a:pt x="5241829" y="23590"/>
                </a:lnTo>
                <a:lnTo>
                  <a:pt x="5259089" y="49184"/>
                </a:lnTo>
                <a:lnTo>
                  <a:pt x="5265419" y="80518"/>
                </a:lnTo>
                <a:lnTo>
                  <a:pt x="5265419" y="402590"/>
                </a:lnTo>
                <a:lnTo>
                  <a:pt x="5259089" y="433923"/>
                </a:lnTo>
                <a:lnTo>
                  <a:pt x="5241829" y="459517"/>
                </a:lnTo>
                <a:lnTo>
                  <a:pt x="5216235" y="476777"/>
                </a:lnTo>
                <a:lnTo>
                  <a:pt x="5184902" y="483108"/>
                </a:lnTo>
                <a:lnTo>
                  <a:pt x="80518" y="483108"/>
                </a:lnTo>
                <a:lnTo>
                  <a:pt x="49184" y="476777"/>
                </a:lnTo>
                <a:lnTo>
                  <a:pt x="23590" y="459517"/>
                </a:lnTo>
                <a:lnTo>
                  <a:pt x="6330" y="433923"/>
                </a:lnTo>
                <a:lnTo>
                  <a:pt x="0" y="402590"/>
                </a:lnTo>
                <a:lnTo>
                  <a:pt x="0" y="80518"/>
                </a:lnTo>
                <a:close/>
              </a:path>
            </a:pathLst>
          </a:custGeom>
          <a:ln w="41148">
            <a:solidFill>
              <a:srgbClr val="00AF5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bg object 20"/>
          <p:cNvSpPr/>
          <p:nvPr/>
        </p:nvSpPr>
        <p:spPr>
          <a:xfrm>
            <a:off x="6471665" y="1965197"/>
            <a:ext cx="5267325" cy="485140"/>
          </a:xfrm>
          <a:custGeom>
            <a:avLst/>
            <a:gdLst/>
            <a:ahLst/>
            <a:cxnLst/>
            <a:rect l="l" t="t" r="r" b="b"/>
            <a:pathLst>
              <a:path w="5267325" h="485139">
                <a:moveTo>
                  <a:pt x="5186172" y="0"/>
                </a:moveTo>
                <a:lnTo>
                  <a:pt x="80772" y="0"/>
                </a:lnTo>
                <a:lnTo>
                  <a:pt x="49345" y="6351"/>
                </a:lnTo>
                <a:lnTo>
                  <a:pt x="23669" y="23669"/>
                </a:lnTo>
                <a:lnTo>
                  <a:pt x="6351" y="49345"/>
                </a:lnTo>
                <a:lnTo>
                  <a:pt x="0" y="80772"/>
                </a:lnTo>
                <a:lnTo>
                  <a:pt x="0" y="403859"/>
                </a:lnTo>
                <a:lnTo>
                  <a:pt x="6351" y="435286"/>
                </a:lnTo>
                <a:lnTo>
                  <a:pt x="23669" y="460962"/>
                </a:lnTo>
                <a:lnTo>
                  <a:pt x="49345" y="478280"/>
                </a:lnTo>
                <a:lnTo>
                  <a:pt x="80772" y="484631"/>
                </a:lnTo>
                <a:lnTo>
                  <a:pt x="5186172" y="484631"/>
                </a:lnTo>
                <a:lnTo>
                  <a:pt x="5217598" y="478280"/>
                </a:lnTo>
                <a:lnTo>
                  <a:pt x="5243274" y="460962"/>
                </a:lnTo>
                <a:lnTo>
                  <a:pt x="5260592" y="435286"/>
                </a:lnTo>
                <a:lnTo>
                  <a:pt x="5266944" y="403859"/>
                </a:lnTo>
                <a:lnTo>
                  <a:pt x="5266944" y="80772"/>
                </a:lnTo>
                <a:lnTo>
                  <a:pt x="5260592" y="49345"/>
                </a:lnTo>
                <a:lnTo>
                  <a:pt x="5243274" y="23669"/>
                </a:lnTo>
                <a:lnTo>
                  <a:pt x="5217598" y="6351"/>
                </a:lnTo>
                <a:lnTo>
                  <a:pt x="5186172" y="0"/>
                </a:lnTo>
                <a:close/>
              </a:path>
            </a:pathLst>
          </a:custGeom>
          <a:solidFill>
            <a:srgbClr val="00AF5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bg object 21"/>
          <p:cNvSpPr/>
          <p:nvPr/>
        </p:nvSpPr>
        <p:spPr>
          <a:xfrm>
            <a:off x="6471665" y="1965197"/>
            <a:ext cx="5267325" cy="485140"/>
          </a:xfrm>
          <a:custGeom>
            <a:avLst/>
            <a:gdLst/>
            <a:ahLst/>
            <a:cxnLst/>
            <a:rect l="l" t="t" r="r" b="b"/>
            <a:pathLst>
              <a:path w="5267325" h="485139">
                <a:moveTo>
                  <a:pt x="0" y="80772"/>
                </a:moveTo>
                <a:lnTo>
                  <a:pt x="6351" y="49345"/>
                </a:lnTo>
                <a:lnTo>
                  <a:pt x="23669" y="23669"/>
                </a:lnTo>
                <a:lnTo>
                  <a:pt x="49345" y="6351"/>
                </a:lnTo>
                <a:lnTo>
                  <a:pt x="80772" y="0"/>
                </a:lnTo>
                <a:lnTo>
                  <a:pt x="5186172" y="0"/>
                </a:lnTo>
                <a:lnTo>
                  <a:pt x="5217598" y="6351"/>
                </a:lnTo>
                <a:lnTo>
                  <a:pt x="5243274" y="23669"/>
                </a:lnTo>
                <a:lnTo>
                  <a:pt x="5260592" y="49345"/>
                </a:lnTo>
                <a:lnTo>
                  <a:pt x="5266944" y="80772"/>
                </a:lnTo>
                <a:lnTo>
                  <a:pt x="5266944" y="403859"/>
                </a:lnTo>
                <a:lnTo>
                  <a:pt x="5260592" y="435286"/>
                </a:lnTo>
                <a:lnTo>
                  <a:pt x="5243274" y="460962"/>
                </a:lnTo>
                <a:lnTo>
                  <a:pt x="5217598" y="478280"/>
                </a:lnTo>
                <a:lnTo>
                  <a:pt x="5186172" y="484631"/>
                </a:lnTo>
                <a:lnTo>
                  <a:pt x="80772" y="484631"/>
                </a:lnTo>
                <a:lnTo>
                  <a:pt x="49345" y="478280"/>
                </a:lnTo>
                <a:lnTo>
                  <a:pt x="23669" y="460962"/>
                </a:lnTo>
                <a:lnTo>
                  <a:pt x="6351" y="435286"/>
                </a:lnTo>
                <a:lnTo>
                  <a:pt x="0" y="403859"/>
                </a:lnTo>
                <a:lnTo>
                  <a:pt x="0" y="80772"/>
                </a:lnTo>
                <a:close/>
              </a:path>
            </a:pathLst>
          </a:custGeom>
          <a:ln w="41148">
            <a:solidFill>
              <a:srgbClr val="00AF5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bg object 22"/>
          <p:cNvSpPr/>
          <p:nvPr/>
        </p:nvSpPr>
        <p:spPr>
          <a:xfrm>
            <a:off x="689610" y="1962149"/>
            <a:ext cx="5267325" cy="485140"/>
          </a:xfrm>
          <a:custGeom>
            <a:avLst/>
            <a:gdLst/>
            <a:ahLst/>
            <a:cxnLst/>
            <a:rect l="l" t="t" r="r" b="b"/>
            <a:pathLst>
              <a:path w="5267325" h="485139">
                <a:moveTo>
                  <a:pt x="5186172" y="0"/>
                </a:moveTo>
                <a:lnTo>
                  <a:pt x="80772" y="0"/>
                </a:lnTo>
                <a:lnTo>
                  <a:pt x="49329" y="6351"/>
                </a:lnTo>
                <a:lnTo>
                  <a:pt x="23655" y="23669"/>
                </a:lnTo>
                <a:lnTo>
                  <a:pt x="6346" y="49345"/>
                </a:lnTo>
                <a:lnTo>
                  <a:pt x="0" y="80772"/>
                </a:lnTo>
                <a:lnTo>
                  <a:pt x="0" y="403859"/>
                </a:lnTo>
                <a:lnTo>
                  <a:pt x="6346" y="435286"/>
                </a:lnTo>
                <a:lnTo>
                  <a:pt x="23655" y="460962"/>
                </a:lnTo>
                <a:lnTo>
                  <a:pt x="49329" y="478280"/>
                </a:lnTo>
                <a:lnTo>
                  <a:pt x="80772" y="484631"/>
                </a:lnTo>
                <a:lnTo>
                  <a:pt x="5186172" y="484631"/>
                </a:lnTo>
                <a:lnTo>
                  <a:pt x="5217598" y="478280"/>
                </a:lnTo>
                <a:lnTo>
                  <a:pt x="5243274" y="460962"/>
                </a:lnTo>
                <a:lnTo>
                  <a:pt x="5260592" y="435286"/>
                </a:lnTo>
                <a:lnTo>
                  <a:pt x="5266944" y="403859"/>
                </a:lnTo>
                <a:lnTo>
                  <a:pt x="5266944" y="80772"/>
                </a:lnTo>
                <a:lnTo>
                  <a:pt x="5260592" y="49345"/>
                </a:lnTo>
                <a:lnTo>
                  <a:pt x="5243274" y="23669"/>
                </a:lnTo>
                <a:lnTo>
                  <a:pt x="5217598" y="6351"/>
                </a:lnTo>
                <a:lnTo>
                  <a:pt x="5186172" y="0"/>
                </a:lnTo>
                <a:close/>
              </a:path>
            </a:pathLst>
          </a:custGeom>
          <a:solidFill>
            <a:srgbClr val="00AF5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bg object 23"/>
          <p:cNvSpPr/>
          <p:nvPr/>
        </p:nvSpPr>
        <p:spPr>
          <a:xfrm>
            <a:off x="689610" y="1962149"/>
            <a:ext cx="5267325" cy="485140"/>
          </a:xfrm>
          <a:custGeom>
            <a:avLst/>
            <a:gdLst/>
            <a:ahLst/>
            <a:cxnLst/>
            <a:rect l="l" t="t" r="r" b="b"/>
            <a:pathLst>
              <a:path w="5267325" h="485139">
                <a:moveTo>
                  <a:pt x="0" y="80772"/>
                </a:moveTo>
                <a:lnTo>
                  <a:pt x="6346" y="49345"/>
                </a:lnTo>
                <a:lnTo>
                  <a:pt x="23655" y="23669"/>
                </a:lnTo>
                <a:lnTo>
                  <a:pt x="49329" y="6351"/>
                </a:lnTo>
                <a:lnTo>
                  <a:pt x="80772" y="0"/>
                </a:lnTo>
                <a:lnTo>
                  <a:pt x="5186172" y="0"/>
                </a:lnTo>
                <a:lnTo>
                  <a:pt x="5217598" y="6351"/>
                </a:lnTo>
                <a:lnTo>
                  <a:pt x="5243274" y="23669"/>
                </a:lnTo>
                <a:lnTo>
                  <a:pt x="5260592" y="49345"/>
                </a:lnTo>
                <a:lnTo>
                  <a:pt x="5266944" y="80772"/>
                </a:lnTo>
                <a:lnTo>
                  <a:pt x="5266944" y="403859"/>
                </a:lnTo>
                <a:lnTo>
                  <a:pt x="5260592" y="435286"/>
                </a:lnTo>
                <a:lnTo>
                  <a:pt x="5243274" y="460962"/>
                </a:lnTo>
                <a:lnTo>
                  <a:pt x="5217598" y="478280"/>
                </a:lnTo>
                <a:lnTo>
                  <a:pt x="5186172" y="484631"/>
                </a:lnTo>
                <a:lnTo>
                  <a:pt x="80772" y="484631"/>
                </a:lnTo>
                <a:lnTo>
                  <a:pt x="49329" y="478280"/>
                </a:lnTo>
                <a:lnTo>
                  <a:pt x="23655" y="460962"/>
                </a:lnTo>
                <a:lnTo>
                  <a:pt x="6346" y="435286"/>
                </a:lnTo>
                <a:lnTo>
                  <a:pt x="0" y="403859"/>
                </a:lnTo>
                <a:lnTo>
                  <a:pt x="0" y="80772"/>
                </a:lnTo>
                <a:close/>
              </a:path>
            </a:pathLst>
          </a:custGeom>
          <a:ln w="41148">
            <a:solidFill>
              <a:srgbClr val="00AF5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" name="bg object 24"/>
          <p:cNvSpPr/>
          <p:nvPr/>
        </p:nvSpPr>
        <p:spPr>
          <a:xfrm>
            <a:off x="0" y="801623"/>
            <a:ext cx="16497300" cy="1004569"/>
          </a:xfrm>
          <a:custGeom>
            <a:avLst/>
            <a:gdLst/>
            <a:ahLst/>
            <a:cxnLst/>
            <a:rect l="l" t="t" r="r" b="b"/>
            <a:pathLst>
              <a:path w="16497300" h="1004569">
                <a:moveTo>
                  <a:pt x="0" y="1004316"/>
                </a:moveTo>
                <a:lnTo>
                  <a:pt x="16497300" y="1004316"/>
                </a:lnTo>
                <a:lnTo>
                  <a:pt x="16497300" y="0"/>
                </a:lnTo>
                <a:lnTo>
                  <a:pt x="0" y="0"/>
                </a:lnTo>
                <a:lnTo>
                  <a:pt x="0" y="1004316"/>
                </a:lnTo>
                <a:close/>
              </a:path>
            </a:pathLst>
          </a:custGeom>
          <a:solidFill>
            <a:srgbClr val="00AF5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914400" y="411734"/>
            <a:ext cx="16459200" cy="164693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914400" y="2367470"/>
            <a:ext cx="16459200" cy="679361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6217920" y="9572816"/>
            <a:ext cx="5852160" cy="51466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914400" y="9572816"/>
            <a:ext cx="4206240" cy="51466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13167361" y="9572816"/>
            <a:ext cx="4206240" cy="51466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hyperlink" Target="http://pepsic.bvsalud.org/scielo.php?script=sci_arttext&amp;pid=S1516-" TargetMode="External"/><Relationship Id="rId5" Type="http://schemas.openxmlformats.org/officeDocument/2006/relationships/image" Target="../media/image3.pn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0" y="893826"/>
            <a:ext cx="16962120" cy="81216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731520">
              <a:lnSpc>
                <a:spcPts val="3095"/>
              </a:lnSpc>
              <a:spcBef>
                <a:spcPts val="100"/>
              </a:spcBef>
            </a:pPr>
            <a:r>
              <a:rPr dirty="0" sz="2700" spc="-5" b="1">
                <a:latin typeface="Calibri"/>
                <a:cs typeface="Calibri"/>
              </a:rPr>
              <a:t>Habilidades</a:t>
            </a:r>
            <a:r>
              <a:rPr dirty="0" sz="2700" spc="10" b="1">
                <a:latin typeface="Calibri"/>
                <a:cs typeface="Calibri"/>
              </a:rPr>
              <a:t> </a:t>
            </a:r>
            <a:r>
              <a:rPr dirty="0" sz="2700" b="1">
                <a:latin typeface="Calibri"/>
                <a:cs typeface="Calibri"/>
              </a:rPr>
              <a:t>de </a:t>
            </a:r>
            <a:r>
              <a:rPr dirty="0" sz="2700" spc="-5" b="1">
                <a:latin typeface="Calibri"/>
                <a:cs typeface="Calibri"/>
              </a:rPr>
              <a:t>Vida:</a:t>
            </a:r>
            <a:r>
              <a:rPr dirty="0" sz="2700" spc="10" b="1">
                <a:latin typeface="Calibri"/>
                <a:cs typeface="Calibri"/>
              </a:rPr>
              <a:t> </a:t>
            </a:r>
            <a:r>
              <a:rPr dirty="0" sz="2700" spc="-15" b="1">
                <a:latin typeface="Calibri"/>
                <a:cs typeface="Calibri"/>
              </a:rPr>
              <a:t>Proposta</a:t>
            </a:r>
            <a:r>
              <a:rPr dirty="0" sz="2700" b="1">
                <a:latin typeface="Calibri"/>
                <a:cs typeface="Calibri"/>
              </a:rPr>
              <a:t> de </a:t>
            </a:r>
            <a:r>
              <a:rPr dirty="0" sz="2700" spc="-5" b="1">
                <a:latin typeface="Calibri"/>
                <a:cs typeface="Calibri"/>
              </a:rPr>
              <a:t>Grupo</a:t>
            </a:r>
            <a:r>
              <a:rPr dirty="0" sz="2700" spc="5" b="1">
                <a:latin typeface="Calibri"/>
                <a:cs typeface="Calibri"/>
              </a:rPr>
              <a:t> </a:t>
            </a:r>
            <a:r>
              <a:rPr dirty="0" sz="2700" spc="-20" b="1">
                <a:latin typeface="Calibri"/>
                <a:cs typeface="Calibri"/>
              </a:rPr>
              <a:t>Contexto</a:t>
            </a:r>
            <a:r>
              <a:rPr dirty="0" sz="2700" spc="-10" b="1">
                <a:latin typeface="Calibri"/>
                <a:cs typeface="Calibri"/>
              </a:rPr>
              <a:t> </a:t>
            </a:r>
            <a:r>
              <a:rPr dirty="0" sz="2700" spc="-5" b="1">
                <a:latin typeface="Calibri"/>
                <a:cs typeface="Calibri"/>
              </a:rPr>
              <a:t>Oncológico</a:t>
            </a:r>
            <a:endParaRPr sz="2700">
              <a:latin typeface="Calibri"/>
              <a:cs typeface="Calibri"/>
            </a:endParaRPr>
          </a:p>
          <a:p>
            <a:pPr marL="731520">
              <a:lnSpc>
                <a:spcPts val="3095"/>
              </a:lnSpc>
            </a:pPr>
            <a:r>
              <a:rPr dirty="0" sz="2700" spc="-5">
                <a:latin typeface="Calibri"/>
                <a:cs typeface="Calibri"/>
              </a:rPr>
              <a:t>Martins,</a:t>
            </a:r>
            <a:r>
              <a:rPr dirty="0" sz="2700" spc="-25">
                <a:latin typeface="Calibri"/>
                <a:cs typeface="Calibri"/>
              </a:rPr>
              <a:t> </a:t>
            </a:r>
            <a:r>
              <a:rPr dirty="0" sz="2700" spc="-10">
                <a:latin typeface="Calibri"/>
                <a:cs typeface="Calibri"/>
              </a:rPr>
              <a:t>Felipe</a:t>
            </a:r>
            <a:r>
              <a:rPr dirty="0" sz="2700" spc="-30">
                <a:latin typeface="Calibri"/>
                <a:cs typeface="Calibri"/>
              </a:rPr>
              <a:t> </a:t>
            </a:r>
            <a:r>
              <a:rPr dirty="0" sz="2700" spc="-10">
                <a:latin typeface="Calibri"/>
                <a:cs typeface="Calibri"/>
              </a:rPr>
              <a:t>Fernandes</a:t>
            </a:r>
            <a:endParaRPr sz="2700">
              <a:latin typeface="Calibri"/>
              <a:cs typeface="Calibri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15204947" y="88379"/>
            <a:ext cx="3083560" cy="1717675"/>
            <a:chOff x="15204947" y="88379"/>
            <a:chExt cx="3083560" cy="1717675"/>
          </a:xfrm>
        </p:grpSpPr>
        <p:sp>
          <p:nvSpPr>
            <p:cNvPr id="4" name="object 4"/>
            <p:cNvSpPr/>
            <p:nvPr/>
          </p:nvSpPr>
          <p:spPr>
            <a:xfrm>
              <a:off x="16962119" y="801623"/>
              <a:ext cx="1325880" cy="1004569"/>
            </a:xfrm>
            <a:custGeom>
              <a:avLst/>
              <a:gdLst/>
              <a:ahLst/>
              <a:cxnLst/>
              <a:rect l="l" t="t" r="r" b="b"/>
              <a:pathLst>
                <a:path w="1325880" h="1004569">
                  <a:moveTo>
                    <a:pt x="1325880" y="0"/>
                  </a:moveTo>
                  <a:lnTo>
                    <a:pt x="0" y="0"/>
                  </a:lnTo>
                  <a:lnTo>
                    <a:pt x="0" y="1004316"/>
                  </a:lnTo>
                  <a:lnTo>
                    <a:pt x="1325880" y="1004316"/>
                  </a:lnTo>
                  <a:lnTo>
                    <a:pt x="1325880" y="0"/>
                  </a:lnTo>
                  <a:close/>
                </a:path>
              </a:pathLst>
            </a:custGeom>
            <a:solidFill>
              <a:srgbClr val="385622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/>
            <p:cNvSpPr/>
            <p:nvPr/>
          </p:nvSpPr>
          <p:spPr>
            <a:xfrm>
              <a:off x="16497299" y="801623"/>
              <a:ext cx="464820" cy="1004569"/>
            </a:xfrm>
            <a:custGeom>
              <a:avLst/>
              <a:gdLst/>
              <a:ahLst/>
              <a:cxnLst/>
              <a:rect l="l" t="t" r="r" b="b"/>
              <a:pathLst>
                <a:path w="464819" h="1004569">
                  <a:moveTo>
                    <a:pt x="464819" y="0"/>
                  </a:moveTo>
                  <a:lnTo>
                    <a:pt x="0" y="0"/>
                  </a:lnTo>
                  <a:lnTo>
                    <a:pt x="0" y="1004316"/>
                  </a:lnTo>
                  <a:lnTo>
                    <a:pt x="464819" y="1004316"/>
                  </a:lnTo>
                  <a:lnTo>
                    <a:pt x="464819" y="0"/>
                  </a:lnTo>
                  <a:close/>
                </a:path>
              </a:pathLst>
            </a:custGeom>
            <a:solidFill>
              <a:srgbClr val="92D05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" name="object 6"/>
            <p:cNvSpPr/>
            <p:nvPr/>
          </p:nvSpPr>
          <p:spPr>
            <a:xfrm>
              <a:off x="15227807" y="112775"/>
              <a:ext cx="3004185" cy="615950"/>
            </a:xfrm>
            <a:custGeom>
              <a:avLst/>
              <a:gdLst/>
              <a:ahLst/>
              <a:cxnLst/>
              <a:rect l="l" t="t" r="r" b="b"/>
              <a:pathLst>
                <a:path w="3004184" h="615950">
                  <a:moveTo>
                    <a:pt x="3003804" y="0"/>
                  </a:moveTo>
                  <a:lnTo>
                    <a:pt x="0" y="0"/>
                  </a:lnTo>
                  <a:lnTo>
                    <a:pt x="0" y="615696"/>
                  </a:lnTo>
                  <a:lnTo>
                    <a:pt x="3003804" y="615696"/>
                  </a:lnTo>
                  <a:lnTo>
                    <a:pt x="3003804" y="0"/>
                  </a:lnTo>
                  <a:close/>
                </a:path>
              </a:pathLst>
            </a:custGeom>
            <a:solidFill>
              <a:srgbClr val="00AF50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7" name="object 7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5204947" y="88379"/>
              <a:ext cx="3083048" cy="480834"/>
            </a:xfrm>
            <a:prstGeom prst="rect">
              <a:avLst/>
            </a:prstGeom>
          </p:spPr>
        </p:pic>
        <p:pic>
          <p:nvPicPr>
            <p:cNvPr id="8" name="object 8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6373855" y="347459"/>
              <a:ext cx="726186" cy="480834"/>
            </a:xfrm>
            <a:prstGeom prst="rect">
              <a:avLst/>
            </a:prstGeom>
          </p:spPr>
        </p:pic>
      </p:grpSp>
      <p:sp>
        <p:nvSpPr>
          <p:cNvPr id="9" name="object 9"/>
          <p:cNvSpPr txBox="1"/>
          <p:nvPr/>
        </p:nvSpPr>
        <p:spPr>
          <a:xfrm>
            <a:off x="2471673" y="2000757"/>
            <a:ext cx="1767839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spc="-15" b="1">
                <a:solidFill>
                  <a:srgbClr val="FFFFFF"/>
                </a:solidFill>
                <a:latin typeface="Calibri"/>
                <a:cs typeface="Calibri"/>
              </a:rPr>
              <a:t>INTRODUÇÃO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718819" y="2627503"/>
            <a:ext cx="5280025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-5">
                <a:latin typeface="Times New Roman"/>
                <a:cs typeface="Times New Roman"/>
              </a:rPr>
              <a:t>O</a:t>
            </a:r>
            <a:r>
              <a:rPr dirty="0" sz="1800" spc="160">
                <a:latin typeface="Times New Roman"/>
                <a:cs typeface="Times New Roman"/>
              </a:rPr>
              <a:t> </a:t>
            </a:r>
            <a:r>
              <a:rPr dirty="0" sz="1800" spc="-5">
                <a:latin typeface="Times New Roman"/>
                <a:cs typeface="Times New Roman"/>
              </a:rPr>
              <a:t>processo</a:t>
            </a:r>
            <a:r>
              <a:rPr dirty="0" sz="1800" spc="165">
                <a:latin typeface="Times New Roman"/>
                <a:cs typeface="Times New Roman"/>
              </a:rPr>
              <a:t> </a:t>
            </a:r>
            <a:r>
              <a:rPr dirty="0" sz="1800">
                <a:latin typeface="Times New Roman"/>
                <a:cs typeface="Times New Roman"/>
              </a:rPr>
              <a:t>de</a:t>
            </a:r>
            <a:r>
              <a:rPr dirty="0" sz="1800" spc="170">
                <a:latin typeface="Times New Roman"/>
                <a:cs typeface="Times New Roman"/>
              </a:rPr>
              <a:t> </a:t>
            </a:r>
            <a:r>
              <a:rPr dirty="0" sz="1800" spc="-5">
                <a:latin typeface="Times New Roman"/>
                <a:cs typeface="Times New Roman"/>
              </a:rPr>
              <a:t>adoecimento</a:t>
            </a:r>
            <a:r>
              <a:rPr dirty="0" sz="1800" spc="160">
                <a:latin typeface="Times New Roman"/>
                <a:cs typeface="Times New Roman"/>
              </a:rPr>
              <a:t> </a:t>
            </a:r>
            <a:r>
              <a:rPr dirty="0" sz="1800">
                <a:latin typeface="Times New Roman"/>
                <a:cs typeface="Times New Roman"/>
              </a:rPr>
              <a:t>implica</a:t>
            </a:r>
            <a:r>
              <a:rPr dirty="0" sz="1800" spc="160">
                <a:latin typeface="Times New Roman"/>
                <a:cs typeface="Times New Roman"/>
              </a:rPr>
              <a:t> </a:t>
            </a:r>
            <a:r>
              <a:rPr dirty="0" sz="1800" spc="-5">
                <a:latin typeface="Times New Roman"/>
                <a:cs typeface="Times New Roman"/>
              </a:rPr>
              <a:t>mudanças</a:t>
            </a:r>
            <a:r>
              <a:rPr dirty="0" sz="1800" spc="170">
                <a:latin typeface="Times New Roman"/>
                <a:cs typeface="Times New Roman"/>
              </a:rPr>
              <a:t> </a:t>
            </a:r>
            <a:r>
              <a:rPr dirty="0" sz="1800" spc="-5">
                <a:latin typeface="Times New Roman"/>
                <a:cs typeface="Times New Roman"/>
              </a:rPr>
              <a:t>em</a:t>
            </a:r>
            <a:r>
              <a:rPr dirty="0" sz="1800" spc="160">
                <a:latin typeface="Times New Roman"/>
                <a:cs typeface="Times New Roman"/>
              </a:rPr>
              <a:t> </a:t>
            </a:r>
            <a:r>
              <a:rPr dirty="0" sz="1800">
                <a:latin typeface="Times New Roman"/>
                <a:cs typeface="Times New Roman"/>
              </a:rPr>
              <a:t>todas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718819" y="2901822"/>
            <a:ext cx="5280025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56870" algn="l"/>
                <a:tab pos="979805" algn="l"/>
                <a:tab pos="1347470" algn="l"/>
                <a:tab pos="1894839" algn="l"/>
                <a:tab pos="2275840" algn="l"/>
                <a:tab pos="3248025" algn="l"/>
                <a:tab pos="3755390" algn="l"/>
                <a:tab pos="4124325" algn="l"/>
              </a:tabLst>
            </a:pPr>
            <a:r>
              <a:rPr dirty="0" sz="1800" spc="-5">
                <a:latin typeface="Times New Roman"/>
                <a:cs typeface="Times New Roman"/>
              </a:rPr>
              <a:t>as	áreas	</a:t>
            </a:r>
            <a:r>
              <a:rPr dirty="0" sz="1800" spc="-10">
                <a:latin typeface="Times New Roman"/>
                <a:cs typeface="Times New Roman"/>
              </a:rPr>
              <a:t>da	</a:t>
            </a:r>
            <a:r>
              <a:rPr dirty="0" sz="1800" spc="-5">
                <a:latin typeface="Times New Roman"/>
                <a:cs typeface="Times New Roman"/>
              </a:rPr>
              <a:t>vida	</a:t>
            </a:r>
            <a:r>
              <a:rPr dirty="0" sz="1800">
                <a:latin typeface="Times New Roman"/>
                <a:cs typeface="Times New Roman"/>
              </a:rPr>
              <a:t>do	</a:t>
            </a:r>
            <a:r>
              <a:rPr dirty="0" sz="1800" spc="-5">
                <a:latin typeface="Times New Roman"/>
                <a:cs typeface="Times New Roman"/>
              </a:rPr>
              <a:t>paciente,	seja	</a:t>
            </a:r>
            <a:r>
              <a:rPr dirty="0" sz="1800">
                <a:latin typeface="Times New Roman"/>
                <a:cs typeface="Times New Roman"/>
              </a:rPr>
              <a:t>na	</a:t>
            </a:r>
            <a:r>
              <a:rPr dirty="0" sz="1800" spc="-5">
                <a:latin typeface="Times New Roman"/>
                <a:cs typeface="Times New Roman"/>
              </a:rPr>
              <a:t>investigação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718819" y="3175837"/>
            <a:ext cx="5280660" cy="16719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just" marL="12700" marR="5080">
              <a:lnSpc>
                <a:spcPct val="100000"/>
              </a:lnSpc>
              <a:spcBef>
                <a:spcPts val="100"/>
              </a:spcBef>
            </a:pPr>
            <a:r>
              <a:rPr dirty="0" sz="1800" spc="-5">
                <a:latin typeface="Times New Roman"/>
                <a:cs typeface="Times New Roman"/>
              </a:rPr>
              <a:t>diagnóstica,</a:t>
            </a:r>
            <a:r>
              <a:rPr dirty="0" sz="1800">
                <a:latin typeface="Times New Roman"/>
                <a:cs typeface="Times New Roman"/>
              </a:rPr>
              <a:t> </a:t>
            </a:r>
            <a:r>
              <a:rPr dirty="0" sz="1800" spc="-5">
                <a:latin typeface="Times New Roman"/>
                <a:cs typeface="Times New Roman"/>
              </a:rPr>
              <a:t>através</a:t>
            </a:r>
            <a:r>
              <a:rPr dirty="0" sz="1800">
                <a:latin typeface="Times New Roman"/>
                <a:cs typeface="Times New Roman"/>
              </a:rPr>
              <a:t> </a:t>
            </a:r>
            <a:r>
              <a:rPr dirty="0" sz="1800" spc="-5">
                <a:latin typeface="Times New Roman"/>
                <a:cs typeface="Times New Roman"/>
              </a:rPr>
              <a:t>de</a:t>
            </a:r>
            <a:r>
              <a:rPr dirty="0" sz="1800">
                <a:latin typeface="Times New Roman"/>
                <a:cs typeface="Times New Roman"/>
              </a:rPr>
              <a:t> </a:t>
            </a:r>
            <a:r>
              <a:rPr dirty="0" sz="1800" spc="-5">
                <a:latin typeface="Times New Roman"/>
                <a:cs typeface="Times New Roman"/>
              </a:rPr>
              <a:t>exames</a:t>
            </a:r>
            <a:r>
              <a:rPr dirty="0" sz="1800">
                <a:latin typeface="Times New Roman"/>
                <a:cs typeface="Times New Roman"/>
              </a:rPr>
              <a:t> e</a:t>
            </a:r>
            <a:r>
              <a:rPr dirty="0" sz="1800" spc="5">
                <a:latin typeface="Times New Roman"/>
                <a:cs typeface="Times New Roman"/>
              </a:rPr>
              <a:t> </a:t>
            </a:r>
            <a:r>
              <a:rPr dirty="0" sz="1800" spc="-5">
                <a:latin typeface="Times New Roman"/>
                <a:cs typeface="Times New Roman"/>
              </a:rPr>
              <a:t>procedimentos</a:t>
            </a:r>
            <a:r>
              <a:rPr dirty="0" sz="1800">
                <a:latin typeface="Times New Roman"/>
                <a:cs typeface="Times New Roman"/>
              </a:rPr>
              <a:t> </a:t>
            </a:r>
            <a:r>
              <a:rPr dirty="0" sz="1800" spc="-5">
                <a:latin typeface="Times New Roman"/>
                <a:cs typeface="Times New Roman"/>
              </a:rPr>
              <a:t>que </a:t>
            </a:r>
            <a:r>
              <a:rPr dirty="0" sz="1800">
                <a:latin typeface="Times New Roman"/>
                <a:cs typeface="Times New Roman"/>
              </a:rPr>
              <a:t> poderá </a:t>
            </a:r>
            <a:r>
              <a:rPr dirty="0" sz="1800" spc="-5">
                <a:latin typeface="Times New Roman"/>
                <a:cs typeface="Times New Roman"/>
              </a:rPr>
              <a:t>levar </a:t>
            </a:r>
            <a:r>
              <a:rPr dirty="0" sz="1800">
                <a:latin typeface="Times New Roman"/>
                <a:cs typeface="Times New Roman"/>
              </a:rPr>
              <a:t>o </a:t>
            </a:r>
            <a:r>
              <a:rPr dirty="0" sz="1800" spc="-5">
                <a:latin typeface="Times New Roman"/>
                <a:cs typeface="Times New Roman"/>
              </a:rPr>
              <a:t>paciente </a:t>
            </a:r>
            <a:r>
              <a:rPr dirty="0" sz="1800">
                <a:latin typeface="Times New Roman"/>
                <a:cs typeface="Times New Roman"/>
              </a:rPr>
              <a:t>a </a:t>
            </a:r>
            <a:r>
              <a:rPr dirty="0" sz="1800" spc="-5">
                <a:latin typeface="Times New Roman"/>
                <a:cs typeface="Times New Roman"/>
              </a:rPr>
              <a:t>ser submetido </a:t>
            </a:r>
            <a:r>
              <a:rPr dirty="0" sz="1800">
                <a:latin typeface="Times New Roman"/>
                <a:cs typeface="Times New Roman"/>
              </a:rPr>
              <a:t>à </a:t>
            </a:r>
            <a:r>
              <a:rPr dirty="0" sz="1800" spc="-5">
                <a:latin typeface="Times New Roman"/>
                <a:cs typeface="Times New Roman"/>
              </a:rPr>
              <a:t>diversa </a:t>
            </a:r>
            <a:r>
              <a:rPr dirty="0" sz="1800">
                <a:latin typeface="Times New Roman"/>
                <a:cs typeface="Times New Roman"/>
              </a:rPr>
              <a:t>linhas </a:t>
            </a:r>
            <a:r>
              <a:rPr dirty="0" sz="1800" spc="5">
                <a:latin typeface="Times New Roman"/>
                <a:cs typeface="Times New Roman"/>
              </a:rPr>
              <a:t> </a:t>
            </a:r>
            <a:r>
              <a:rPr dirty="0" sz="1800">
                <a:latin typeface="Times New Roman"/>
                <a:cs typeface="Times New Roman"/>
              </a:rPr>
              <a:t>de </a:t>
            </a:r>
            <a:r>
              <a:rPr dirty="0" sz="1800" spc="-5">
                <a:latin typeface="Times New Roman"/>
                <a:cs typeface="Times New Roman"/>
              </a:rPr>
              <a:t>tratamento como cirurgia, quimioterapia, radioterapia </a:t>
            </a:r>
            <a:r>
              <a:rPr dirty="0" sz="1800">
                <a:latin typeface="Times New Roman"/>
                <a:cs typeface="Times New Roman"/>
              </a:rPr>
              <a:t> ou </a:t>
            </a:r>
            <a:r>
              <a:rPr dirty="0" sz="1800" spc="-5">
                <a:latin typeface="Times New Roman"/>
                <a:cs typeface="Times New Roman"/>
              </a:rPr>
              <a:t>transplante </a:t>
            </a:r>
            <a:r>
              <a:rPr dirty="0" sz="1800" spc="-10">
                <a:latin typeface="Times New Roman"/>
                <a:cs typeface="Times New Roman"/>
              </a:rPr>
              <a:t>de </a:t>
            </a:r>
            <a:r>
              <a:rPr dirty="0" sz="1800" spc="-5">
                <a:latin typeface="Times New Roman"/>
                <a:cs typeface="Times New Roman"/>
              </a:rPr>
              <a:t>medula óssea </a:t>
            </a:r>
            <a:r>
              <a:rPr dirty="0" sz="1800">
                <a:latin typeface="Times New Roman"/>
                <a:cs typeface="Times New Roman"/>
              </a:rPr>
              <a:t>entre outros tratamentos. </a:t>
            </a:r>
            <a:r>
              <a:rPr dirty="0" sz="1800" spc="5">
                <a:latin typeface="Times New Roman"/>
                <a:cs typeface="Times New Roman"/>
              </a:rPr>
              <a:t> </a:t>
            </a:r>
            <a:r>
              <a:rPr dirty="0" sz="1800">
                <a:latin typeface="Times New Roman"/>
                <a:cs typeface="Times New Roman"/>
              </a:rPr>
              <a:t>Esta </a:t>
            </a:r>
            <a:r>
              <a:rPr dirty="0" sz="1800" spc="-5">
                <a:latin typeface="Times New Roman"/>
                <a:cs typeface="Times New Roman"/>
              </a:rPr>
              <a:t>trajetória pode </a:t>
            </a:r>
            <a:r>
              <a:rPr dirty="0" sz="1800">
                <a:latin typeface="Times New Roman"/>
                <a:cs typeface="Times New Roman"/>
              </a:rPr>
              <a:t>impactar o </a:t>
            </a:r>
            <a:r>
              <a:rPr dirty="0" sz="1800" spc="-5">
                <a:latin typeface="Times New Roman"/>
                <a:cs typeface="Times New Roman"/>
              </a:rPr>
              <a:t>paciente </a:t>
            </a:r>
            <a:r>
              <a:rPr dirty="0" sz="1800">
                <a:latin typeface="Times New Roman"/>
                <a:cs typeface="Times New Roman"/>
              </a:rPr>
              <a:t>e </a:t>
            </a:r>
            <a:r>
              <a:rPr dirty="0" sz="1800" spc="-5">
                <a:latin typeface="Times New Roman"/>
                <a:cs typeface="Times New Roman"/>
              </a:rPr>
              <a:t>familiares </a:t>
            </a:r>
            <a:r>
              <a:rPr dirty="0" sz="1800">
                <a:latin typeface="Times New Roman"/>
                <a:cs typeface="Times New Roman"/>
              </a:rPr>
              <a:t>de </a:t>
            </a:r>
            <a:r>
              <a:rPr dirty="0" sz="1800" spc="5">
                <a:latin typeface="Times New Roman"/>
                <a:cs typeface="Times New Roman"/>
              </a:rPr>
              <a:t> </a:t>
            </a:r>
            <a:r>
              <a:rPr dirty="0" sz="1800" spc="-5">
                <a:latin typeface="Times New Roman"/>
                <a:cs typeface="Times New Roman"/>
              </a:rPr>
              <a:t>modo</a:t>
            </a:r>
            <a:r>
              <a:rPr dirty="0" sz="1800" spc="305">
                <a:latin typeface="Times New Roman"/>
                <a:cs typeface="Times New Roman"/>
              </a:rPr>
              <a:t> </a:t>
            </a:r>
            <a:r>
              <a:rPr dirty="0" sz="1800" spc="-5">
                <a:latin typeface="Times New Roman"/>
                <a:cs typeface="Times New Roman"/>
              </a:rPr>
              <a:t>significativo.</a:t>
            </a:r>
            <a:r>
              <a:rPr dirty="0" sz="1800" spc="315">
                <a:latin typeface="Times New Roman"/>
                <a:cs typeface="Times New Roman"/>
              </a:rPr>
              <a:t> </a:t>
            </a:r>
            <a:r>
              <a:rPr dirty="0" sz="1800">
                <a:latin typeface="Times New Roman"/>
                <a:cs typeface="Times New Roman"/>
              </a:rPr>
              <a:t>Buscando</a:t>
            </a:r>
            <a:r>
              <a:rPr dirty="0" sz="1800" spc="300">
                <a:latin typeface="Times New Roman"/>
                <a:cs typeface="Times New Roman"/>
              </a:rPr>
              <a:t> </a:t>
            </a:r>
            <a:r>
              <a:rPr dirty="0" sz="1800" spc="-5">
                <a:latin typeface="Times New Roman"/>
                <a:cs typeface="Times New Roman"/>
              </a:rPr>
              <a:t>amenizar</a:t>
            </a:r>
            <a:r>
              <a:rPr dirty="0" sz="1800" spc="315">
                <a:latin typeface="Times New Roman"/>
                <a:cs typeface="Times New Roman"/>
              </a:rPr>
              <a:t> </a:t>
            </a:r>
            <a:r>
              <a:rPr dirty="0" sz="1800" spc="-5">
                <a:latin typeface="Times New Roman"/>
                <a:cs typeface="Times New Roman"/>
              </a:rPr>
              <a:t>esse</a:t>
            </a:r>
            <a:r>
              <a:rPr dirty="0" sz="1800" spc="300">
                <a:latin typeface="Times New Roman"/>
                <a:cs typeface="Times New Roman"/>
              </a:rPr>
              <a:t> </a:t>
            </a:r>
            <a:r>
              <a:rPr dirty="0" sz="1800">
                <a:latin typeface="Times New Roman"/>
                <a:cs typeface="Times New Roman"/>
              </a:rPr>
              <a:t>impacto</a:t>
            </a:r>
            <a:r>
              <a:rPr dirty="0" sz="1800" spc="300">
                <a:latin typeface="Times New Roman"/>
                <a:cs typeface="Times New Roman"/>
              </a:rPr>
              <a:t> </a:t>
            </a:r>
            <a:r>
              <a:rPr dirty="0" sz="1800">
                <a:latin typeface="Times New Roman"/>
                <a:cs typeface="Times New Roman"/>
              </a:rPr>
              <a:t>e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718819" y="4822316"/>
            <a:ext cx="5279390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080770" algn="l"/>
                <a:tab pos="1475740" algn="l"/>
                <a:tab pos="2428240" algn="l"/>
                <a:tab pos="3482975" algn="l"/>
                <a:tab pos="3889375" algn="l"/>
              </a:tabLst>
            </a:pPr>
            <a:r>
              <a:rPr dirty="0" sz="1800">
                <a:latin typeface="Times New Roman"/>
                <a:cs typeface="Times New Roman"/>
              </a:rPr>
              <a:t>fortalecer	</a:t>
            </a:r>
            <a:r>
              <a:rPr dirty="0" sz="1800" spc="-5">
                <a:latin typeface="Times New Roman"/>
                <a:cs typeface="Times New Roman"/>
              </a:rPr>
              <a:t>os	recursos	</a:t>
            </a:r>
            <a:r>
              <a:rPr dirty="0" sz="1800">
                <a:latin typeface="Times New Roman"/>
                <a:cs typeface="Times New Roman"/>
              </a:rPr>
              <a:t>psíquicos	de	</a:t>
            </a:r>
            <a:r>
              <a:rPr dirty="0" sz="1800" spc="-5">
                <a:latin typeface="Times New Roman"/>
                <a:cs typeface="Times New Roman"/>
              </a:rPr>
              <a:t>enfrentamento,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718819" y="5096636"/>
            <a:ext cx="5281295" cy="11233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just" marL="12700" marR="5080">
              <a:lnSpc>
                <a:spcPct val="100000"/>
              </a:lnSpc>
              <a:spcBef>
                <a:spcPts val="100"/>
              </a:spcBef>
            </a:pPr>
            <a:r>
              <a:rPr dirty="0" sz="1800">
                <a:latin typeface="Times New Roman"/>
                <a:cs typeface="Times New Roman"/>
              </a:rPr>
              <a:t>acredita-se que através de um </a:t>
            </a:r>
            <a:r>
              <a:rPr dirty="0" sz="1800" spc="-5">
                <a:latin typeface="Times New Roman"/>
                <a:cs typeface="Times New Roman"/>
              </a:rPr>
              <a:t>grupo </a:t>
            </a:r>
            <a:r>
              <a:rPr dirty="0" sz="1800">
                <a:latin typeface="Times New Roman"/>
                <a:cs typeface="Times New Roman"/>
              </a:rPr>
              <a:t>sobre </a:t>
            </a:r>
            <a:r>
              <a:rPr dirty="0" sz="1800" spc="-5">
                <a:latin typeface="Times New Roman"/>
                <a:cs typeface="Times New Roman"/>
              </a:rPr>
              <a:t>os </a:t>
            </a:r>
            <a:r>
              <a:rPr dirty="0" sz="1800">
                <a:latin typeface="Times New Roman"/>
                <a:cs typeface="Times New Roman"/>
              </a:rPr>
              <a:t>pilares </a:t>
            </a:r>
            <a:r>
              <a:rPr dirty="0" sz="1800" spc="-5">
                <a:latin typeface="Times New Roman"/>
                <a:cs typeface="Times New Roman"/>
              </a:rPr>
              <a:t>das </a:t>
            </a:r>
            <a:r>
              <a:rPr dirty="0" sz="1800">
                <a:latin typeface="Times New Roman"/>
                <a:cs typeface="Times New Roman"/>
              </a:rPr>
              <a:t> </a:t>
            </a:r>
            <a:r>
              <a:rPr dirty="0" sz="1800" spc="-5">
                <a:latin typeface="Times New Roman"/>
                <a:cs typeface="Times New Roman"/>
              </a:rPr>
              <a:t>Habilidades de </a:t>
            </a:r>
            <a:r>
              <a:rPr dirty="0" sz="1800" spc="-25">
                <a:latin typeface="Times New Roman"/>
                <a:cs typeface="Times New Roman"/>
              </a:rPr>
              <a:t>Vida, </a:t>
            </a:r>
            <a:r>
              <a:rPr dirty="0" sz="1800" spc="-5">
                <a:latin typeface="Times New Roman"/>
                <a:cs typeface="Times New Roman"/>
              </a:rPr>
              <a:t>pode-se contribuir </a:t>
            </a:r>
            <a:r>
              <a:rPr dirty="0" sz="1800">
                <a:latin typeface="Times New Roman"/>
                <a:cs typeface="Times New Roman"/>
              </a:rPr>
              <a:t>e/ou </a:t>
            </a:r>
            <a:r>
              <a:rPr dirty="0" sz="1800" spc="-5">
                <a:latin typeface="Times New Roman"/>
                <a:cs typeface="Times New Roman"/>
              </a:rPr>
              <a:t>facilitar </a:t>
            </a:r>
            <a:r>
              <a:rPr dirty="0" sz="1800">
                <a:latin typeface="Times New Roman"/>
                <a:cs typeface="Times New Roman"/>
              </a:rPr>
              <a:t>o </a:t>
            </a:r>
            <a:r>
              <a:rPr dirty="0" sz="1800" spc="5">
                <a:latin typeface="Times New Roman"/>
                <a:cs typeface="Times New Roman"/>
              </a:rPr>
              <a:t> </a:t>
            </a:r>
            <a:r>
              <a:rPr dirty="0" sz="1800" spc="-5">
                <a:latin typeface="Times New Roman"/>
                <a:cs typeface="Times New Roman"/>
              </a:rPr>
              <a:t>manejo</a:t>
            </a:r>
            <a:r>
              <a:rPr dirty="0" sz="1800">
                <a:latin typeface="Times New Roman"/>
                <a:cs typeface="Times New Roman"/>
              </a:rPr>
              <a:t> </a:t>
            </a:r>
            <a:r>
              <a:rPr dirty="0" sz="1800" spc="-5">
                <a:latin typeface="Times New Roman"/>
                <a:cs typeface="Times New Roman"/>
              </a:rPr>
              <a:t>desses</a:t>
            </a:r>
            <a:r>
              <a:rPr dirty="0" sz="1800">
                <a:latin typeface="Times New Roman"/>
                <a:cs typeface="Times New Roman"/>
              </a:rPr>
              <a:t> desafios,</a:t>
            </a:r>
            <a:r>
              <a:rPr dirty="0" sz="1800" spc="5">
                <a:latin typeface="Times New Roman"/>
                <a:cs typeface="Times New Roman"/>
              </a:rPr>
              <a:t> </a:t>
            </a:r>
            <a:r>
              <a:rPr dirty="0" sz="1800" spc="-5">
                <a:latin typeface="Times New Roman"/>
                <a:cs typeface="Times New Roman"/>
              </a:rPr>
              <a:t>são</a:t>
            </a:r>
            <a:r>
              <a:rPr dirty="0" sz="1800">
                <a:latin typeface="Times New Roman"/>
                <a:cs typeface="Times New Roman"/>
              </a:rPr>
              <a:t> </a:t>
            </a:r>
            <a:r>
              <a:rPr dirty="0" sz="1800" spc="-5">
                <a:latin typeface="Times New Roman"/>
                <a:cs typeface="Times New Roman"/>
              </a:rPr>
              <a:t>elas:</a:t>
            </a:r>
            <a:r>
              <a:rPr dirty="0" sz="1800">
                <a:latin typeface="Times New Roman"/>
                <a:cs typeface="Times New Roman"/>
              </a:rPr>
              <a:t> </a:t>
            </a:r>
            <a:r>
              <a:rPr dirty="0" sz="1800" spc="-5">
                <a:latin typeface="Times New Roman"/>
                <a:cs typeface="Times New Roman"/>
              </a:rPr>
              <a:t>Autoconhecimento, </a:t>
            </a:r>
            <a:r>
              <a:rPr dirty="0" sz="1800">
                <a:latin typeface="Times New Roman"/>
                <a:cs typeface="Times New Roman"/>
              </a:rPr>
              <a:t> Relacionamento</a:t>
            </a:r>
            <a:r>
              <a:rPr dirty="0" sz="1800" spc="335">
                <a:latin typeface="Times New Roman"/>
                <a:cs typeface="Times New Roman"/>
              </a:rPr>
              <a:t> </a:t>
            </a:r>
            <a:r>
              <a:rPr dirty="0" sz="1800" spc="-5">
                <a:latin typeface="Times New Roman"/>
                <a:cs typeface="Times New Roman"/>
              </a:rPr>
              <a:t>Interpessoal,</a:t>
            </a:r>
            <a:r>
              <a:rPr dirty="0" sz="1800" spc="340">
                <a:latin typeface="Times New Roman"/>
                <a:cs typeface="Times New Roman"/>
              </a:rPr>
              <a:t> </a:t>
            </a:r>
            <a:r>
              <a:rPr dirty="0" sz="1800" spc="-5">
                <a:latin typeface="Times New Roman"/>
                <a:cs typeface="Times New Roman"/>
              </a:rPr>
              <a:t>Empatia,</a:t>
            </a:r>
            <a:r>
              <a:rPr dirty="0" sz="1800" spc="355">
                <a:latin typeface="Times New Roman"/>
                <a:cs typeface="Times New Roman"/>
              </a:rPr>
              <a:t> </a:t>
            </a:r>
            <a:r>
              <a:rPr dirty="0" sz="1800" spc="-5">
                <a:latin typeface="Times New Roman"/>
                <a:cs typeface="Times New Roman"/>
              </a:rPr>
              <a:t>Lidar</a:t>
            </a:r>
            <a:r>
              <a:rPr dirty="0" sz="1800" spc="340">
                <a:latin typeface="Times New Roman"/>
                <a:cs typeface="Times New Roman"/>
              </a:rPr>
              <a:t> </a:t>
            </a:r>
            <a:r>
              <a:rPr dirty="0" sz="1800">
                <a:latin typeface="Times New Roman"/>
                <a:cs typeface="Times New Roman"/>
              </a:rPr>
              <a:t>com</a:t>
            </a:r>
            <a:r>
              <a:rPr dirty="0" sz="1800" spc="340">
                <a:latin typeface="Times New Roman"/>
                <a:cs typeface="Times New Roman"/>
              </a:rPr>
              <a:t> </a:t>
            </a:r>
            <a:r>
              <a:rPr dirty="0" sz="1800">
                <a:latin typeface="Times New Roman"/>
                <a:cs typeface="Times New Roman"/>
              </a:rPr>
              <a:t>o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718819" y="6194297"/>
            <a:ext cx="5280025" cy="5740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  <a:tabLst>
                <a:tab pos="880744" algn="l"/>
                <a:tab pos="1001394" algn="l"/>
                <a:tab pos="1679575" algn="l"/>
                <a:tab pos="2211705" algn="l"/>
                <a:tab pos="2256155" algn="l"/>
                <a:tab pos="2641600" algn="l"/>
                <a:tab pos="3129280" algn="l"/>
                <a:tab pos="4010025" algn="l"/>
                <a:tab pos="4458335" algn="l"/>
              </a:tabLst>
            </a:pPr>
            <a:r>
              <a:rPr dirty="0" sz="1800" spc="-5">
                <a:latin typeface="Times New Roman"/>
                <a:cs typeface="Times New Roman"/>
              </a:rPr>
              <a:t>Estr</a:t>
            </a:r>
            <a:r>
              <a:rPr dirty="0" sz="1800">
                <a:latin typeface="Times New Roman"/>
                <a:cs typeface="Times New Roman"/>
              </a:rPr>
              <a:t>e</a:t>
            </a:r>
            <a:r>
              <a:rPr dirty="0" sz="1800" spc="-5">
                <a:latin typeface="Times New Roman"/>
                <a:cs typeface="Times New Roman"/>
              </a:rPr>
              <a:t>s</a:t>
            </a:r>
            <a:r>
              <a:rPr dirty="0" sz="1800" spc="-15">
                <a:latin typeface="Times New Roman"/>
                <a:cs typeface="Times New Roman"/>
              </a:rPr>
              <a:t>s</a:t>
            </a:r>
            <a:r>
              <a:rPr dirty="0" sz="1800">
                <a:latin typeface="Times New Roman"/>
                <a:cs typeface="Times New Roman"/>
              </a:rPr>
              <a:t>e,		</a:t>
            </a:r>
            <a:r>
              <a:rPr dirty="0" sz="1800" spc="5">
                <a:latin typeface="Times New Roman"/>
                <a:cs typeface="Times New Roman"/>
              </a:rPr>
              <a:t>L</a:t>
            </a:r>
            <a:r>
              <a:rPr dirty="0" sz="1800">
                <a:latin typeface="Times New Roman"/>
                <a:cs typeface="Times New Roman"/>
              </a:rPr>
              <a:t>id</a:t>
            </a:r>
            <a:r>
              <a:rPr dirty="0" sz="1800" spc="5">
                <a:latin typeface="Times New Roman"/>
                <a:cs typeface="Times New Roman"/>
              </a:rPr>
              <a:t>a</a:t>
            </a:r>
            <a:r>
              <a:rPr dirty="0" sz="1800">
                <a:latin typeface="Times New Roman"/>
                <a:cs typeface="Times New Roman"/>
              </a:rPr>
              <a:t>r	com		</a:t>
            </a:r>
            <a:r>
              <a:rPr dirty="0" sz="1800" spc="-5">
                <a:latin typeface="Times New Roman"/>
                <a:cs typeface="Times New Roman"/>
              </a:rPr>
              <a:t>os</a:t>
            </a:r>
            <a:r>
              <a:rPr dirty="0" sz="1800">
                <a:latin typeface="Times New Roman"/>
                <a:cs typeface="Times New Roman"/>
              </a:rPr>
              <a:t>	</a:t>
            </a:r>
            <a:r>
              <a:rPr dirty="0" sz="1800" spc="-5">
                <a:latin typeface="Times New Roman"/>
                <a:cs typeface="Times New Roman"/>
              </a:rPr>
              <a:t>Se</a:t>
            </a:r>
            <a:r>
              <a:rPr dirty="0" sz="1800" spc="-20">
                <a:latin typeface="Times New Roman"/>
                <a:cs typeface="Times New Roman"/>
              </a:rPr>
              <a:t>n</a:t>
            </a:r>
            <a:r>
              <a:rPr dirty="0" sz="1800" spc="-10">
                <a:latin typeface="Times New Roman"/>
                <a:cs typeface="Times New Roman"/>
              </a:rPr>
              <a:t>t</a:t>
            </a:r>
            <a:r>
              <a:rPr dirty="0" sz="1800">
                <a:latin typeface="Times New Roman"/>
                <a:cs typeface="Times New Roman"/>
              </a:rPr>
              <a:t>imentos,	Co</a:t>
            </a:r>
            <a:r>
              <a:rPr dirty="0" sz="1800" spc="-10">
                <a:latin typeface="Times New Roman"/>
                <a:cs typeface="Times New Roman"/>
              </a:rPr>
              <a:t>m</a:t>
            </a:r>
            <a:r>
              <a:rPr dirty="0" sz="1800">
                <a:latin typeface="Times New Roman"/>
                <a:cs typeface="Times New Roman"/>
              </a:rPr>
              <a:t>uni</a:t>
            </a:r>
            <a:r>
              <a:rPr dirty="0" sz="1800" spc="5">
                <a:latin typeface="Times New Roman"/>
                <a:cs typeface="Times New Roman"/>
              </a:rPr>
              <a:t>c</a:t>
            </a:r>
            <a:r>
              <a:rPr dirty="0" sz="1800">
                <a:latin typeface="Times New Roman"/>
                <a:cs typeface="Times New Roman"/>
              </a:rPr>
              <a:t>ação  Ef</a:t>
            </a:r>
            <a:r>
              <a:rPr dirty="0" sz="1800" spc="5">
                <a:latin typeface="Times New Roman"/>
                <a:cs typeface="Times New Roman"/>
              </a:rPr>
              <a:t>i</a:t>
            </a:r>
            <a:r>
              <a:rPr dirty="0" sz="1800">
                <a:latin typeface="Times New Roman"/>
                <a:cs typeface="Times New Roman"/>
              </a:rPr>
              <a:t>caz,	</a:t>
            </a:r>
            <a:r>
              <a:rPr dirty="0" sz="1800" spc="-5">
                <a:latin typeface="Times New Roman"/>
                <a:cs typeface="Times New Roman"/>
              </a:rPr>
              <a:t>Pens</a:t>
            </a:r>
            <a:r>
              <a:rPr dirty="0" sz="1800" spc="-15">
                <a:latin typeface="Times New Roman"/>
                <a:cs typeface="Times New Roman"/>
              </a:rPr>
              <a:t>a</a:t>
            </a:r>
            <a:r>
              <a:rPr dirty="0" sz="1800" spc="-10">
                <a:latin typeface="Times New Roman"/>
                <a:cs typeface="Times New Roman"/>
              </a:rPr>
              <a:t>m</a:t>
            </a:r>
            <a:r>
              <a:rPr dirty="0" sz="1800">
                <a:latin typeface="Times New Roman"/>
                <a:cs typeface="Times New Roman"/>
              </a:rPr>
              <a:t>en</a:t>
            </a:r>
            <a:r>
              <a:rPr dirty="0" sz="1800" spc="5">
                <a:latin typeface="Times New Roman"/>
                <a:cs typeface="Times New Roman"/>
              </a:rPr>
              <a:t>t</a:t>
            </a:r>
            <a:r>
              <a:rPr dirty="0" sz="1800">
                <a:latin typeface="Times New Roman"/>
                <a:cs typeface="Times New Roman"/>
              </a:rPr>
              <a:t>o	Cr</a:t>
            </a:r>
            <a:r>
              <a:rPr dirty="0" sz="1800" spc="-10">
                <a:latin typeface="Times New Roman"/>
                <a:cs typeface="Times New Roman"/>
              </a:rPr>
              <a:t>í</a:t>
            </a:r>
            <a:r>
              <a:rPr dirty="0" sz="1800">
                <a:latin typeface="Times New Roman"/>
                <a:cs typeface="Times New Roman"/>
              </a:rPr>
              <a:t>t</a:t>
            </a:r>
            <a:r>
              <a:rPr dirty="0" sz="1800" spc="5">
                <a:latin typeface="Times New Roman"/>
                <a:cs typeface="Times New Roman"/>
              </a:rPr>
              <a:t>i</a:t>
            </a:r>
            <a:r>
              <a:rPr dirty="0" sz="1800">
                <a:latin typeface="Times New Roman"/>
                <a:cs typeface="Times New Roman"/>
              </a:rPr>
              <a:t>c</a:t>
            </a:r>
            <a:r>
              <a:rPr dirty="0" sz="1800" spc="-10">
                <a:latin typeface="Times New Roman"/>
                <a:cs typeface="Times New Roman"/>
              </a:rPr>
              <a:t>o</a:t>
            </a:r>
            <a:r>
              <a:rPr dirty="0" sz="1800">
                <a:latin typeface="Times New Roman"/>
                <a:cs typeface="Times New Roman"/>
              </a:rPr>
              <a:t>,	</a:t>
            </a:r>
            <a:r>
              <a:rPr dirty="0" sz="1800" spc="-5">
                <a:latin typeface="Times New Roman"/>
                <a:cs typeface="Times New Roman"/>
              </a:rPr>
              <a:t>Pensa</a:t>
            </a:r>
            <a:r>
              <a:rPr dirty="0" sz="1800" spc="-15">
                <a:latin typeface="Times New Roman"/>
                <a:cs typeface="Times New Roman"/>
              </a:rPr>
              <a:t>m</a:t>
            </a:r>
            <a:r>
              <a:rPr dirty="0" sz="1800">
                <a:latin typeface="Times New Roman"/>
                <a:cs typeface="Times New Roman"/>
              </a:rPr>
              <a:t>en</a:t>
            </a:r>
            <a:r>
              <a:rPr dirty="0" sz="1800" spc="5">
                <a:latin typeface="Times New Roman"/>
                <a:cs typeface="Times New Roman"/>
              </a:rPr>
              <a:t>t</a:t>
            </a:r>
            <a:r>
              <a:rPr dirty="0" sz="1800">
                <a:latin typeface="Times New Roman"/>
                <a:cs typeface="Times New Roman"/>
              </a:rPr>
              <a:t>o	Cria</a:t>
            </a:r>
            <a:r>
              <a:rPr dirty="0" sz="1800" spc="5">
                <a:latin typeface="Times New Roman"/>
                <a:cs typeface="Times New Roman"/>
              </a:rPr>
              <a:t>t</a:t>
            </a:r>
            <a:r>
              <a:rPr dirty="0" sz="1800">
                <a:latin typeface="Times New Roman"/>
                <a:cs typeface="Times New Roman"/>
              </a:rPr>
              <a:t>iv</a:t>
            </a:r>
            <a:r>
              <a:rPr dirty="0" sz="1800" spc="-10">
                <a:latin typeface="Times New Roman"/>
                <a:cs typeface="Times New Roman"/>
              </a:rPr>
              <a:t>o</a:t>
            </a:r>
            <a:r>
              <a:rPr dirty="0" sz="1800">
                <a:latin typeface="Times New Roman"/>
                <a:cs typeface="Times New Roman"/>
              </a:rPr>
              <a:t>,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718819" y="6736841"/>
            <a:ext cx="4462145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-25">
                <a:latin typeface="Times New Roman"/>
                <a:cs typeface="Times New Roman"/>
              </a:rPr>
              <a:t>Tomada</a:t>
            </a:r>
            <a:r>
              <a:rPr dirty="0" sz="1800">
                <a:latin typeface="Times New Roman"/>
                <a:cs typeface="Times New Roman"/>
              </a:rPr>
              <a:t> de </a:t>
            </a:r>
            <a:r>
              <a:rPr dirty="0" sz="1800" spc="-5">
                <a:latin typeface="Times New Roman"/>
                <a:cs typeface="Times New Roman"/>
              </a:rPr>
              <a:t>Decisão</a:t>
            </a:r>
            <a:r>
              <a:rPr dirty="0" sz="1800">
                <a:latin typeface="Times New Roman"/>
                <a:cs typeface="Times New Roman"/>
              </a:rPr>
              <a:t> e</a:t>
            </a:r>
            <a:r>
              <a:rPr dirty="0" sz="1800" spc="-5">
                <a:latin typeface="Times New Roman"/>
                <a:cs typeface="Times New Roman"/>
              </a:rPr>
              <a:t> </a:t>
            </a:r>
            <a:r>
              <a:rPr dirty="0" sz="1800">
                <a:latin typeface="Times New Roman"/>
                <a:cs typeface="Times New Roman"/>
              </a:rPr>
              <a:t>Resolução</a:t>
            </a:r>
            <a:r>
              <a:rPr dirty="0" sz="1800" spc="-15">
                <a:latin typeface="Times New Roman"/>
                <a:cs typeface="Times New Roman"/>
              </a:rPr>
              <a:t> </a:t>
            </a:r>
            <a:r>
              <a:rPr dirty="0" sz="1800">
                <a:latin typeface="Times New Roman"/>
                <a:cs typeface="Times New Roman"/>
              </a:rPr>
              <a:t>de</a:t>
            </a:r>
            <a:r>
              <a:rPr dirty="0" sz="1800" spc="10">
                <a:latin typeface="Times New Roman"/>
                <a:cs typeface="Times New Roman"/>
              </a:rPr>
              <a:t> </a:t>
            </a:r>
            <a:r>
              <a:rPr dirty="0" sz="1800" spc="-5">
                <a:latin typeface="Times New Roman"/>
                <a:cs typeface="Times New Roman"/>
              </a:rPr>
              <a:t>Problemas.</a:t>
            </a:r>
            <a:r>
              <a:rPr dirty="0" sz="1800">
                <a:latin typeface="Times New Roman"/>
                <a:cs typeface="Times New Roman"/>
              </a:rPr>
              <a:t> </a:t>
            </a:r>
            <a:r>
              <a:rPr dirty="0" sz="1800">
                <a:latin typeface="Calibri"/>
                <a:cs typeface="Calibri"/>
              </a:rPr>
              <a:t>.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8512556" y="1979167"/>
            <a:ext cx="1263650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spc="-5" b="1">
                <a:solidFill>
                  <a:srgbClr val="FFFFFF"/>
                </a:solidFill>
                <a:latin typeface="Calibri"/>
                <a:cs typeface="Calibri"/>
              </a:rPr>
              <a:t>OB</a:t>
            </a:r>
            <a:r>
              <a:rPr dirty="0" sz="2400" spc="-10" b="1">
                <a:solidFill>
                  <a:srgbClr val="FFFFFF"/>
                </a:solidFill>
                <a:latin typeface="Calibri"/>
                <a:cs typeface="Calibri"/>
              </a:rPr>
              <a:t>J</a:t>
            </a:r>
            <a:r>
              <a:rPr dirty="0" sz="2400" b="1">
                <a:solidFill>
                  <a:srgbClr val="FFFFFF"/>
                </a:solidFill>
                <a:latin typeface="Calibri"/>
                <a:cs typeface="Calibri"/>
              </a:rPr>
              <a:t>ETI</a:t>
            </a:r>
            <a:r>
              <a:rPr dirty="0" sz="2400" spc="-50" b="1">
                <a:solidFill>
                  <a:srgbClr val="FFFFFF"/>
                </a:solidFill>
                <a:latin typeface="Calibri"/>
                <a:cs typeface="Calibri"/>
              </a:rPr>
              <a:t>V</a:t>
            </a:r>
            <a:r>
              <a:rPr dirty="0" sz="2400" b="1">
                <a:solidFill>
                  <a:srgbClr val="FFFFFF"/>
                </a:solidFill>
                <a:latin typeface="Calibri"/>
                <a:cs typeface="Calibri"/>
              </a:rPr>
              <a:t>O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6476746" y="2591180"/>
            <a:ext cx="5280660" cy="193992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algn="just" marL="12700" marR="5080">
              <a:lnSpc>
                <a:spcPct val="99700"/>
              </a:lnSpc>
              <a:spcBef>
                <a:spcPts val="105"/>
              </a:spcBef>
            </a:pPr>
            <a:r>
              <a:rPr dirty="0" sz="1800" spc="-5">
                <a:latin typeface="Times New Roman"/>
                <a:cs typeface="Times New Roman"/>
              </a:rPr>
              <a:t>Através deste trabalho </a:t>
            </a:r>
            <a:r>
              <a:rPr dirty="0" sz="1800">
                <a:latin typeface="Times New Roman"/>
                <a:cs typeface="Times New Roman"/>
              </a:rPr>
              <a:t>busca-se elaborar um </a:t>
            </a:r>
            <a:r>
              <a:rPr dirty="0" sz="1800" spc="-5">
                <a:latin typeface="Times New Roman"/>
                <a:cs typeface="Times New Roman"/>
              </a:rPr>
              <a:t>modelo </a:t>
            </a:r>
            <a:r>
              <a:rPr dirty="0" sz="1800">
                <a:latin typeface="Times New Roman"/>
                <a:cs typeface="Times New Roman"/>
              </a:rPr>
              <a:t>de </a:t>
            </a:r>
            <a:r>
              <a:rPr dirty="0" sz="1800" spc="5">
                <a:latin typeface="Times New Roman"/>
                <a:cs typeface="Times New Roman"/>
              </a:rPr>
              <a:t> </a:t>
            </a:r>
            <a:r>
              <a:rPr dirty="0" sz="1800">
                <a:latin typeface="Times New Roman"/>
                <a:cs typeface="Times New Roman"/>
              </a:rPr>
              <a:t>atuação, que </a:t>
            </a:r>
            <a:r>
              <a:rPr dirty="0" sz="1800" spc="-10">
                <a:latin typeface="Times New Roman"/>
                <a:cs typeface="Times New Roman"/>
              </a:rPr>
              <a:t>possa </a:t>
            </a:r>
            <a:r>
              <a:rPr dirty="0" sz="1800" spc="-5">
                <a:latin typeface="Times New Roman"/>
                <a:cs typeface="Times New Roman"/>
              </a:rPr>
              <a:t>ser </a:t>
            </a:r>
            <a:r>
              <a:rPr dirty="0" sz="1800">
                <a:latin typeface="Times New Roman"/>
                <a:cs typeface="Times New Roman"/>
              </a:rPr>
              <a:t>aplicado de </a:t>
            </a:r>
            <a:r>
              <a:rPr dirty="0" sz="1800" spc="-5">
                <a:latin typeface="Times New Roman"/>
                <a:cs typeface="Times New Roman"/>
              </a:rPr>
              <a:t>forma grupal, dentro </a:t>
            </a:r>
            <a:r>
              <a:rPr dirty="0" sz="1800">
                <a:latin typeface="Times New Roman"/>
                <a:cs typeface="Times New Roman"/>
              </a:rPr>
              <a:t> </a:t>
            </a:r>
            <a:r>
              <a:rPr dirty="0" sz="1800" spc="-5">
                <a:latin typeface="Times New Roman"/>
                <a:cs typeface="Times New Roman"/>
              </a:rPr>
              <a:t>das premissas dos </a:t>
            </a:r>
            <a:r>
              <a:rPr dirty="0" sz="1800">
                <a:latin typeface="Times New Roman"/>
                <a:cs typeface="Times New Roman"/>
              </a:rPr>
              <a:t>conceitos </a:t>
            </a:r>
            <a:r>
              <a:rPr dirty="0" sz="1800" spc="-10">
                <a:latin typeface="Times New Roman"/>
                <a:cs typeface="Times New Roman"/>
              </a:rPr>
              <a:t>de </a:t>
            </a:r>
            <a:r>
              <a:rPr dirty="0" sz="1800" spc="-5">
                <a:latin typeface="Times New Roman"/>
                <a:cs typeface="Times New Roman"/>
              </a:rPr>
              <a:t>“Habilidade </a:t>
            </a:r>
            <a:r>
              <a:rPr dirty="0" sz="1800" spc="-15">
                <a:latin typeface="Times New Roman"/>
                <a:cs typeface="Times New Roman"/>
              </a:rPr>
              <a:t>De</a:t>
            </a:r>
            <a:r>
              <a:rPr dirty="0" sz="1800" spc="-10">
                <a:latin typeface="Times New Roman"/>
                <a:cs typeface="Times New Roman"/>
              </a:rPr>
              <a:t> </a:t>
            </a:r>
            <a:r>
              <a:rPr dirty="0" sz="1800" spc="-25">
                <a:latin typeface="Times New Roman"/>
                <a:cs typeface="Times New Roman"/>
              </a:rPr>
              <a:t>Vida” </a:t>
            </a:r>
            <a:r>
              <a:rPr dirty="0" sz="1800" spc="-20">
                <a:latin typeface="Times New Roman"/>
                <a:cs typeface="Times New Roman"/>
              </a:rPr>
              <a:t> </a:t>
            </a:r>
            <a:r>
              <a:rPr dirty="0" sz="1800">
                <a:latin typeface="Times New Roman"/>
                <a:cs typeface="Times New Roman"/>
              </a:rPr>
              <a:t>propostos pela </a:t>
            </a:r>
            <a:r>
              <a:rPr dirty="0" sz="1800" spc="-5">
                <a:latin typeface="Times New Roman"/>
                <a:cs typeface="Times New Roman"/>
              </a:rPr>
              <a:t>Organização Mundial </a:t>
            </a:r>
            <a:r>
              <a:rPr dirty="0" sz="1800">
                <a:latin typeface="Times New Roman"/>
                <a:cs typeface="Times New Roman"/>
              </a:rPr>
              <a:t>de </a:t>
            </a:r>
            <a:r>
              <a:rPr dirty="0" sz="1800" spc="-5">
                <a:latin typeface="Times New Roman"/>
                <a:cs typeface="Times New Roman"/>
              </a:rPr>
              <a:t>Saúde, </a:t>
            </a:r>
            <a:r>
              <a:rPr dirty="0" sz="1800">
                <a:latin typeface="Times New Roman"/>
                <a:cs typeface="Times New Roman"/>
              </a:rPr>
              <a:t>visando </a:t>
            </a:r>
            <a:r>
              <a:rPr dirty="0" sz="1800" spc="5">
                <a:latin typeface="Times New Roman"/>
                <a:cs typeface="Times New Roman"/>
              </a:rPr>
              <a:t> </a:t>
            </a:r>
            <a:r>
              <a:rPr dirty="0" sz="1800">
                <a:latin typeface="Arial MT"/>
                <a:cs typeface="Arial MT"/>
              </a:rPr>
              <a:t>f</a:t>
            </a:r>
            <a:r>
              <a:rPr dirty="0" sz="1800">
                <a:latin typeface="Times New Roman"/>
                <a:cs typeface="Times New Roman"/>
              </a:rPr>
              <a:t>ortalecer</a:t>
            </a:r>
            <a:r>
              <a:rPr dirty="0" sz="1800" spc="5">
                <a:latin typeface="Times New Roman"/>
                <a:cs typeface="Times New Roman"/>
              </a:rPr>
              <a:t> </a:t>
            </a:r>
            <a:r>
              <a:rPr dirty="0" sz="1800" spc="-5">
                <a:latin typeface="Times New Roman"/>
                <a:cs typeface="Times New Roman"/>
              </a:rPr>
              <a:t>os</a:t>
            </a:r>
            <a:r>
              <a:rPr dirty="0" sz="1800">
                <a:latin typeface="Times New Roman"/>
                <a:cs typeface="Times New Roman"/>
              </a:rPr>
              <a:t> recursos</a:t>
            </a:r>
            <a:r>
              <a:rPr dirty="0" sz="1800" spc="5">
                <a:latin typeface="Times New Roman"/>
                <a:cs typeface="Times New Roman"/>
              </a:rPr>
              <a:t> </a:t>
            </a:r>
            <a:r>
              <a:rPr dirty="0" sz="1800">
                <a:latin typeface="Times New Roman"/>
                <a:cs typeface="Times New Roman"/>
              </a:rPr>
              <a:t>psíquicos</a:t>
            </a:r>
            <a:r>
              <a:rPr dirty="0" sz="1800" spc="5">
                <a:latin typeface="Times New Roman"/>
                <a:cs typeface="Times New Roman"/>
              </a:rPr>
              <a:t> </a:t>
            </a:r>
            <a:r>
              <a:rPr dirty="0" sz="1800" spc="-5">
                <a:latin typeface="Times New Roman"/>
                <a:cs typeface="Times New Roman"/>
              </a:rPr>
              <a:t>dos</a:t>
            </a:r>
            <a:r>
              <a:rPr dirty="0" sz="1800">
                <a:latin typeface="Times New Roman"/>
                <a:cs typeface="Times New Roman"/>
              </a:rPr>
              <a:t> pacientes </a:t>
            </a:r>
            <a:r>
              <a:rPr dirty="0" sz="1800" spc="5">
                <a:latin typeface="Times New Roman"/>
                <a:cs typeface="Times New Roman"/>
              </a:rPr>
              <a:t> </a:t>
            </a:r>
            <a:r>
              <a:rPr dirty="0" sz="1800" spc="-5">
                <a:latin typeface="Times New Roman"/>
                <a:cs typeface="Times New Roman"/>
              </a:rPr>
              <a:t>oncológicos,</a:t>
            </a:r>
            <a:r>
              <a:rPr dirty="0" sz="1800">
                <a:latin typeface="Times New Roman"/>
                <a:cs typeface="Times New Roman"/>
              </a:rPr>
              <a:t> </a:t>
            </a:r>
            <a:r>
              <a:rPr dirty="0" sz="1800" spc="-5">
                <a:latin typeface="Times New Roman"/>
                <a:cs typeface="Times New Roman"/>
              </a:rPr>
              <a:t>possibilitando</a:t>
            </a:r>
            <a:r>
              <a:rPr dirty="0" sz="1800">
                <a:latin typeface="Times New Roman"/>
                <a:cs typeface="Times New Roman"/>
              </a:rPr>
              <a:t> a</a:t>
            </a:r>
            <a:r>
              <a:rPr dirty="0" sz="1800" spc="5">
                <a:latin typeface="Times New Roman"/>
                <a:cs typeface="Times New Roman"/>
              </a:rPr>
              <a:t> </a:t>
            </a:r>
            <a:r>
              <a:rPr dirty="0" sz="1800" spc="-5">
                <a:latin typeface="Times New Roman"/>
                <a:cs typeface="Times New Roman"/>
              </a:rPr>
              <a:t>ampliação</a:t>
            </a:r>
            <a:r>
              <a:rPr dirty="0" sz="1800">
                <a:latin typeface="Times New Roman"/>
                <a:cs typeface="Times New Roman"/>
              </a:rPr>
              <a:t> de</a:t>
            </a:r>
            <a:r>
              <a:rPr dirty="0" sz="1800" spc="5">
                <a:latin typeface="Times New Roman"/>
                <a:cs typeface="Times New Roman"/>
              </a:rPr>
              <a:t> </a:t>
            </a:r>
            <a:r>
              <a:rPr dirty="0" sz="1800" spc="-10">
                <a:latin typeface="Times New Roman"/>
                <a:cs typeface="Times New Roman"/>
              </a:rPr>
              <a:t>sua</a:t>
            </a:r>
            <a:r>
              <a:rPr dirty="0" sz="1800" spc="430">
                <a:latin typeface="Times New Roman"/>
                <a:cs typeface="Times New Roman"/>
              </a:rPr>
              <a:t> </a:t>
            </a:r>
            <a:r>
              <a:rPr dirty="0" sz="1800" spc="-5">
                <a:latin typeface="Times New Roman"/>
                <a:cs typeface="Times New Roman"/>
              </a:rPr>
              <a:t>rede </a:t>
            </a:r>
            <a:r>
              <a:rPr dirty="0" sz="1800">
                <a:latin typeface="Times New Roman"/>
                <a:cs typeface="Times New Roman"/>
              </a:rPr>
              <a:t> social</a:t>
            </a:r>
            <a:r>
              <a:rPr dirty="0" sz="1800" spc="-20">
                <a:latin typeface="Times New Roman"/>
                <a:cs typeface="Times New Roman"/>
              </a:rPr>
              <a:t> </a:t>
            </a:r>
            <a:r>
              <a:rPr dirty="0" sz="1800">
                <a:latin typeface="Times New Roman"/>
                <a:cs typeface="Times New Roman"/>
              </a:rPr>
              <a:t>e</a:t>
            </a:r>
            <a:r>
              <a:rPr dirty="0" sz="1800" spc="10">
                <a:latin typeface="Times New Roman"/>
                <a:cs typeface="Times New Roman"/>
              </a:rPr>
              <a:t> </a:t>
            </a:r>
            <a:r>
              <a:rPr dirty="0" sz="1800">
                <a:latin typeface="Times New Roman"/>
                <a:cs typeface="Times New Roman"/>
              </a:rPr>
              <a:t>de</a:t>
            </a:r>
            <a:r>
              <a:rPr dirty="0" sz="1800" spc="-5">
                <a:latin typeface="Times New Roman"/>
                <a:cs typeface="Times New Roman"/>
              </a:rPr>
              <a:t> </a:t>
            </a:r>
            <a:r>
              <a:rPr dirty="0" sz="1800">
                <a:latin typeface="Times New Roman"/>
                <a:cs typeface="Times New Roman"/>
              </a:rPr>
              <a:t>apoio.</a:t>
            </a:r>
            <a:r>
              <a:rPr dirty="0" sz="1800" spc="-20">
                <a:latin typeface="Times New Roman"/>
                <a:cs typeface="Times New Roman"/>
              </a:rPr>
              <a:t> </a:t>
            </a:r>
            <a:r>
              <a:rPr dirty="0" sz="1800">
                <a:latin typeface="Calibri"/>
                <a:cs typeface="Calibri"/>
              </a:rPr>
              <a:t>.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8327897" y="5311851"/>
            <a:ext cx="1332865" cy="3917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spc="-15" b="1">
                <a:solidFill>
                  <a:srgbClr val="FFFFFF"/>
                </a:solidFill>
                <a:latin typeface="Calibri"/>
                <a:cs typeface="Calibri"/>
              </a:rPr>
              <a:t>MÉTODOS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6437757" y="5854064"/>
            <a:ext cx="5280025" cy="13976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just" marL="12700" marR="5080">
              <a:lnSpc>
                <a:spcPct val="100000"/>
              </a:lnSpc>
              <a:spcBef>
                <a:spcPts val="100"/>
              </a:spcBef>
            </a:pPr>
            <a:r>
              <a:rPr dirty="0" sz="1800" spc="-5">
                <a:latin typeface="Times New Roman"/>
                <a:cs typeface="Times New Roman"/>
              </a:rPr>
              <a:t>O </a:t>
            </a:r>
            <a:r>
              <a:rPr dirty="0" sz="1800">
                <a:latin typeface="Times New Roman"/>
                <a:cs typeface="Times New Roman"/>
              </a:rPr>
              <a:t>grupo, que </a:t>
            </a:r>
            <a:r>
              <a:rPr dirty="0" sz="1800" spc="-5">
                <a:latin typeface="Times New Roman"/>
                <a:cs typeface="Times New Roman"/>
              </a:rPr>
              <a:t>será mediado </a:t>
            </a:r>
            <a:r>
              <a:rPr dirty="0" sz="1800">
                <a:latin typeface="Times New Roman"/>
                <a:cs typeface="Times New Roman"/>
              </a:rPr>
              <a:t>por </a:t>
            </a:r>
            <a:r>
              <a:rPr dirty="0" sz="1800" spc="-10">
                <a:latin typeface="Times New Roman"/>
                <a:cs typeface="Times New Roman"/>
              </a:rPr>
              <a:t>um </a:t>
            </a:r>
            <a:r>
              <a:rPr dirty="0" sz="1800">
                <a:latin typeface="Times New Roman"/>
                <a:cs typeface="Times New Roman"/>
              </a:rPr>
              <a:t>psicólogo </a:t>
            </a:r>
            <a:r>
              <a:rPr dirty="0" sz="1800" spc="-10">
                <a:latin typeface="Times New Roman"/>
                <a:cs typeface="Times New Roman"/>
              </a:rPr>
              <a:t>titular, </a:t>
            </a:r>
            <a:r>
              <a:rPr dirty="0" sz="1800">
                <a:latin typeface="Times New Roman"/>
                <a:cs typeface="Times New Roman"/>
              </a:rPr>
              <a:t>com </a:t>
            </a:r>
            <a:r>
              <a:rPr dirty="0" sz="1800" spc="-434">
                <a:latin typeface="Times New Roman"/>
                <a:cs typeface="Times New Roman"/>
              </a:rPr>
              <a:t> </a:t>
            </a:r>
            <a:r>
              <a:rPr dirty="0" sz="1800">
                <a:latin typeface="Times New Roman"/>
                <a:cs typeface="Times New Roman"/>
              </a:rPr>
              <a:t>possibilidade</a:t>
            </a:r>
            <a:r>
              <a:rPr dirty="0" sz="1800" spc="5">
                <a:latin typeface="Times New Roman"/>
                <a:cs typeface="Times New Roman"/>
              </a:rPr>
              <a:t> </a:t>
            </a:r>
            <a:r>
              <a:rPr dirty="0" sz="1800" spc="-10">
                <a:latin typeface="Times New Roman"/>
                <a:cs typeface="Times New Roman"/>
              </a:rPr>
              <a:t>de</a:t>
            </a:r>
            <a:r>
              <a:rPr dirty="0" sz="1800" spc="-5">
                <a:latin typeface="Times New Roman"/>
                <a:cs typeface="Times New Roman"/>
              </a:rPr>
              <a:t> acompanhamento</a:t>
            </a:r>
            <a:r>
              <a:rPr dirty="0" sz="1800">
                <a:latin typeface="Times New Roman"/>
                <a:cs typeface="Times New Roman"/>
              </a:rPr>
              <a:t> </a:t>
            </a:r>
            <a:r>
              <a:rPr dirty="0" sz="1800" spc="-5">
                <a:latin typeface="Times New Roman"/>
                <a:cs typeface="Times New Roman"/>
              </a:rPr>
              <a:t>dos</a:t>
            </a:r>
            <a:r>
              <a:rPr dirty="0" sz="1800">
                <a:latin typeface="Times New Roman"/>
                <a:cs typeface="Times New Roman"/>
              </a:rPr>
              <a:t> </a:t>
            </a:r>
            <a:r>
              <a:rPr dirty="0" sz="1800" spc="-5">
                <a:latin typeface="Times New Roman"/>
                <a:cs typeface="Times New Roman"/>
              </a:rPr>
              <a:t>residentes,</a:t>
            </a:r>
            <a:r>
              <a:rPr dirty="0" sz="1800">
                <a:latin typeface="Times New Roman"/>
                <a:cs typeface="Times New Roman"/>
              </a:rPr>
              <a:t> tem </a:t>
            </a:r>
            <a:r>
              <a:rPr dirty="0" sz="1800" spc="-434">
                <a:latin typeface="Times New Roman"/>
                <a:cs typeface="Times New Roman"/>
              </a:rPr>
              <a:t> </a:t>
            </a:r>
            <a:r>
              <a:rPr dirty="0" sz="1800">
                <a:latin typeface="Times New Roman"/>
                <a:cs typeface="Times New Roman"/>
              </a:rPr>
              <a:t>como proposta </a:t>
            </a:r>
            <a:r>
              <a:rPr dirty="0" sz="1800" spc="-5">
                <a:latin typeface="Times New Roman"/>
                <a:cs typeface="Times New Roman"/>
              </a:rPr>
              <a:t>inicial </a:t>
            </a:r>
            <a:r>
              <a:rPr dirty="0" sz="1800">
                <a:latin typeface="Times New Roman"/>
                <a:cs typeface="Times New Roman"/>
              </a:rPr>
              <a:t>06 </a:t>
            </a:r>
            <a:r>
              <a:rPr dirty="0" sz="1800" spc="-5">
                <a:latin typeface="Times New Roman"/>
                <a:cs typeface="Times New Roman"/>
              </a:rPr>
              <a:t>(seis) </a:t>
            </a:r>
            <a:r>
              <a:rPr dirty="0" sz="1800">
                <a:latin typeface="Times New Roman"/>
                <a:cs typeface="Times New Roman"/>
              </a:rPr>
              <a:t>encontros, com duração </a:t>
            </a:r>
            <a:r>
              <a:rPr dirty="0" sz="1800" spc="5">
                <a:latin typeface="Times New Roman"/>
                <a:cs typeface="Times New Roman"/>
              </a:rPr>
              <a:t> </a:t>
            </a:r>
            <a:r>
              <a:rPr dirty="0" sz="1800">
                <a:latin typeface="Times New Roman"/>
                <a:cs typeface="Times New Roman"/>
              </a:rPr>
              <a:t>de 90 </a:t>
            </a:r>
            <a:r>
              <a:rPr dirty="0" sz="1800" spc="-5">
                <a:latin typeface="Times New Roman"/>
                <a:cs typeface="Times New Roman"/>
              </a:rPr>
              <a:t>minutos </a:t>
            </a:r>
            <a:r>
              <a:rPr dirty="0" sz="1800">
                <a:latin typeface="Times New Roman"/>
                <a:cs typeface="Times New Roman"/>
              </a:rPr>
              <a:t>por </a:t>
            </a:r>
            <a:r>
              <a:rPr dirty="0" sz="1800" spc="-5">
                <a:latin typeface="Times New Roman"/>
                <a:cs typeface="Times New Roman"/>
              </a:rPr>
              <a:t>encontro, com </a:t>
            </a:r>
            <a:r>
              <a:rPr dirty="0" sz="1800">
                <a:latin typeface="Times New Roman"/>
                <a:cs typeface="Times New Roman"/>
              </a:rPr>
              <a:t>06 </a:t>
            </a:r>
            <a:r>
              <a:rPr dirty="0" sz="1800" spc="-5">
                <a:latin typeface="Times New Roman"/>
                <a:cs typeface="Times New Roman"/>
              </a:rPr>
              <a:t>(seis) pacientes </a:t>
            </a:r>
            <a:r>
              <a:rPr dirty="0" sz="1800">
                <a:latin typeface="Times New Roman"/>
                <a:cs typeface="Times New Roman"/>
              </a:rPr>
              <a:t>a </a:t>
            </a:r>
            <a:r>
              <a:rPr dirty="0" sz="1800" spc="5">
                <a:latin typeface="Times New Roman"/>
                <a:cs typeface="Times New Roman"/>
              </a:rPr>
              <a:t> </a:t>
            </a:r>
            <a:r>
              <a:rPr dirty="0" sz="1800">
                <a:latin typeface="Times New Roman"/>
                <a:cs typeface="Times New Roman"/>
              </a:rPr>
              <a:t>cada</a:t>
            </a:r>
            <a:r>
              <a:rPr dirty="0" sz="1800" spc="240">
                <a:latin typeface="Times New Roman"/>
                <a:cs typeface="Times New Roman"/>
              </a:rPr>
              <a:t> </a:t>
            </a:r>
            <a:r>
              <a:rPr dirty="0" sz="1800" spc="-5">
                <a:latin typeface="Times New Roman"/>
                <a:cs typeface="Times New Roman"/>
              </a:rPr>
              <a:t>ciclo.</a:t>
            </a:r>
            <a:r>
              <a:rPr dirty="0" sz="1800" spc="265">
                <a:latin typeface="Times New Roman"/>
                <a:cs typeface="Times New Roman"/>
              </a:rPr>
              <a:t> </a:t>
            </a:r>
            <a:r>
              <a:rPr dirty="0" sz="1800" spc="-10">
                <a:latin typeface="Times New Roman"/>
                <a:cs typeface="Times New Roman"/>
              </a:rPr>
              <a:t>As</a:t>
            </a:r>
            <a:r>
              <a:rPr dirty="0" sz="1800" spc="265">
                <a:latin typeface="Times New Roman"/>
                <a:cs typeface="Times New Roman"/>
              </a:rPr>
              <a:t> </a:t>
            </a:r>
            <a:r>
              <a:rPr dirty="0" sz="1800">
                <a:latin typeface="Times New Roman"/>
                <a:cs typeface="Times New Roman"/>
              </a:rPr>
              <a:t>reuniões</a:t>
            </a:r>
            <a:r>
              <a:rPr dirty="0" sz="1800" spc="235">
                <a:latin typeface="Times New Roman"/>
                <a:cs typeface="Times New Roman"/>
              </a:rPr>
              <a:t> </a:t>
            </a:r>
            <a:r>
              <a:rPr dirty="0" sz="1800" spc="-5">
                <a:latin typeface="Times New Roman"/>
                <a:cs typeface="Times New Roman"/>
              </a:rPr>
              <a:t>acontecerão</a:t>
            </a:r>
            <a:r>
              <a:rPr dirty="0" sz="1800" spc="265">
                <a:latin typeface="Times New Roman"/>
                <a:cs typeface="Times New Roman"/>
              </a:rPr>
              <a:t> </a:t>
            </a:r>
            <a:r>
              <a:rPr dirty="0" sz="1800" spc="-10">
                <a:latin typeface="Times New Roman"/>
                <a:cs typeface="Times New Roman"/>
              </a:rPr>
              <a:t>na</a:t>
            </a:r>
            <a:r>
              <a:rPr dirty="0" sz="1800" spc="260">
                <a:latin typeface="Times New Roman"/>
                <a:cs typeface="Times New Roman"/>
              </a:rPr>
              <a:t> </a:t>
            </a:r>
            <a:r>
              <a:rPr dirty="0" sz="1800">
                <a:latin typeface="Times New Roman"/>
                <a:cs typeface="Times New Roman"/>
              </a:rPr>
              <a:t>sala</a:t>
            </a:r>
            <a:r>
              <a:rPr dirty="0" sz="1800" spc="254">
                <a:latin typeface="Times New Roman"/>
                <a:cs typeface="Times New Roman"/>
              </a:rPr>
              <a:t> </a:t>
            </a:r>
            <a:r>
              <a:rPr dirty="0" sz="1800" spc="-15">
                <a:latin typeface="Times New Roman"/>
                <a:cs typeface="Times New Roman"/>
              </a:rPr>
              <a:t>do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6437757" y="7226045"/>
            <a:ext cx="5280025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>
                <a:latin typeface="Times New Roman"/>
                <a:cs typeface="Times New Roman"/>
              </a:rPr>
              <a:t>departamento</a:t>
            </a:r>
            <a:r>
              <a:rPr dirty="0" sz="1800" spc="55">
                <a:latin typeface="Times New Roman"/>
                <a:cs typeface="Times New Roman"/>
              </a:rPr>
              <a:t> </a:t>
            </a:r>
            <a:r>
              <a:rPr dirty="0" sz="1800">
                <a:latin typeface="Times New Roman"/>
                <a:cs typeface="Times New Roman"/>
              </a:rPr>
              <a:t>de</a:t>
            </a:r>
            <a:r>
              <a:rPr dirty="0" sz="1800" spc="50">
                <a:latin typeface="Times New Roman"/>
                <a:cs typeface="Times New Roman"/>
              </a:rPr>
              <a:t> </a:t>
            </a:r>
            <a:r>
              <a:rPr dirty="0" sz="1800">
                <a:latin typeface="Times New Roman"/>
                <a:cs typeface="Times New Roman"/>
              </a:rPr>
              <a:t>saúde</a:t>
            </a:r>
            <a:r>
              <a:rPr dirty="0" sz="1800" spc="55">
                <a:latin typeface="Times New Roman"/>
                <a:cs typeface="Times New Roman"/>
              </a:rPr>
              <a:t> </a:t>
            </a:r>
            <a:r>
              <a:rPr dirty="0" sz="1800" spc="-5">
                <a:latin typeface="Times New Roman"/>
                <a:cs typeface="Times New Roman"/>
              </a:rPr>
              <a:t>mental</a:t>
            </a:r>
            <a:r>
              <a:rPr dirty="0" sz="1800" spc="65">
                <a:latin typeface="Times New Roman"/>
                <a:cs typeface="Times New Roman"/>
              </a:rPr>
              <a:t> </a:t>
            </a:r>
            <a:r>
              <a:rPr dirty="0" sz="1800" spc="-5">
                <a:latin typeface="Times New Roman"/>
                <a:cs typeface="Times New Roman"/>
              </a:rPr>
              <a:t>em</a:t>
            </a:r>
            <a:r>
              <a:rPr dirty="0" sz="1800" spc="50">
                <a:latin typeface="Times New Roman"/>
                <a:cs typeface="Times New Roman"/>
              </a:rPr>
              <a:t> </a:t>
            </a:r>
            <a:r>
              <a:rPr dirty="0" sz="1800">
                <a:latin typeface="Times New Roman"/>
                <a:cs typeface="Times New Roman"/>
              </a:rPr>
              <a:t>psicologia</a:t>
            </a:r>
            <a:r>
              <a:rPr dirty="0" sz="1800" spc="60">
                <a:latin typeface="Times New Roman"/>
                <a:cs typeface="Times New Roman"/>
              </a:rPr>
              <a:t> </a:t>
            </a:r>
            <a:r>
              <a:rPr dirty="0" sz="1800" spc="-5">
                <a:latin typeface="Times New Roman"/>
                <a:cs typeface="Times New Roman"/>
              </a:rPr>
              <a:t>se</a:t>
            </a:r>
            <a:r>
              <a:rPr dirty="0" sz="1800" spc="55">
                <a:latin typeface="Times New Roman"/>
                <a:cs typeface="Times New Roman"/>
              </a:rPr>
              <a:t> </a:t>
            </a:r>
            <a:r>
              <a:rPr dirty="0" sz="1800" spc="-5">
                <a:latin typeface="Times New Roman"/>
                <a:cs typeface="Times New Roman"/>
              </a:rPr>
              <a:t>encontra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6437757" y="7500366"/>
            <a:ext cx="5280660" cy="139128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algn="just" marL="12700" marR="5080">
              <a:lnSpc>
                <a:spcPct val="99400"/>
              </a:lnSpc>
              <a:spcBef>
                <a:spcPts val="110"/>
              </a:spcBef>
            </a:pPr>
            <a:r>
              <a:rPr dirty="0" sz="1800" spc="-5">
                <a:latin typeface="Times New Roman"/>
                <a:cs typeface="Times New Roman"/>
              </a:rPr>
              <a:t>instalada</a:t>
            </a:r>
            <a:r>
              <a:rPr dirty="0" sz="1800">
                <a:latin typeface="Times New Roman"/>
                <a:cs typeface="Times New Roman"/>
              </a:rPr>
              <a:t> </a:t>
            </a:r>
            <a:r>
              <a:rPr dirty="0" sz="1800" spc="-5">
                <a:latin typeface="Times New Roman"/>
                <a:cs typeface="Times New Roman"/>
              </a:rPr>
              <a:t>no</a:t>
            </a:r>
            <a:r>
              <a:rPr dirty="0" sz="1800">
                <a:latin typeface="Times New Roman"/>
                <a:cs typeface="Times New Roman"/>
              </a:rPr>
              <a:t> </a:t>
            </a:r>
            <a:r>
              <a:rPr dirty="0" sz="1800" spc="-5">
                <a:latin typeface="Times New Roman"/>
                <a:cs typeface="Times New Roman"/>
              </a:rPr>
              <a:t>Ambulatório</a:t>
            </a:r>
            <a:r>
              <a:rPr dirty="0" sz="1800">
                <a:latin typeface="Times New Roman"/>
                <a:cs typeface="Times New Roman"/>
              </a:rPr>
              <a:t> </a:t>
            </a:r>
            <a:r>
              <a:rPr dirty="0" sz="1800" spc="-5">
                <a:latin typeface="Times New Roman"/>
                <a:cs typeface="Times New Roman"/>
              </a:rPr>
              <a:t>Fairbanks,</a:t>
            </a:r>
            <a:r>
              <a:rPr dirty="0" sz="1800">
                <a:latin typeface="Times New Roman"/>
                <a:cs typeface="Times New Roman"/>
              </a:rPr>
              <a:t> </a:t>
            </a:r>
            <a:r>
              <a:rPr dirty="0" sz="1800" spc="-5">
                <a:latin typeface="Times New Roman"/>
                <a:cs typeface="Times New Roman"/>
              </a:rPr>
              <a:t>tendo</a:t>
            </a:r>
            <a:r>
              <a:rPr dirty="0" sz="1800">
                <a:latin typeface="Times New Roman"/>
                <a:cs typeface="Times New Roman"/>
              </a:rPr>
              <a:t> </a:t>
            </a:r>
            <a:r>
              <a:rPr dirty="0" sz="1800" spc="-5">
                <a:latin typeface="Times New Roman"/>
                <a:cs typeface="Times New Roman"/>
              </a:rPr>
              <a:t>duas </a:t>
            </a:r>
            <a:r>
              <a:rPr dirty="0" sz="1800" spc="-434">
                <a:latin typeface="Times New Roman"/>
                <a:cs typeface="Times New Roman"/>
              </a:rPr>
              <a:t> </a:t>
            </a:r>
            <a:r>
              <a:rPr dirty="0" sz="1800" spc="-5">
                <a:latin typeface="Times New Roman"/>
                <a:cs typeface="Times New Roman"/>
              </a:rPr>
              <a:t>propostas:</a:t>
            </a:r>
            <a:r>
              <a:rPr dirty="0" sz="1800" spc="265">
                <a:latin typeface="Times New Roman"/>
                <a:cs typeface="Times New Roman"/>
              </a:rPr>
              <a:t> </a:t>
            </a:r>
            <a:r>
              <a:rPr dirty="0" sz="1800" spc="-5">
                <a:latin typeface="Times New Roman"/>
                <a:cs typeface="Times New Roman"/>
              </a:rPr>
              <a:t>uma</a:t>
            </a:r>
            <a:r>
              <a:rPr dirty="0" sz="1800" spc="254">
                <a:latin typeface="Times New Roman"/>
                <a:cs typeface="Times New Roman"/>
              </a:rPr>
              <a:t> </a:t>
            </a:r>
            <a:r>
              <a:rPr dirty="0" sz="1800" spc="-5">
                <a:latin typeface="Times New Roman"/>
                <a:cs typeface="Times New Roman"/>
              </a:rPr>
              <a:t>onde</a:t>
            </a:r>
            <a:r>
              <a:rPr dirty="0" sz="1800" spc="270">
                <a:latin typeface="Times New Roman"/>
                <a:cs typeface="Times New Roman"/>
              </a:rPr>
              <a:t> </a:t>
            </a:r>
            <a:r>
              <a:rPr dirty="0" sz="1800" spc="-5">
                <a:latin typeface="Times New Roman"/>
                <a:cs typeface="Times New Roman"/>
              </a:rPr>
              <a:t>o</a:t>
            </a:r>
            <a:r>
              <a:rPr dirty="0" sz="1800" spc="260">
                <a:latin typeface="Times New Roman"/>
                <a:cs typeface="Times New Roman"/>
              </a:rPr>
              <a:t> </a:t>
            </a:r>
            <a:r>
              <a:rPr dirty="0" sz="1800" spc="-5">
                <a:latin typeface="Times New Roman"/>
                <a:cs typeface="Times New Roman"/>
              </a:rPr>
              <a:t>grupo</a:t>
            </a:r>
            <a:r>
              <a:rPr dirty="0" sz="1800" spc="250">
                <a:latin typeface="Times New Roman"/>
                <a:cs typeface="Times New Roman"/>
              </a:rPr>
              <a:t> </a:t>
            </a:r>
            <a:r>
              <a:rPr dirty="0" sz="1800" spc="-5">
                <a:latin typeface="Times New Roman"/>
                <a:cs typeface="Times New Roman"/>
              </a:rPr>
              <a:t>ocorre</a:t>
            </a:r>
            <a:r>
              <a:rPr dirty="0" sz="1800" spc="270">
                <a:latin typeface="Times New Roman"/>
                <a:cs typeface="Times New Roman"/>
              </a:rPr>
              <a:t> </a:t>
            </a:r>
            <a:r>
              <a:rPr dirty="0" sz="1800" spc="-10">
                <a:latin typeface="Times New Roman"/>
                <a:cs typeface="Times New Roman"/>
              </a:rPr>
              <a:t>de</a:t>
            </a:r>
            <a:r>
              <a:rPr dirty="0" sz="1800" spc="265">
                <a:latin typeface="Times New Roman"/>
                <a:cs typeface="Times New Roman"/>
              </a:rPr>
              <a:t> </a:t>
            </a:r>
            <a:r>
              <a:rPr dirty="0" sz="1800" spc="-5">
                <a:latin typeface="Times New Roman"/>
                <a:cs typeface="Times New Roman"/>
              </a:rPr>
              <a:t>forma</a:t>
            </a:r>
            <a:r>
              <a:rPr dirty="0" sz="1800" spc="254">
                <a:latin typeface="Times New Roman"/>
                <a:cs typeface="Times New Roman"/>
              </a:rPr>
              <a:t> </a:t>
            </a:r>
            <a:r>
              <a:rPr dirty="0" sz="1800">
                <a:latin typeface="Times New Roman"/>
                <a:cs typeface="Times New Roman"/>
              </a:rPr>
              <a:t>fechada, </a:t>
            </a:r>
            <a:r>
              <a:rPr dirty="0" sz="1800" spc="-440">
                <a:latin typeface="Times New Roman"/>
                <a:cs typeface="Times New Roman"/>
              </a:rPr>
              <a:t> </a:t>
            </a:r>
            <a:r>
              <a:rPr dirty="0" sz="1800" spc="-5">
                <a:latin typeface="Times New Roman"/>
                <a:cs typeface="Times New Roman"/>
              </a:rPr>
              <a:t>ou seja, os mesmos </a:t>
            </a:r>
            <a:r>
              <a:rPr dirty="0" sz="1800">
                <a:latin typeface="Times New Roman"/>
                <a:cs typeface="Times New Roman"/>
              </a:rPr>
              <a:t>participantes durante todo o </a:t>
            </a:r>
            <a:r>
              <a:rPr dirty="0" sz="1800" spc="-5">
                <a:latin typeface="Times New Roman"/>
                <a:cs typeface="Times New Roman"/>
              </a:rPr>
              <a:t>ciclo, </a:t>
            </a:r>
            <a:r>
              <a:rPr dirty="0" sz="1800">
                <a:latin typeface="Times New Roman"/>
                <a:cs typeface="Times New Roman"/>
              </a:rPr>
              <a:t>e </a:t>
            </a:r>
            <a:r>
              <a:rPr dirty="0" sz="1800" spc="5">
                <a:latin typeface="Times New Roman"/>
                <a:cs typeface="Times New Roman"/>
              </a:rPr>
              <a:t> </a:t>
            </a:r>
            <a:r>
              <a:rPr dirty="0" sz="1800">
                <a:latin typeface="Times New Roman"/>
                <a:cs typeface="Times New Roman"/>
              </a:rPr>
              <a:t>outro </a:t>
            </a:r>
            <a:r>
              <a:rPr dirty="0" sz="1800" spc="-5">
                <a:latin typeface="Times New Roman"/>
                <a:cs typeface="Times New Roman"/>
              </a:rPr>
              <a:t>grupo, aberto, </a:t>
            </a:r>
            <a:r>
              <a:rPr dirty="0" sz="1800">
                <a:latin typeface="Times New Roman"/>
                <a:cs typeface="Times New Roman"/>
              </a:rPr>
              <a:t>onde há </a:t>
            </a:r>
            <a:r>
              <a:rPr dirty="0" sz="1800" spc="-5">
                <a:latin typeface="Times New Roman"/>
                <a:cs typeface="Times New Roman"/>
              </a:rPr>
              <a:t>flexibilidade para </a:t>
            </a:r>
            <a:r>
              <a:rPr dirty="0" sz="1800">
                <a:latin typeface="Times New Roman"/>
                <a:cs typeface="Times New Roman"/>
              </a:rPr>
              <a:t>que </a:t>
            </a:r>
            <a:r>
              <a:rPr dirty="0" sz="1800" spc="-5">
                <a:latin typeface="Times New Roman"/>
                <a:cs typeface="Times New Roman"/>
              </a:rPr>
              <a:t>as </a:t>
            </a:r>
            <a:r>
              <a:rPr dirty="0" sz="1800">
                <a:latin typeface="Times New Roman"/>
                <a:cs typeface="Times New Roman"/>
              </a:rPr>
              <a:t> </a:t>
            </a:r>
            <a:r>
              <a:rPr dirty="0" sz="1800" spc="-5">
                <a:latin typeface="Times New Roman"/>
                <a:cs typeface="Times New Roman"/>
              </a:rPr>
              <a:t>pessoas </a:t>
            </a:r>
            <a:r>
              <a:rPr dirty="0" sz="1800">
                <a:latin typeface="Times New Roman"/>
                <a:cs typeface="Times New Roman"/>
              </a:rPr>
              <a:t>entrem</a:t>
            </a:r>
            <a:r>
              <a:rPr dirty="0" sz="1800" spc="-10">
                <a:latin typeface="Times New Roman"/>
                <a:cs typeface="Times New Roman"/>
              </a:rPr>
              <a:t> </a:t>
            </a:r>
            <a:r>
              <a:rPr dirty="0" sz="1800">
                <a:latin typeface="Times New Roman"/>
                <a:cs typeface="Times New Roman"/>
              </a:rPr>
              <a:t>e</a:t>
            </a:r>
            <a:r>
              <a:rPr dirty="0" sz="1800" spc="-5">
                <a:latin typeface="Times New Roman"/>
                <a:cs typeface="Times New Roman"/>
              </a:rPr>
              <a:t> </a:t>
            </a:r>
            <a:r>
              <a:rPr dirty="0" sz="1800">
                <a:latin typeface="Times New Roman"/>
                <a:cs typeface="Times New Roman"/>
              </a:rPr>
              <a:t>saiam do</a:t>
            </a:r>
            <a:r>
              <a:rPr dirty="0" sz="1800" spc="-15">
                <a:latin typeface="Times New Roman"/>
                <a:cs typeface="Times New Roman"/>
              </a:rPr>
              <a:t> </a:t>
            </a:r>
            <a:r>
              <a:rPr dirty="0" sz="1800">
                <a:latin typeface="Times New Roman"/>
                <a:cs typeface="Times New Roman"/>
              </a:rPr>
              <a:t>grupo</a:t>
            </a:r>
            <a:r>
              <a:rPr dirty="0" sz="1800" spc="5">
                <a:latin typeface="Times New Roman"/>
                <a:cs typeface="Times New Roman"/>
              </a:rPr>
              <a:t> </a:t>
            </a:r>
            <a:r>
              <a:rPr dirty="0" sz="1800">
                <a:latin typeface="Times New Roman"/>
                <a:cs typeface="Times New Roman"/>
              </a:rPr>
              <a:t>durante</a:t>
            </a:r>
            <a:r>
              <a:rPr dirty="0" sz="1800" spc="-10">
                <a:latin typeface="Times New Roman"/>
                <a:cs typeface="Times New Roman"/>
              </a:rPr>
              <a:t> </a:t>
            </a:r>
            <a:r>
              <a:rPr dirty="0" sz="1800">
                <a:latin typeface="Times New Roman"/>
                <a:cs typeface="Times New Roman"/>
              </a:rPr>
              <a:t>o</a:t>
            </a:r>
            <a:r>
              <a:rPr dirty="0" sz="1800" spc="5">
                <a:latin typeface="Times New Roman"/>
                <a:cs typeface="Times New Roman"/>
              </a:rPr>
              <a:t> </a:t>
            </a:r>
            <a:r>
              <a:rPr dirty="0" sz="1800" spc="-5">
                <a:latin typeface="Times New Roman"/>
                <a:cs typeface="Times New Roman"/>
              </a:rPr>
              <a:t>processo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14344014" y="1975484"/>
            <a:ext cx="1648460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b="1">
                <a:solidFill>
                  <a:srgbClr val="FFFFFF"/>
                </a:solidFill>
                <a:latin typeface="Calibri"/>
                <a:cs typeface="Calibri"/>
              </a:rPr>
              <a:t>R</a:t>
            </a:r>
            <a:r>
              <a:rPr dirty="0" sz="2400" spc="-15" b="1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dirty="0" sz="2400" b="1">
                <a:solidFill>
                  <a:srgbClr val="FFFFFF"/>
                </a:solidFill>
                <a:latin typeface="Calibri"/>
                <a:cs typeface="Calibri"/>
              </a:rPr>
              <a:t>S</a:t>
            </a:r>
            <a:r>
              <a:rPr dirty="0" sz="2400" spc="5" b="1">
                <a:solidFill>
                  <a:srgbClr val="FFFFFF"/>
                </a:solidFill>
                <a:latin typeface="Calibri"/>
                <a:cs typeface="Calibri"/>
              </a:rPr>
              <a:t>U</a:t>
            </a:r>
            <a:r>
              <a:rPr dirty="0" sz="2400" spc="-175" b="1">
                <a:solidFill>
                  <a:srgbClr val="FFFFFF"/>
                </a:solidFill>
                <a:latin typeface="Calibri"/>
                <a:cs typeface="Calibri"/>
              </a:rPr>
              <a:t>L</a:t>
            </a:r>
            <a:r>
              <a:rPr dirty="0" sz="2400" spc="-195" b="1">
                <a:solidFill>
                  <a:srgbClr val="FFFFFF"/>
                </a:solidFill>
                <a:latin typeface="Calibri"/>
                <a:cs typeface="Calibri"/>
              </a:rPr>
              <a:t>T</a:t>
            </a:r>
            <a:r>
              <a:rPr dirty="0" sz="2400" b="1">
                <a:solidFill>
                  <a:srgbClr val="FFFFFF"/>
                </a:solidFill>
                <a:latin typeface="Calibri"/>
                <a:cs typeface="Calibri"/>
              </a:rPr>
              <a:t>ADOS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12308840" y="2627503"/>
            <a:ext cx="5280025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-5">
                <a:latin typeface="Times New Roman"/>
                <a:cs typeface="Times New Roman"/>
              </a:rPr>
              <a:t>O</a:t>
            </a:r>
            <a:r>
              <a:rPr dirty="0" sz="1800" spc="140">
                <a:latin typeface="Times New Roman"/>
                <a:cs typeface="Times New Roman"/>
              </a:rPr>
              <a:t> </a:t>
            </a:r>
            <a:r>
              <a:rPr dirty="0" sz="1800">
                <a:latin typeface="Times New Roman"/>
                <a:cs typeface="Times New Roman"/>
              </a:rPr>
              <a:t>resultado</a:t>
            </a:r>
            <a:r>
              <a:rPr dirty="0" sz="1800" spc="155">
                <a:latin typeface="Times New Roman"/>
                <a:cs typeface="Times New Roman"/>
              </a:rPr>
              <a:t> </a:t>
            </a:r>
            <a:r>
              <a:rPr dirty="0" sz="1800" spc="-10">
                <a:latin typeface="Times New Roman"/>
                <a:cs typeface="Times New Roman"/>
              </a:rPr>
              <a:t>deste</a:t>
            </a:r>
            <a:r>
              <a:rPr dirty="0" sz="1800" spc="155">
                <a:latin typeface="Times New Roman"/>
                <a:cs typeface="Times New Roman"/>
              </a:rPr>
              <a:t> </a:t>
            </a:r>
            <a:r>
              <a:rPr dirty="0" sz="1800" spc="-5">
                <a:latin typeface="Times New Roman"/>
                <a:cs typeface="Times New Roman"/>
              </a:rPr>
              <a:t>trabalho</a:t>
            </a:r>
            <a:r>
              <a:rPr dirty="0" sz="1800" spc="140">
                <a:latin typeface="Times New Roman"/>
                <a:cs typeface="Times New Roman"/>
              </a:rPr>
              <a:t> </a:t>
            </a:r>
            <a:r>
              <a:rPr dirty="0" sz="1800">
                <a:latin typeface="Times New Roman"/>
                <a:cs typeface="Times New Roman"/>
              </a:rPr>
              <a:t>é</a:t>
            </a:r>
            <a:r>
              <a:rPr dirty="0" sz="1800" spc="155">
                <a:latin typeface="Times New Roman"/>
                <a:cs typeface="Times New Roman"/>
              </a:rPr>
              <a:t> </a:t>
            </a:r>
            <a:r>
              <a:rPr dirty="0" sz="1800">
                <a:latin typeface="Times New Roman"/>
                <a:cs typeface="Times New Roman"/>
              </a:rPr>
              <a:t>a</a:t>
            </a:r>
            <a:r>
              <a:rPr dirty="0" sz="1800" spc="140">
                <a:latin typeface="Times New Roman"/>
                <a:cs typeface="Times New Roman"/>
              </a:rPr>
              <a:t> </a:t>
            </a:r>
            <a:r>
              <a:rPr dirty="0" sz="1800">
                <a:latin typeface="Times New Roman"/>
                <a:cs typeface="Times New Roman"/>
              </a:rPr>
              <a:t>criação</a:t>
            </a:r>
            <a:r>
              <a:rPr dirty="0" sz="1800" spc="140">
                <a:latin typeface="Times New Roman"/>
                <a:cs typeface="Times New Roman"/>
              </a:rPr>
              <a:t> </a:t>
            </a:r>
            <a:r>
              <a:rPr dirty="0" sz="1800">
                <a:latin typeface="Times New Roman"/>
                <a:cs typeface="Times New Roman"/>
              </a:rPr>
              <a:t>de</a:t>
            </a:r>
            <a:r>
              <a:rPr dirty="0" sz="1800" spc="155">
                <a:latin typeface="Times New Roman"/>
                <a:cs typeface="Times New Roman"/>
              </a:rPr>
              <a:t> </a:t>
            </a:r>
            <a:r>
              <a:rPr dirty="0" sz="1800">
                <a:latin typeface="Times New Roman"/>
                <a:cs typeface="Times New Roman"/>
              </a:rPr>
              <a:t>um</a:t>
            </a:r>
            <a:r>
              <a:rPr dirty="0" sz="1800" spc="140">
                <a:latin typeface="Times New Roman"/>
                <a:cs typeface="Times New Roman"/>
              </a:rPr>
              <a:t> </a:t>
            </a:r>
            <a:r>
              <a:rPr dirty="0" sz="1800" spc="-5">
                <a:latin typeface="Times New Roman"/>
                <a:cs typeface="Times New Roman"/>
              </a:rPr>
              <a:t>modelo</a:t>
            </a:r>
            <a:r>
              <a:rPr dirty="0" sz="1800" spc="145">
                <a:latin typeface="Times New Roman"/>
                <a:cs typeface="Times New Roman"/>
              </a:rPr>
              <a:t> </a:t>
            </a:r>
            <a:r>
              <a:rPr dirty="0" sz="1800">
                <a:latin typeface="Times New Roman"/>
                <a:cs typeface="Times New Roman"/>
              </a:rPr>
              <a:t>de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12308840" y="2901822"/>
            <a:ext cx="5278755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701040" algn="l"/>
                <a:tab pos="1680845" algn="l"/>
                <a:tab pos="2051685" algn="l"/>
                <a:tab pos="3157855" algn="l"/>
                <a:tab pos="3630295" algn="l"/>
                <a:tab pos="4618355" algn="l"/>
              </a:tabLst>
            </a:pPr>
            <a:r>
              <a:rPr dirty="0" sz="1800">
                <a:latin typeface="Times New Roman"/>
                <a:cs typeface="Times New Roman"/>
              </a:rPr>
              <a:t>grupo	aplic</a:t>
            </a:r>
            <a:r>
              <a:rPr dirty="0" sz="1800" spc="5">
                <a:latin typeface="Times New Roman"/>
                <a:cs typeface="Times New Roman"/>
              </a:rPr>
              <a:t>á</a:t>
            </a:r>
            <a:r>
              <a:rPr dirty="0" sz="1800" spc="-15">
                <a:latin typeface="Times New Roman"/>
                <a:cs typeface="Times New Roman"/>
              </a:rPr>
              <a:t>v</a:t>
            </a:r>
            <a:r>
              <a:rPr dirty="0" sz="1800">
                <a:latin typeface="Times New Roman"/>
                <a:cs typeface="Times New Roman"/>
              </a:rPr>
              <a:t>el	na	inst</a:t>
            </a:r>
            <a:r>
              <a:rPr dirty="0" sz="1800" spc="-10">
                <a:latin typeface="Times New Roman"/>
                <a:cs typeface="Times New Roman"/>
              </a:rPr>
              <a:t>i</a:t>
            </a:r>
            <a:r>
              <a:rPr dirty="0" sz="1800">
                <a:latin typeface="Times New Roman"/>
                <a:cs typeface="Times New Roman"/>
              </a:rPr>
              <a:t>tu</a:t>
            </a:r>
            <a:r>
              <a:rPr dirty="0" sz="1800" spc="5">
                <a:latin typeface="Times New Roman"/>
                <a:cs typeface="Times New Roman"/>
              </a:rPr>
              <a:t>i</a:t>
            </a:r>
            <a:r>
              <a:rPr dirty="0" sz="1800" spc="-10">
                <a:latin typeface="Times New Roman"/>
                <a:cs typeface="Times New Roman"/>
              </a:rPr>
              <a:t>ç</a:t>
            </a:r>
            <a:r>
              <a:rPr dirty="0" sz="1800">
                <a:latin typeface="Times New Roman"/>
                <a:cs typeface="Times New Roman"/>
              </a:rPr>
              <a:t>ão	</a:t>
            </a:r>
            <a:r>
              <a:rPr dirty="0" sz="1800" spc="-10">
                <a:latin typeface="Times New Roman"/>
                <a:cs typeface="Times New Roman"/>
              </a:rPr>
              <a:t>A</a:t>
            </a:r>
            <a:r>
              <a:rPr dirty="0" sz="1800" spc="-5">
                <a:latin typeface="Times New Roman"/>
                <a:cs typeface="Times New Roman"/>
              </a:rPr>
              <a:t>C</a:t>
            </a:r>
            <a:r>
              <a:rPr dirty="0" sz="1800">
                <a:latin typeface="Times New Roman"/>
                <a:cs typeface="Times New Roman"/>
              </a:rPr>
              <a:t>	Cama</a:t>
            </a:r>
            <a:r>
              <a:rPr dirty="0" sz="1800" spc="-35">
                <a:latin typeface="Times New Roman"/>
                <a:cs typeface="Times New Roman"/>
              </a:rPr>
              <a:t>r</a:t>
            </a:r>
            <a:r>
              <a:rPr dirty="0" sz="1800">
                <a:latin typeface="Times New Roman"/>
                <a:cs typeface="Times New Roman"/>
              </a:rPr>
              <a:t>go	Câncer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12308840" y="3175837"/>
            <a:ext cx="5280660" cy="11233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just" marL="12700" marR="5080">
              <a:lnSpc>
                <a:spcPct val="100000"/>
              </a:lnSpc>
              <a:spcBef>
                <a:spcPts val="100"/>
              </a:spcBef>
            </a:pPr>
            <a:r>
              <a:rPr dirty="0" sz="1800" spc="-15">
                <a:latin typeface="Times New Roman"/>
                <a:cs typeface="Times New Roman"/>
              </a:rPr>
              <a:t>Center,</a:t>
            </a:r>
            <a:r>
              <a:rPr dirty="0" sz="1800" spc="-10">
                <a:latin typeface="Times New Roman"/>
                <a:cs typeface="Times New Roman"/>
              </a:rPr>
              <a:t> </a:t>
            </a:r>
            <a:r>
              <a:rPr dirty="0" sz="1800">
                <a:latin typeface="Times New Roman"/>
                <a:cs typeface="Times New Roman"/>
              </a:rPr>
              <a:t>sendo</a:t>
            </a:r>
            <a:r>
              <a:rPr dirty="0" sz="1800" spc="5">
                <a:latin typeface="Times New Roman"/>
                <a:cs typeface="Times New Roman"/>
              </a:rPr>
              <a:t> </a:t>
            </a:r>
            <a:r>
              <a:rPr dirty="0" sz="1800" spc="-10">
                <a:latin typeface="Times New Roman"/>
                <a:cs typeface="Times New Roman"/>
              </a:rPr>
              <a:t>um</a:t>
            </a:r>
            <a:r>
              <a:rPr dirty="0" sz="1800" spc="-5">
                <a:latin typeface="Times New Roman"/>
                <a:cs typeface="Times New Roman"/>
              </a:rPr>
              <a:t> </a:t>
            </a:r>
            <a:r>
              <a:rPr dirty="0" sz="1800">
                <a:latin typeface="Times New Roman"/>
                <a:cs typeface="Times New Roman"/>
              </a:rPr>
              <a:t>grupo</a:t>
            </a:r>
            <a:r>
              <a:rPr dirty="0" sz="1800" spc="5">
                <a:latin typeface="Times New Roman"/>
                <a:cs typeface="Times New Roman"/>
              </a:rPr>
              <a:t> </a:t>
            </a:r>
            <a:r>
              <a:rPr dirty="0" sz="1800" spc="-5">
                <a:latin typeface="Times New Roman"/>
                <a:cs typeface="Times New Roman"/>
              </a:rPr>
              <a:t>fechado,</a:t>
            </a:r>
            <a:r>
              <a:rPr dirty="0" sz="1800">
                <a:latin typeface="Times New Roman"/>
                <a:cs typeface="Times New Roman"/>
              </a:rPr>
              <a:t> e</a:t>
            </a:r>
            <a:r>
              <a:rPr dirty="0" sz="1800" spc="5">
                <a:latin typeface="Times New Roman"/>
                <a:cs typeface="Times New Roman"/>
              </a:rPr>
              <a:t> </a:t>
            </a:r>
            <a:r>
              <a:rPr dirty="0" sz="1800" spc="-5">
                <a:latin typeface="Times New Roman"/>
                <a:cs typeface="Times New Roman"/>
              </a:rPr>
              <a:t>outro</a:t>
            </a:r>
            <a:r>
              <a:rPr dirty="0" sz="1800">
                <a:latin typeface="Times New Roman"/>
                <a:cs typeface="Times New Roman"/>
              </a:rPr>
              <a:t> </a:t>
            </a:r>
            <a:r>
              <a:rPr dirty="0" sz="1800" spc="-5">
                <a:latin typeface="Times New Roman"/>
                <a:cs typeface="Times New Roman"/>
              </a:rPr>
              <a:t>aberto,</a:t>
            </a:r>
            <a:r>
              <a:rPr dirty="0" sz="1800" spc="440">
                <a:latin typeface="Times New Roman"/>
                <a:cs typeface="Times New Roman"/>
              </a:rPr>
              <a:t> </a:t>
            </a:r>
            <a:r>
              <a:rPr dirty="0" sz="1800">
                <a:latin typeface="Times New Roman"/>
                <a:cs typeface="Times New Roman"/>
              </a:rPr>
              <a:t>e</a:t>
            </a:r>
            <a:r>
              <a:rPr dirty="0" sz="1800" spc="450">
                <a:latin typeface="Times New Roman"/>
                <a:cs typeface="Times New Roman"/>
              </a:rPr>
              <a:t> </a:t>
            </a:r>
            <a:r>
              <a:rPr dirty="0" sz="1800">
                <a:latin typeface="Times New Roman"/>
                <a:cs typeface="Times New Roman"/>
              </a:rPr>
              <a:t>a </a:t>
            </a:r>
            <a:r>
              <a:rPr dirty="0" sz="1800" spc="-434">
                <a:latin typeface="Times New Roman"/>
                <a:cs typeface="Times New Roman"/>
              </a:rPr>
              <a:t> </a:t>
            </a:r>
            <a:r>
              <a:rPr dirty="0" sz="1800">
                <a:latin typeface="Times New Roman"/>
                <a:cs typeface="Times New Roman"/>
              </a:rPr>
              <a:t>partir</a:t>
            </a:r>
            <a:r>
              <a:rPr dirty="0" sz="1800" spc="5">
                <a:latin typeface="Times New Roman"/>
                <a:cs typeface="Times New Roman"/>
              </a:rPr>
              <a:t> </a:t>
            </a:r>
            <a:r>
              <a:rPr dirty="0" sz="1800" spc="-5">
                <a:latin typeface="Times New Roman"/>
                <a:cs typeface="Times New Roman"/>
              </a:rPr>
              <a:t>disso</a:t>
            </a:r>
            <a:r>
              <a:rPr dirty="0" sz="1800">
                <a:latin typeface="Times New Roman"/>
                <a:cs typeface="Times New Roman"/>
              </a:rPr>
              <a:t> </a:t>
            </a:r>
            <a:r>
              <a:rPr dirty="0" sz="1800" spc="-5">
                <a:latin typeface="Times New Roman"/>
                <a:cs typeface="Times New Roman"/>
              </a:rPr>
              <a:t>viabilizar</a:t>
            </a:r>
            <a:r>
              <a:rPr dirty="0" sz="1800">
                <a:latin typeface="Times New Roman"/>
                <a:cs typeface="Times New Roman"/>
              </a:rPr>
              <a:t> </a:t>
            </a:r>
            <a:r>
              <a:rPr dirty="0" sz="1800" spc="-5">
                <a:latin typeface="Times New Roman"/>
                <a:cs typeface="Times New Roman"/>
              </a:rPr>
              <a:t>essa</a:t>
            </a:r>
            <a:r>
              <a:rPr dirty="0" sz="1800">
                <a:latin typeface="Times New Roman"/>
                <a:cs typeface="Times New Roman"/>
              </a:rPr>
              <a:t> </a:t>
            </a:r>
            <a:r>
              <a:rPr dirty="0" sz="1800" spc="-5">
                <a:latin typeface="Times New Roman"/>
                <a:cs typeface="Times New Roman"/>
              </a:rPr>
              <a:t>proposta</a:t>
            </a:r>
            <a:r>
              <a:rPr dirty="0" sz="1800">
                <a:latin typeface="Times New Roman"/>
                <a:cs typeface="Times New Roman"/>
              </a:rPr>
              <a:t> para</a:t>
            </a:r>
            <a:r>
              <a:rPr dirty="0" sz="1800" spc="5">
                <a:latin typeface="Times New Roman"/>
                <a:cs typeface="Times New Roman"/>
              </a:rPr>
              <a:t> </a:t>
            </a:r>
            <a:r>
              <a:rPr dirty="0" sz="1800">
                <a:latin typeface="Times New Roman"/>
                <a:cs typeface="Times New Roman"/>
              </a:rPr>
              <a:t>que</a:t>
            </a:r>
            <a:r>
              <a:rPr dirty="0" sz="1800" spc="5">
                <a:latin typeface="Times New Roman"/>
                <a:cs typeface="Times New Roman"/>
              </a:rPr>
              <a:t> </a:t>
            </a:r>
            <a:r>
              <a:rPr dirty="0" sz="1800">
                <a:latin typeface="Times New Roman"/>
                <a:cs typeface="Times New Roman"/>
              </a:rPr>
              <a:t>ela</a:t>
            </a:r>
            <a:r>
              <a:rPr dirty="0" sz="1800" spc="5">
                <a:latin typeface="Times New Roman"/>
                <a:cs typeface="Times New Roman"/>
              </a:rPr>
              <a:t> </a:t>
            </a:r>
            <a:r>
              <a:rPr dirty="0" sz="1800" spc="-10">
                <a:latin typeface="Times New Roman"/>
                <a:cs typeface="Times New Roman"/>
              </a:rPr>
              <a:t>seja </a:t>
            </a:r>
            <a:r>
              <a:rPr dirty="0" sz="1800" spc="-434">
                <a:latin typeface="Times New Roman"/>
                <a:cs typeface="Times New Roman"/>
              </a:rPr>
              <a:t> </a:t>
            </a:r>
            <a:r>
              <a:rPr dirty="0" sz="1800">
                <a:latin typeface="Times New Roman"/>
                <a:cs typeface="Times New Roman"/>
              </a:rPr>
              <a:t>aplicada em </a:t>
            </a:r>
            <a:r>
              <a:rPr dirty="0" sz="1800" spc="-5">
                <a:latin typeface="Times New Roman"/>
                <a:cs typeface="Times New Roman"/>
              </a:rPr>
              <a:t>todos os Centros </a:t>
            </a:r>
            <a:r>
              <a:rPr dirty="0" sz="1800" spc="-10">
                <a:latin typeface="Times New Roman"/>
                <a:cs typeface="Times New Roman"/>
              </a:rPr>
              <a:t>de </a:t>
            </a:r>
            <a:r>
              <a:rPr dirty="0" sz="1800" spc="-5">
                <a:latin typeface="Times New Roman"/>
                <a:cs typeface="Times New Roman"/>
              </a:rPr>
              <a:t>Referência, </a:t>
            </a:r>
            <a:r>
              <a:rPr dirty="0" sz="1800">
                <a:latin typeface="Times New Roman"/>
                <a:cs typeface="Times New Roman"/>
              </a:rPr>
              <a:t>atendendo </a:t>
            </a:r>
            <a:r>
              <a:rPr dirty="0" sz="1800" spc="5">
                <a:latin typeface="Times New Roman"/>
                <a:cs typeface="Times New Roman"/>
              </a:rPr>
              <a:t> </a:t>
            </a:r>
            <a:r>
              <a:rPr dirty="0" sz="1800" spc="-5">
                <a:latin typeface="Times New Roman"/>
                <a:cs typeface="Times New Roman"/>
              </a:rPr>
              <a:t>assim</a:t>
            </a:r>
            <a:r>
              <a:rPr dirty="0" sz="1800" spc="215">
                <a:latin typeface="Times New Roman"/>
                <a:cs typeface="Times New Roman"/>
              </a:rPr>
              <a:t> </a:t>
            </a:r>
            <a:r>
              <a:rPr dirty="0" sz="1800" spc="-5">
                <a:latin typeface="Times New Roman"/>
                <a:cs typeface="Times New Roman"/>
              </a:rPr>
              <a:t>as</a:t>
            </a:r>
            <a:r>
              <a:rPr dirty="0" sz="1800" spc="220">
                <a:latin typeface="Times New Roman"/>
                <a:cs typeface="Times New Roman"/>
              </a:rPr>
              <a:t> </a:t>
            </a:r>
            <a:r>
              <a:rPr dirty="0" sz="1800" spc="-5">
                <a:latin typeface="Times New Roman"/>
                <a:cs typeface="Times New Roman"/>
              </a:rPr>
              <a:t>particularidades</a:t>
            </a:r>
            <a:r>
              <a:rPr dirty="0" sz="1800" spc="235">
                <a:latin typeface="Times New Roman"/>
                <a:cs typeface="Times New Roman"/>
              </a:rPr>
              <a:t> </a:t>
            </a:r>
            <a:r>
              <a:rPr dirty="0" sz="1800">
                <a:latin typeface="Times New Roman"/>
                <a:cs typeface="Times New Roman"/>
              </a:rPr>
              <a:t>de</a:t>
            </a:r>
            <a:r>
              <a:rPr dirty="0" sz="1800" spc="235">
                <a:latin typeface="Times New Roman"/>
                <a:cs typeface="Times New Roman"/>
              </a:rPr>
              <a:t> </a:t>
            </a:r>
            <a:r>
              <a:rPr dirty="0" sz="1800" spc="-5">
                <a:latin typeface="Times New Roman"/>
                <a:cs typeface="Times New Roman"/>
              </a:rPr>
              <a:t>cada</a:t>
            </a:r>
            <a:r>
              <a:rPr dirty="0" sz="1800" spc="229">
                <a:latin typeface="Times New Roman"/>
                <a:cs typeface="Times New Roman"/>
              </a:rPr>
              <a:t> </a:t>
            </a:r>
            <a:r>
              <a:rPr dirty="0" sz="1800">
                <a:latin typeface="Times New Roman"/>
                <a:cs typeface="Times New Roman"/>
              </a:rPr>
              <a:t>setor</a:t>
            </a:r>
            <a:r>
              <a:rPr dirty="0" sz="1800" spc="229">
                <a:latin typeface="Times New Roman"/>
                <a:cs typeface="Times New Roman"/>
              </a:rPr>
              <a:t> </a:t>
            </a:r>
            <a:r>
              <a:rPr dirty="0" sz="1800" spc="-5">
                <a:latin typeface="Times New Roman"/>
                <a:cs typeface="Times New Roman"/>
              </a:rPr>
              <a:t>dentro</a:t>
            </a:r>
            <a:r>
              <a:rPr dirty="0" sz="1800" spc="235">
                <a:latin typeface="Times New Roman"/>
                <a:cs typeface="Times New Roman"/>
              </a:rPr>
              <a:t> </a:t>
            </a:r>
            <a:r>
              <a:rPr dirty="0" sz="1800" spc="-10">
                <a:latin typeface="Times New Roman"/>
                <a:cs typeface="Times New Roman"/>
              </a:rPr>
              <a:t>da</a:t>
            </a:r>
            <a:r>
              <a:rPr dirty="0" sz="1800" spc="229">
                <a:latin typeface="Times New Roman"/>
                <a:cs typeface="Times New Roman"/>
              </a:rPr>
              <a:t> </a:t>
            </a:r>
            <a:r>
              <a:rPr dirty="0" sz="1800" spc="-5">
                <a:latin typeface="Times New Roman"/>
                <a:cs typeface="Times New Roman"/>
              </a:rPr>
              <a:t>teoria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12308840" y="4273677"/>
            <a:ext cx="5280660" cy="5740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r" marR="6350">
              <a:lnSpc>
                <a:spcPct val="100000"/>
              </a:lnSpc>
              <a:spcBef>
                <a:spcPts val="100"/>
              </a:spcBef>
              <a:tabLst>
                <a:tab pos="959485" algn="l"/>
                <a:tab pos="1459865" algn="l"/>
                <a:tab pos="2748915" algn="l"/>
                <a:tab pos="3160395" algn="l"/>
                <a:tab pos="3846195" algn="l"/>
                <a:tab pos="4434840" algn="l"/>
                <a:tab pos="5139055" algn="l"/>
              </a:tabLst>
            </a:pPr>
            <a:r>
              <a:rPr dirty="0" sz="1800">
                <a:latin typeface="Times New Roman"/>
                <a:cs typeface="Times New Roman"/>
              </a:rPr>
              <a:t>ap</a:t>
            </a:r>
            <a:r>
              <a:rPr dirty="0" sz="1800" spc="5">
                <a:latin typeface="Times New Roman"/>
                <a:cs typeface="Times New Roman"/>
              </a:rPr>
              <a:t>l</a:t>
            </a:r>
            <a:r>
              <a:rPr dirty="0" sz="1800">
                <a:latin typeface="Times New Roman"/>
                <a:cs typeface="Times New Roman"/>
              </a:rPr>
              <a:t>icada	</a:t>
            </a:r>
            <a:r>
              <a:rPr dirty="0" sz="1800" spc="-15">
                <a:latin typeface="Times New Roman"/>
                <a:cs typeface="Times New Roman"/>
              </a:rPr>
              <a:t>d</a:t>
            </a:r>
            <a:r>
              <a:rPr dirty="0" sz="1800" spc="-5">
                <a:latin typeface="Times New Roman"/>
                <a:cs typeface="Times New Roman"/>
              </a:rPr>
              <a:t>as</a:t>
            </a:r>
            <a:r>
              <a:rPr dirty="0" sz="1800">
                <a:latin typeface="Times New Roman"/>
                <a:cs typeface="Times New Roman"/>
              </a:rPr>
              <a:t>	Habi</a:t>
            </a:r>
            <a:r>
              <a:rPr dirty="0" sz="1800" spc="5">
                <a:latin typeface="Times New Roman"/>
                <a:cs typeface="Times New Roman"/>
              </a:rPr>
              <a:t>l</a:t>
            </a:r>
            <a:r>
              <a:rPr dirty="0" sz="1800">
                <a:latin typeface="Times New Roman"/>
                <a:cs typeface="Times New Roman"/>
              </a:rPr>
              <a:t>id</a:t>
            </a:r>
            <a:r>
              <a:rPr dirty="0" sz="1800" spc="5">
                <a:latin typeface="Times New Roman"/>
                <a:cs typeface="Times New Roman"/>
              </a:rPr>
              <a:t>a</a:t>
            </a:r>
            <a:r>
              <a:rPr dirty="0" sz="1800" spc="-15">
                <a:latin typeface="Times New Roman"/>
                <a:cs typeface="Times New Roman"/>
              </a:rPr>
              <a:t>d</a:t>
            </a:r>
            <a:r>
              <a:rPr dirty="0" sz="1800" spc="-5">
                <a:latin typeface="Times New Roman"/>
                <a:cs typeface="Times New Roman"/>
              </a:rPr>
              <a:t>es</a:t>
            </a:r>
            <a:r>
              <a:rPr dirty="0" sz="1800">
                <a:latin typeface="Times New Roman"/>
                <a:cs typeface="Times New Roman"/>
              </a:rPr>
              <a:t>	de	</a:t>
            </a:r>
            <a:r>
              <a:rPr dirty="0" sz="1800" spc="-120">
                <a:latin typeface="Times New Roman"/>
                <a:cs typeface="Times New Roman"/>
              </a:rPr>
              <a:t>V</a:t>
            </a:r>
            <a:r>
              <a:rPr dirty="0" sz="1800">
                <a:latin typeface="Times New Roman"/>
                <a:cs typeface="Times New Roman"/>
              </a:rPr>
              <a:t>id</a:t>
            </a:r>
            <a:r>
              <a:rPr dirty="0" sz="1800" spc="5">
                <a:latin typeface="Times New Roman"/>
                <a:cs typeface="Times New Roman"/>
              </a:rPr>
              <a:t>a</a:t>
            </a:r>
            <a:r>
              <a:rPr dirty="0" sz="1800">
                <a:latin typeface="Times New Roman"/>
                <a:cs typeface="Times New Roman"/>
              </a:rPr>
              <a:t>,	</a:t>
            </a:r>
            <a:r>
              <a:rPr dirty="0" sz="1800" spc="-15">
                <a:latin typeface="Times New Roman"/>
                <a:cs typeface="Times New Roman"/>
              </a:rPr>
              <a:t>b</a:t>
            </a:r>
            <a:r>
              <a:rPr dirty="0" sz="1800">
                <a:latin typeface="Times New Roman"/>
                <a:cs typeface="Times New Roman"/>
              </a:rPr>
              <a:t>em	como	o</a:t>
            </a:r>
            <a:endParaRPr sz="1800">
              <a:latin typeface="Times New Roman"/>
              <a:cs typeface="Times New Roman"/>
            </a:endParaRPr>
          </a:p>
          <a:p>
            <a:pPr algn="r" marR="5080">
              <a:lnSpc>
                <a:spcPct val="100000"/>
              </a:lnSpc>
            </a:pPr>
            <a:r>
              <a:rPr dirty="0" sz="1800">
                <a:latin typeface="Times New Roman"/>
                <a:cs typeface="Times New Roman"/>
              </a:rPr>
              <a:t>o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12308840" y="4547996"/>
            <a:ext cx="4938395" cy="568325"/>
          </a:xfrm>
          <a:prstGeom prst="rect">
            <a:avLst/>
          </a:prstGeom>
        </p:spPr>
        <p:txBody>
          <a:bodyPr wrap="square" lIns="0" tIns="26670" rIns="0" bIns="0" rtlCol="0" vert="horz">
            <a:spAutoFit/>
          </a:bodyPr>
          <a:lstStyle/>
          <a:p>
            <a:pPr marL="12700" marR="5080">
              <a:lnSpc>
                <a:spcPts val="2110"/>
              </a:lnSpc>
              <a:spcBef>
                <a:spcPts val="210"/>
              </a:spcBef>
              <a:tabLst>
                <a:tab pos="1802764" algn="l"/>
                <a:tab pos="2246630" algn="l"/>
                <a:tab pos="2868295" algn="l"/>
                <a:tab pos="4531360" algn="l"/>
              </a:tabLst>
            </a:pPr>
            <a:r>
              <a:rPr dirty="0" sz="1800" spc="-5">
                <a:latin typeface="Times New Roman"/>
                <a:cs typeface="Times New Roman"/>
              </a:rPr>
              <a:t>desenvolv</a:t>
            </a:r>
            <a:r>
              <a:rPr dirty="0" sz="1800" spc="5">
                <a:latin typeface="Times New Roman"/>
                <a:cs typeface="Times New Roman"/>
              </a:rPr>
              <a:t>i</a:t>
            </a:r>
            <a:r>
              <a:rPr dirty="0" sz="1800" spc="-15">
                <a:latin typeface="Times New Roman"/>
                <a:cs typeface="Times New Roman"/>
              </a:rPr>
              <a:t>m</a:t>
            </a:r>
            <a:r>
              <a:rPr dirty="0" sz="1800" spc="-5">
                <a:latin typeface="Times New Roman"/>
                <a:cs typeface="Times New Roman"/>
              </a:rPr>
              <a:t>ento	de	u</a:t>
            </a:r>
            <a:r>
              <a:rPr dirty="0" sz="1800" spc="-15">
                <a:latin typeface="Times New Roman"/>
                <a:cs typeface="Times New Roman"/>
              </a:rPr>
              <a:t>m</a:t>
            </a:r>
            <a:r>
              <a:rPr dirty="0" sz="1800" spc="-5">
                <a:latin typeface="Times New Roman"/>
                <a:cs typeface="Times New Roman"/>
              </a:rPr>
              <a:t>a	</a:t>
            </a:r>
            <a:r>
              <a:rPr dirty="0" sz="1800" spc="-15">
                <a:latin typeface="Times New Roman"/>
                <a:cs typeface="Times New Roman"/>
              </a:rPr>
              <a:t>c</a:t>
            </a:r>
            <a:r>
              <a:rPr dirty="0" sz="1800" spc="-5">
                <a:latin typeface="Times New Roman"/>
                <a:cs typeface="Times New Roman"/>
              </a:rPr>
              <a:t>ar</a:t>
            </a:r>
            <a:r>
              <a:rPr dirty="0" sz="1800" spc="5">
                <a:latin typeface="Times New Roman"/>
                <a:cs typeface="Times New Roman"/>
              </a:rPr>
              <a:t>t</a:t>
            </a:r>
            <a:r>
              <a:rPr dirty="0" sz="1800">
                <a:latin typeface="Times New Roman"/>
                <a:cs typeface="Times New Roman"/>
              </a:rPr>
              <a:t>i</a:t>
            </a:r>
            <a:r>
              <a:rPr dirty="0" sz="1800" spc="5">
                <a:latin typeface="Times New Roman"/>
                <a:cs typeface="Times New Roman"/>
              </a:rPr>
              <a:t>l</a:t>
            </a:r>
            <a:r>
              <a:rPr dirty="0" sz="1800" spc="-20">
                <a:latin typeface="Times New Roman"/>
                <a:cs typeface="Times New Roman"/>
              </a:rPr>
              <a:t>h</a:t>
            </a:r>
            <a:r>
              <a:rPr dirty="0" sz="1800">
                <a:latin typeface="Times New Roman"/>
                <a:cs typeface="Times New Roman"/>
              </a:rPr>
              <a:t>a</a:t>
            </a:r>
            <a:r>
              <a:rPr dirty="0" sz="1800" spc="-5">
                <a:latin typeface="Times New Roman"/>
                <a:cs typeface="Times New Roman"/>
              </a:rPr>
              <a:t>-convite	para  </a:t>
            </a:r>
            <a:r>
              <a:rPr dirty="0" sz="1800" spc="-5">
                <a:latin typeface="Times New Roman"/>
                <a:cs typeface="Times New Roman"/>
              </a:rPr>
              <a:t>programa.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12375895" y="5574873"/>
            <a:ext cx="5269230" cy="208407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algn="just" marL="12700" marR="5080">
              <a:lnSpc>
                <a:spcPct val="150000"/>
              </a:lnSpc>
              <a:spcBef>
                <a:spcPts val="105"/>
              </a:spcBef>
            </a:pPr>
            <a:r>
              <a:rPr dirty="0" sz="1800">
                <a:latin typeface="Times New Roman"/>
                <a:cs typeface="Times New Roman"/>
              </a:rPr>
              <a:t>O adoecimento oncológico </a:t>
            </a:r>
            <a:r>
              <a:rPr dirty="0" sz="1800" spc="-5">
                <a:latin typeface="Times New Roman"/>
                <a:cs typeface="Times New Roman"/>
              </a:rPr>
              <a:t>traz </a:t>
            </a:r>
            <a:r>
              <a:rPr dirty="0" sz="1800">
                <a:latin typeface="Times New Roman"/>
                <a:cs typeface="Times New Roman"/>
              </a:rPr>
              <a:t>alterações </a:t>
            </a:r>
            <a:r>
              <a:rPr dirty="0" sz="1800" spc="-5">
                <a:latin typeface="Times New Roman"/>
                <a:cs typeface="Times New Roman"/>
              </a:rPr>
              <a:t>significativas </a:t>
            </a:r>
            <a:r>
              <a:rPr dirty="0" sz="1800">
                <a:latin typeface="Times New Roman"/>
                <a:cs typeface="Times New Roman"/>
              </a:rPr>
              <a:t> na</a:t>
            </a:r>
            <a:r>
              <a:rPr dirty="0" sz="1800" spc="5">
                <a:latin typeface="Times New Roman"/>
                <a:cs typeface="Times New Roman"/>
              </a:rPr>
              <a:t> </a:t>
            </a:r>
            <a:r>
              <a:rPr dirty="0" sz="1800" spc="-5">
                <a:latin typeface="Times New Roman"/>
                <a:cs typeface="Times New Roman"/>
              </a:rPr>
              <a:t>estrutura</a:t>
            </a:r>
            <a:r>
              <a:rPr dirty="0" sz="1800">
                <a:latin typeface="Times New Roman"/>
                <a:cs typeface="Times New Roman"/>
              </a:rPr>
              <a:t> </a:t>
            </a:r>
            <a:r>
              <a:rPr dirty="0" sz="1800" spc="-15">
                <a:latin typeface="Times New Roman"/>
                <a:cs typeface="Times New Roman"/>
              </a:rPr>
              <a:t>familiar.</a:t>
            </a:r>
            <a:r>
              <a:rPr dirty="0" sz="1800" spc="-10">
                <a:latin typeface="Times New Roman"/>
                <a:cs typeface="Times New Roman"/>
              </a:rPr>
              <a:t> </a:t>
            </a:r>
            <a:r>
              <a:rPr dirty="0" sz="1800" spc="-5">
                <a:latin typeface="Times New Roman"/>
                <a:cs typeface="Times New Roman"/>
              </a:rPr>
              <a:t>A</a:t>
            </a:r>
            <a:r>
              <a:rPr dirty="0" sz="1800">
                <a:latin typeface="Times New Roman"/>
                <a:cs typeface="Times New Roman"/>
              </a:rPr>
              <a:t> </a:t>
            </a:r>
            <a:r>
              <a:rPr dirty="0" sz="1800" spc="-5">
                <a:latin typeface="Times New Roman"/>
                <a:cs typeface="Times New Roman"/>
              </a:rPr>
              <a:t>figura</a:t>
            </a:r>
            <a:r>
              <a:rPr dirty="0" sz="1800">
                <a:latin typeface="Times New Roman"/>
                <a:cs typeface="Times New Roman"/>
              </a:rPr>
              <a:t> do</a:t>
            </a:r>
            <a:r>
              <a:rPr dirty="0" sz="1800" spc="5">
                <a:latin typeface="Times New Roman"/>
                <a:cs typeface="Times New Roman"/>
              </a:rPr>
              <a:t> </a:t>
            </a:r>
            <a:r>
              <a:rPr dirty="0" sz="1800" spc="-5">
                <a:latin typeface="Times New Roman"/>
                <a:cs typeface="Times New Roman"/>
              </a:rPr>
              <a:t>cuidador</a:t>
            </a:r>
            <a:r>
              <a:rPr dirty="0" sz="1800" spc="440">
                <a:latin typeface="Times New Roman"/>
                <a:cs typeface="Times New Roman"/>
              </a:rPr>
              <a:t> </a:t>
            </a:r>
            <a:r>
              <a:rPr dirty="0" sz="1800" spc="-5">
                <a:latin typeface="Times New Roman"/>
                <a:cs typeface="Times New Roman"/>
              </a:rPr>
              <a:t>apresenta </a:t>
            </a:r>
            <a:r>
              <a:rPr dirty="0" sz="1800">
                <a:latin typeface="Times New Roman"/>
                <a:cs typeface="Times New Roman"/>
              </a:rPr>
              <a:t> neste </a:t>
            </a:r>
            <a:r>
              <a:rPr dirty="0" sz="1800" spc="-5">
                <a:latin typeface="Times New Roman"/>
                <a:cs typeface="Times New Roman"/>
              </a:rPr>
              <a:t>contexto aspectos emocionais bastante específicos, </a:t>
            </a:r>
            <a:r>
              <a:rPr dirty="0" sz="1800">
                <a:latin typeface="Times New Roman"/>
                <a:cs typeface="Times New Roman"/>
              </a:rPr>
              <a:t> evidenciando a necessidade de </a:t>
            </a:r>
            <a:r>
              <a:rPr dirty="0" sz="1800" spc="-5">
                <a:latin typeface="Times New Roman"/>
                <a:cs typeface="Times New Roman"/>
              </a:rPr>
              <a:t>elaboração </a:t>
            </a:r>
            <a:r>
              <a:rPr dirty="0" sz="1800" spc="-10">
                <a:latin typeface="Times New Roman"/>
                <a:cs typeface="Times New Roman"/>
              </a:rPr>
              <a:t>de </a:t>
            </a:r>
            <a:r>
              <a:rPr dirty="0" sz="1800" spc="-5">
                <a:latin typeface="Times New Roman"/>
                <a:cs typeface="Times New Roman"/>
              </a:rPr>
              <a:t>estratégias </a:t>
            </a:r>
            <a:r>
              <a:rPr dirty="0" sz="1800">
                <a:latin typeface="Times New Roman"/>
                <a:cs typeface="Times New Roman"/>
              </a:rPr>
              <a:t> de</a:t>
            </a:r>
            <a:r>
              <a:rPr dirty="0" sz="1800" spc="40">
                <a:latin typeface="Times New Roman"/>
                <a:cs typeface="Times New Roman"/>
              </a:rPr>
              <a:t> </a:t>
            </a:r>
            <a:r>
              <a:rPr dirty="0" sz="1800">
                <a:latin typeface="Times New Roman"/>
                <a:cs typeface="Times New Roman"/>
              </a:rPr>
              <a:t>intervenção</a:t>
            </a:r>
            <a:r>
              <a:rPr dirty="0" sz="1800" spc="45">
                <a:latin typeface="Times New Roman"/>
                <a:cs typeface="Times New Roman"/>
              </a:rPr>
              <a:t> </a:t>
            </a:r>
            <a:r>
              <a:rPr dirty="0" sz="1800" spc="-5">
                <a:latin typeface="Times New Roman"/>
                <a:cs typeface="Times New Roman"/>
              </a:rPr>
              <a:t>psicológica</a:t>
            </a:r>
            <a:r>
              <a:rPr dirty="0" sz="1800" spc="45">
                <a:latin typeface="Times New Roman"/>
                <a:cs typeface="Times New Roman"/>
              </a:rPr>
              <a:t> </a:t>
            </a:r>
            <a:r>
              <a:rPr dirty="0" sz="1800" spc="-5">
                <a:latin typeface="Times New Roman"/>
                <a:cs typeface="Times New Roman"/>
              </a:rPr>
              <a:t>direcionadas</a:t>
            </a:r>
            <a:r>
              <a:rPr dirty="0" sz="1800" spc="40">
                <a:latin typeface="Times New Roman"/>
                <a:cs typeface="Times New Roman"/>
              </a:rPr>
              <a:t> </a:t>
            </a:r>
            <a:r>
              <a:rPr dirty="0" sz="1800" spc="-5">
                <a:latin typeface="Times New Roman"/>
                <a:cs typeface="Times New Roman"/>
              </a:rPr>
              <a:t>aos</a:t>
            </a:r>
            <a:r>
              <a:rPr dirty="0" sz="1800" spc="40">
                <a:latin typeface="Times New Roman"/>
                <a:cs typeface="Times New Roman"/>
              </a:rPr>
              <a:t> </a:t>
            </a:r>
            <a:r>
              <a:rPr dirty="0" sz="1800" spc="-5">
                <a:latin typeface="Times New Roman"/>
                <a:cs typeface="Times New Roman"/>
              </a:rPr>
              <a:t>cuidadores</a:t>
            </a:r>
            <a:r>
              <a:rPr dirty="0" sz="1800" spc="35">
                <a:latin typeface="Times New Roman"/>
                <a:cs typeface="Times New Roman"/>
              </a:rPr>
              <a:t> </a:t>
            </a:r>
            <a:r>
              <a:rPr dirty="0" sz="1800">
                <a:latin typeface="Times New Roman"/>
                <a:cs typeface="Times New Roman"/>
              </a:rPr>
              <a:t>e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12375895" y="7632954"/>
            <a:ext cx="5268595" cy="848994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50100"/>
              </a:lnSpc>
              <a:spcBef>
                <a:spcPts val="100"/>
              </a:spcBef>
              <a:tabLst>
                <a:tab pos="695325" algn="l"/>
                <a:tab pos="1821180" algn="l"/>
                <a:tab pos="3597275" algn="l"/>
                <a:tab pos="4342130" algn="l"/>
              </a:tabLst>
            </a:pPr>
            <a:r>
              <a:rPr dirty="0" sz="1800">
                <a:latin typeface="Times New Roman"/>
                <a:cs typeface="Times New Roman"/>
              </a:rPr>
              <a:t>que	atendam	ad</a:t>
            </a:r>
            <a:r>
              <a:rPr dirty="0" sz="1800" spc="5">
                <a:latin typeface="Times New Roman"/>
                <a:cs typeface="Times New Roman"/>
              </a:rPr>
              <a:t>e</a:t>
            </a:r>
            <a:r>
              <a:rPr dirty="0" sz="1800">
                <a:latin typeface="Times New Roman"/>
                <a:cs typeface="Times New Roman"/>
              </a:rPr>
              <a:t>qua</a:t>
            </a:r>
            <a:r>
              <a:rPr dirty="0" sz="1800" spc="-10">
                <a:latin typeface="Times New Roman"/>
                <a:cs typeface="Times New Roman"/>
              </a:rPr>
              <a:t>d</a:t>
            </a:r>
            <a:r>
              <a:rPr dirty="0" sz="1800">
                <a:latin typeface="Times New Roman"/>
                <a:cs typeface="Times New Roman"/>
              </a:rPr>
              <a:t>amente	</a:t>
            </a:r>
            <a:r>
              <a:rPr dirty="0" sz="1800" spc="-5">
                <a:latin typeface="Times New Roman"/>
                <a:cs typeface="Times New Roman"/>
              </a:rPr>
              <a:t>suas</a:t>
            </a:r>
            <a:r>
              <a:rPr dirty="0" sz="1800">
                <a:latin typeface="Times New Roman"/>
                <a:cs typeface="Times New Roman"/>
              </a:rPr>
              <a:t>	</a:t>
            </a:r>
            <a:r>
              <a:rPr dirty="0" sz="1800" spc="-15">
                <a:latin typeface="Times New Roman"/>
                <a:cs typeface="Times New Roman"/>
              </a:rPr>
              <a:t>d</a:t>
            </a:r>
            <a:r>
              <a:rPr dirty="0" sz="1800">
                <a:latin typeface="Times New Roman"/>
                <a:cs typeface="Times New Roman"/>
              </a:rPr>
              <a:t>emanda</a:t>
            </a:r>
            <a:r>
              <a:rPr dirty="0" sz="1800" spc="-5">
                <a:latin typeface="Times New Roman"/>
                <a:cs typeface="Times New Roman"/>
              </a:rPr>
              <a:t>s  </a:t>
            </a:r>
            <a:r>
              <a:rPr dirty="0" sz="1800">
                <a:latin typeface="Times New Roman"/>
                <a:cs typeface="Times New Roman"/>
              </a:rPr>
              <a:t>particulares.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31" name="object 31"/>
          <p:cNvSpPr/>
          <p:nvPr/>
        </p:nvSpPr>
        <p:spPr>
          <a:xfrm>
            <a:off x="12381738" y="8570214"/>
            <a:ext cx="5265420" cy="1191895"/>
          </a:xfrm>
          <a:custGeom>
            <a:avLst/>
            <a:gdLst/>
            <a:ahLst/>
            <a:cxnLst/>
            <a:rect l="l" t="t" r="r" b="b"/>
            <a:pathLst>
              <a:path w="5265419" h="1191895">
                <a:moveTo>
                  <a:pt x="0" y="198627"/>
                </a:moveTo>
                <a:lnTo>
                  <a:pt x="5244" y="153075"/>
                </a:lnTo>
                <a:lnTo>
                  <a:pt x="20183" y="111263"/>
                </a:lnTo>
                <a:lnTo>
                  <a:pt x="43627" y="74384"/>
                </a:lnTo>
                <a:lnTo>
                  <a:pt x="74384" y="43627"/>
                </a:lnTo>
                <a:lnTo>
                  <a:pt x="111263" y="20183"/>
                </a:lnTo>
                <a:lnTo>
                  <a:pt x="153075" y="5244"/>
                </a:lnTo>
                <a:lnTo>
                  <a:pt x="198627" y="0"/>
                </a:lnTo>
                <a:lnTo>
                  <a:pt x="5066792" y="0"/>
                </a:lnTo>
                <a:lnTo>
                  <a:pt x="5112344" y="5244"/>
                </a:lnTo>
                <a:lnTo>
                  <a:pt x="5154156" y="20183"/>
                </a:lnTo>
                <a:lnTo>
                  <a:pt x="5191035" y="43627"/>
                </a:lnTo>
                <a:lnTo>
                  <a:pt x="5221792" y="74384"/>
                </a:lnTo>
                <a:lnTo>
                  <a:pt x="5245236" y="111263"/>
                </a:lnTo>
                <a:lnTo>
                  <a:pt x="5260175" y="153075"/>
                </a:lnTo>
                <a:lnTo>
                  <a:pt x="5265419" y="198627"/>
                </a:lnTo>
                <a:lnTo>
                  <a:pt x="5265419" y="993127"/>
                </a:lnTo>
                <a:lnTo>
                  <a:pt x="5260175" y="1038672"/>
                </a:lnTo>
                <a:lnTo>
                  <a:pt x="5245236" y="1080482"/>
                </a:lnTo>
                <a:lnTo>
                  <a:pt x="5221792" y="1117365"/>
                </a:lnTo>
                <a:lnTo>
                  <a:pt x="5191035" y="1148127"/>
                </a:lnTo>
                <a:lnTo>
                  <a:pt x="5154156" y="1171577"/>
                </a:lnTo>
                <a:lnTo>
                  <a:pt x="5112344" y="1186521"/>
                </a:lnTo>
                <a:lnTo>
                  <a:pt x="5066792" y="1191767"/>
                </a:lnTo>
                <a:lnTo>
                  <a:pt x="198627" y="1191767"/>
                </a:lnTo>
                <a:lnTo>
                  <a:pt x="153075" y="1186521"/>
                </a:lnTo>
                <a:lnTo>
                  <a:pt x="111263" y="1171577"/>
                </a:lnTo>
                <a:lnTo>
                  <a:pt x="74384" y="1148127"/>
                </a:lnTo>
                <a:lnTo>
                  <a:pt x="43627" y="1117365"/>
                </a:lnTo>
                <a:lnTo>
                  <a:pt x="20183" y="1080482"/>
                </a:lnTo>
                <a:lnTo>
                  <a:pt x="5244" y="1038672"/>
                </a:lnTo>
                <a:lnTo>
                  <a:pt x="0" y="993127"/>
                </a:lnTo>
                <a:lnTo>
                  <a:pt x="0" y="198627"/>
                </a:lnTo>
                <a:close/>
              </a:path>
            </a:pathLst>
          </a:custGeom>
          <a:ln w="41148">
            <a:solidFill>
              <a:srgbClr val="00AF5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 txBox="1"/>
          <p:nvPr/>
        </p:nvSpPr>
        <p:spPr>
          <a:xfrm>
            <a:off x="12539218" y="8766809"/>
            <a:ext cx="4471035" cy="864869"/>
          </a:xfrm>
          <a:prstGeom prst="rect">
            <a:avLst/>
          </a:prstGeom>
        </p:spPr>
        <p:txBody>
          <a:bodyPr wrap="square" lIns="0" tIns="8255" rIns="0" bIns="0" rtlCol="0" vert="horz">
            <a:spAutoFit/>
          </a:bodyPr>
          <a:lstStyle/>
          <a:p>
            <a:pPr marL="12700" marR="5080">
              <a:lnSpc>
                <a:spcPct val="102899"/>
              </a:lnSpc>
              <a:spcBef>
                <a:spcPts val="65"/>
              </a:spcBef>
            </a:pPr>
            <a:r>
              <a:rPr dirty="0" sz="1100" b="1">
                <a:latin typeface="Calibri"/>
                <a:cs typeface="Calibri"/>
              </a:rPr>
              <a:t>Referências: </a:t>
            </a:r>
            <a:r>
              <a:rPr dirty="0" sz="1100" spc="-5">
                <a:latin typeface="Times New Roman"/>
                <a:cs typeface="Times New Roman"/>
              </a:rPr>
              <a:t>Almeida, </a:t>
            </a:r>
            <a:r>
              <a:rPr dirty="0" sz="1100">
                <a:latin typeface="Times New Roman"/>
                <a:cs typeface="Times New Roman"/>
              </a:rPr>
              <a:t>Raquel </a:t>
            </a:r>
            <a:r>
              <a:rPr dirty="0" sz="1100" spc="-5">
                <a:latin typeface="Times New Roman"/>
                <a:cs typeface="Times New Roman"/>
              </a:rPr>
              <a:t>Ayres </a:t>
            </a:r>
            <a:r>
              <a:rPr dirty="0" sz="1100">
                <a:latin typeface="Times New Roman"/>
                <a:cs typeface="Times New Roman"/>
              </a:rPr>
              <a:t>de, &amp; </a:t>
            </a:r>
            <a:r>
              <a:rPr dirty="0" sz="1100" spc="-5">
                <a:latin typeface="Times New Roman"/>
                <a:cs typeface="Times New Roman"/>
              </a:rPr>
              <a:t>Malagris, </a:t>
            </a:r>
            <a:r>
              <a:rPr dirty="0" sz="1100">
                <a:latin typeface="Times New Roman"/>
                <a:cs typeface="Times New Roman"/>
              </a:rPr>
              <a:t>Lucia </a:t>
            </a:r>
            <a:r>
              <a:rPr dirty="0" sz="1100" spc="-5">
                <a:latin typeface="Times New Roman"/>
                <a:cs typeface="Times New Roman"/>
              </a:rPr>
              <a:t>Emmanoel Novaes. </a:t>
            </a:r>
            <a:r>
              <a:rPr dirty="0" sz="1100" spc="-2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(2011).</a:t>
            </a:r>
            <a:r>
              <a:rPr dirty="0" sz="1100" spc="-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A</a:t>
            </a:r>
            <a:r>
              <a:rPr dirty="0" sz="1100" spc="-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prática</a:t>
            </a:r>
            <a:r>
              <a:rPr dirty="0" sz="1100" spc="-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da</a:t>
            </a:r>
            <a:r>
              <a:rPr dirty="0" sz="1100" spc="-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psicologia</a:t>
            </a:r>
            <a:r>
              <a:rPr dirty="0" sz="1100" spc="-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da saúde.</a:t>
            </a:r>
            <a:r>
              <a:rPr dirty="0" sz="1100" spc="-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Revista</a:t>
            </a:r>
            <a:r>
              <a:rPr dirty="0" sz="1100" spc="-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da</a:t>
            </a:r>
            <a:r>
              <a:rPr dirty="0" sz="1100" spc="-10">
                <a:latin typeface="Times New Roman"/>
                <a:cs typeface="Times New Roman"/>
              </a:rPr>
              <a:t> </a:t>
            </a:r>
            <a:r>
              <a:rPr dirty="0" sz="1100" spc="-5">
                <a:latin typeface="Times New Roman"/>
                <a:cs typeface="Times New Roman"/>
              </a:rPr>
              <a:t>SBPH,</a:t>
            </a:r>
            <a:r>
              <a:rPr dirty="0" sz="1100" spc="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14(2),</a:t>
            </a:r>
            <a:r>
              <a:rPr dirty="0" sz="1100" spc="-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183-202.</a:t>
            </a:r>
            <a:endParaRPr sz="1100">
              <a:latin typeface="Times New Roman"/>
              <a:cs typeface="Times New Roman"/>
            </a:endParaRPr>
          </a:p>
          <a:p>
            <a:pPr marL="12700" marR="667385">
              <a:lnSpc>
                <a:spcPct val="98600"/>
              </a:lnSpc>
              <a:spcBef>
                <a:spcPts val="20"/>
              </a:spcBef>
            </a:pPr>
            <a:r>
              <a:rPr dirty="0" sz="1100">
                <a:latin typeface="Times New Roman"/>
                <a:cs typeface="Times New Roman"/>
              </a:rPr>
              <a:t>Recuperado em 30 de </a:t>
            </a:r>
            <a:r>
              <a:rPr dirty="0" sz="1100" spc="-5">
                <a:latin typeface="Times New Roman"/>
                <a:cs typeface="Times New Roman"/>
              </a:rPr>
              <a:t>dezembro </a:t>
            </a:r>
            <a:r>
              <a:rPr dirty="0" sz="1100">
                <a:latin typeface="Times New Roman"/>
                <a:cs typeface="Times New Roman"/>
              </a:rPr>
              <a:t>de 2022, de </a:t>
            </a:r>
            <a:r>
              <a:rPr dirty="0" sz="1100" spc="5">
                <a:latin typeface="Times New Roman"/>
                <a:cs typeface="Times New Roman"/>
              </a:rPr>
              <a:t> </a:t>
            </a:r>
            <a:r>
              <a:rPr dirty="0" sz="1100" spc="-5">
                <a:latin typeface="Times New Roman"/>
                <a:cs typeface="Times New Roman"/>
                <a:hlinkClick r:id="rId4"/>
              </a:rPr>
              <a:t>http://pepsic.bvsalud.org/scielo.php?script=sci_arttext&amp;pid=S1516- </a:t>
            </a:r>
            <a:r>
              <a:rPr dirty="0" sz="1100" spc="-260">
                <a:latin typeface="Times New Roman"/>
                <a:cs typeface="Times New Roman"/>
              </a:rPr>
              <a:t> </a:t>
            </a:r>
            <a:r>
              <a:rPr dirty="0" sz="1100" spc="-5">
                <a:latin typeface="Times New Roman"/>
                <a:cs typeface="Times New Roman"/>
              </a:rPr>
              <a:t>08582011000200012&amp;lng=pt&amp;tlng=pt.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15227808" y="131825"/>
            <a:ext cx="3004185" cy="54483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 marL="3175">
              <a:lnSpc>
                <a:spcPct val="100000"/>
              </a:lnSpc>
              <a:spcBef>
                <a:spcPts val="100"/>
              </a:spcBef>
            </a:pPr>
            <a:r>
              <a:rPr dirty="0" sz="1700" spc="-10" b="1">
                <a:solidFill>
                  <a:srgbClr val="FFFFFF"/>
                </a:solidFill>
                <a:latin typeface="Calibri"/>
                <a:cs typeface="Calibri"/>
              </a:rPr>
              <a:t>Encontro</a:t>
            </a:r>
            <a:r>
              <a:rPr dirty="0" sz="1700" spc="-5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700" b="1">
                <a:solidFill>
                  <a:srgbClr val="FFFFFF"/>
                </a:solidFill>
                <a:latin typeface="Calibri"/>
                <a:cs typeface="Calibri"/>
              </a:rPr>
              <a:t>de</a:t>
            </a:r>
            <a:r>
              <a:rPr dirty="0" sz="1700" spc="-15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700" spc="-5" b="1">
                <a:solidFill>
                  <a:srgbClr val="FFFFFF"/>
                </a:solidFill>
                <a:latin typeface="Calibri"/>
                <a:cs typeface="Calibri"/>
              </a:rPr>
              <a:t>Ciência</a:t>
            </a:r>
            <a:r>
              <a:rPr dirty="0" sz="1700" spc="-2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700" b="1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dirty="0" sz="1700" spc="-10" b="1">
                <a:solidFill>
                  <a:srgbClr val="FFFFFF"/>
                </a:solidFill>
                <a:latin typeface="Calibri"/>
                <a:cs typeface="Calibri"/>
              </a:rPr>
              <a:t> Inovação</a:t>
            </a:r>
            <a:endParaRPr sz="1700">
              <a:latin typeface="Calibri"/>
              <a:cs typeface="Calibri"/>
            </a:endParaRPr>
          </a:p>
          <a:p>
            <a:pPr algn="ctr" marL="635">
              <a:lnSpc>
                <a:spcPct val="100000"/>
              </a:lnSpc>
              <a:spcBef>
                <a:spcPts val="5"/>
              </a:spcBef>
            </a:pPr>
            <a:r>
              <a:rPr dirty="0" sz="1700" spc="-5" b="1">
                <a:solidFill>
                  <a:srgbClr val="FFFFFF"/>
                </a:solidFill>
                <a:latin typeface="Calibri"/>
                <a:cs typeface="Calibri"/>
              </a:rPr>
              <a:t>2023</a:t>
            </a:r>
            <a:endParaRPr sz="1700">
              <a:latin typeface="Calibri"/>
              <a:cs typeface="Calibri"/>
            </a:endParaRPr>
          </a:p>
        </p:txBody>
      </p:sp>
      <p:pic>
        <p:nvPicPr>
          <p:cNvPr id="34" name="object 34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124555" y="177034"/>
            <a:ext cx="5167184" cy="467454"/>
          </a:xfrm>
          <a:prstGeom prst="rect">
            <a:avLst/>
          </a:prstGeom>
        </p:spPr>
      </p:pic>
      <p:grpSp>
        <p:nvGrpSpPr>
          <p:cNvPr id="35" name="object 35"/>
          <p:cNvGrpSpPr/>
          <p:nvPr/>
        </p:nvGrpSpPr>
        <p:grpSpPr>
          <a:xfrm>
            <a:off x="12307823" y="5195315"/>
            <a:ext cx="5306695" cy="524510"/>
            <a:chOff x="12307823" y="5195315"/>
            <a:chExt cx="5306695" cy="524510"/>
          </a:xfrm>
        </p:grpSpPr>
        <p:sp>
          <p:nvSpPr>
            <p:cNvPr id="36" name="object 36"/>
            <p:cNvSpPr/>
            <p:nvPr/>
          </p:nvSpPr>
          <p:spPr>
            <a:xfrm>
              <a:off x="12328397" y="5215889"/>
              <a:ext cx="5265420" cy="483234"/>
            </a:xfrm>
            <a:custGeom>
              <a:avLst/>
              <a:gdLst/>
              <a:ahLst/>
              <a:cxnLst/>
              <a:rect l="l" t="t" r="r" b="b"/>
              <a:pathLst>
                <a:path w="5265419" h="483235">
                  <a:moveTo>
                    <a:pt x="5184902" y="0"/>
                  </a:moveTo>
                  <a:lnTo>
                    <a:pt x="80518" y="0"/>
                  </a:lnTo>
                  <a:lnTo>
                    <a:pt x="49184" y="6330"/>
                  </a:lnTo>
                  <a:lnTo>
                    <a:pt x="23590" y="23590"/>
                  </a:lnTo>
                  <a:lnTo>
                    <a:pt x="6330" y="49184"/>
                  </a:lnTo>
                  <a:lnTo>
                    <a:pt x="0" y="80518"/>
                  </a:lnTo>
                  <a:lnTo>
                    <a:pt x="0" y="402589"/>
                  </a:lnTo>
                  <a:lnTo>
                    <a:pt x="6330" y="433923"/>
                  </a:lnTo>
                  <a:lnTo>
                    <a:pt x="23590" y="459517"/>
                  </a:lnTo>
                  <a:lnTo>
                    <a:pt x="49184" y="476777"/>
                  </a:lnTo>
                  <a:lnTo>
                    <a:pt x="80518" y="483108"/>
                  </a:lnTo>
                  <a:lnTo>
                    <a:pt x="5184902" y="483108"/>
                  </a:lnTo>
                  <a:lnTo>
                    <a:pt x="5216235" y="476777"/>
                  </a:lnTo>
                  <a:lnTo>
                    <a:pt x="5241829" y="459517"/>
                  </a:lnTo>
                  <a:lnTo>
                    <a:pt x="5259089" y="433923"/>
                  </a:lnTo>
                  <a:lnTo>
                    <a:pt x="5265419" y="402589"/>
                  </a:lnTo>
                  <a:lnTo>
                    <a:pt x="5265419" y="80518"/>
                  </a:lnTo>
                  <a:lnTo>
                    <a:pt x="5259089" y="49184"/>
                  </a:lnTo>
                  <a:lnTo>
                    <a:pt x="5241829" y="23590"/>
                  </a:lnTo>
                  <a:lnTo>
                    <a:pt x="5216235" y="6330"/>
                  </a:lnTo>
                  <a:lnTo>
                    <a:pt x="5184902" y="0"/>
                  </a:lnTo>
                  <a:close/>
                </a:path>
              </a:pathLst>
            </a:custGeom>
            <a:solidFill>
              <a:srgbClr val="00AF5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7" name="object 37"/>
            <p:cNvSpPr/>
            <p:nvPr/>
          </p:nvSpPr>
          <p:spPr>
            <a:xfrm>
              <a:off x="12328397" y="5215889"/>
              <a:ext cx="5265420" cy="483234"/>
            </a:xfrm>
            <a:custGeom>
              <a:avLst/>
              <a:gdLst/>
              <a:ahLst/>
              <a:cxnLst/>
              <a:rect l="l" t="t" r="r" b="b"/>
              <a:pathLst>
                <a:path w="5265419" h="483235">
                  <a:moveTo>
                    <a:pt x="0" y="80518"/>
                  </a:moveTo>
                  <a:lnTo>
                    <a:pt x="6330" y="49184"/>
                  </a:lnTo>
                  <a:lnTo>
                    <a:pt x="23590" y="23590"/>
                  </a:lnTo>
                  <a:lnTo>
                    <a:pt x="49184" y="6330"/>
                  </a:lnTo>
                  <a:lnTo>
                    <a:pt x="80518" y="0"/>
                  </a:lnTo>
                  <a:lnTo>
                    <a:pt x="5184902" y="0"/>
                  </a:lnTo>
                  <a:lnTo>
                    <a:pt x="5216235" y="6330"/>
                  </a:lnTo>
                  <a:lnTo>
                    <a:pt x="5241829" y="23590"/>
                  </a:lnTo>
                  <a:lnTo>
                    <a:pt x="5259089" y="49184"/>
                  </a:lnTo>
                  <a:lnTo>
                    <a:pt x="5265419" y="80518"/>
                  </a:lnTo>
                  <a:lnTo>
                    <a:pt x="5265419" y="402589"/>
                  </a:lnTo>
                  <a:lnTo>
                    <a:pt x="5259089" y="433923"/>
                  </a:lnTo>
                  <a:lnTo>
                    <a:pt x="5241829" y="459517"/>
                  </a:lnTo>
                  <a:lnTo>
                    <a:pt x="5216235" y="476777"/>
                  </a:lnTo>
                  <a:lnTo>
                    <a:pt x="5184902" y="483108"/>
                  </a:lnTo>
                  <a:lnTo>
                    <a:pt x="80518" y="483108"/>
                  </a:lnTo>
                  <a:lnTo>
                    <a:pt x="49184" y="476777"/>
                  </a:lnTo>
                  <a:lnTo>
                    <a:pt x="23590" y="459517"/>
                  </a:lnTo>
                  <a:lnTo>
                    <a:pt x="6330" y="433923"/>
                  </a:lnTo>
                  <a:lnTo>
                    <a:pt x="0" y="402589"/>
                  </a:lnTo>
                  <a:lnTo>
                    <a:pt x="0" y="80518"/>
                  </a:lnTo>
                  <a:close/>
                </a:path>
              </a:pathLst>
            </a:custGeom>
            <a:ln w="41148">
              <a:solidFill>
                <a:srgbClr val="00AF5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38" name="object 38"/>
          <p:cNvSpPr txBox="1"/>
          <p:nvPr/>
        </p:nvSpPr>
        <p:spPr>
          <a:xfrm>
            <a:off x="14161135" y="5251195"/>
            <a:ext cx="1598930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spc="-15" b="1">
                <a:solidFill>
                  <a:srgbClr val="FFFFFF"/>
                </a:solidFill>
                <a:latin typeface="Calibri"/>
                <a:cs typeface="Calibri"/>
              </a:rPr>
              <a:t>C</a:t>
            </a:r>
            <a:r>
              <a:rPr dirty="0" sz="2400" spc="-5" b="1">
                <a:solidFill>
                  <a:srgbClr val="FFFFFF"/>
                </a:solidFill>
                <a:latin typeface="Calibri"/>
                <a:cs typeface="Calibri"/>
              </a:rPr>
              <a:t>ONC</a:t>
            </a:r>
            <a:r>
              <a:rPr dirty="0" sz="2400" spc="-55" b="1">
                <a:solidFill>
                  <a:srgbClr val="FFFFFF"/>
                </a:solidFill>
                <a:latin typeface="Calibri"/>
                <a:cs typeface="Calibri"/>
              </a:rPr>
              <a:t>L</a:t>
            </a:r>
            <a:r>
              <a:rPr dirty="0" sz="2400" b="1">
                <a:solidFill>
                  <a:srgbClr val="FFFFFF"/>
                </a:solidFill>
                <a:latin typeface="Calibri"/>
                <a:cs typeface="Calibri"/>
              </a:rPr>
              <a:t>U</a:t>
            </a:r>
            <a:r>
              <a:rPr dirty="0" sz="2400" spc="-10" b="1">
                <a:solidFill>
                  <a:srgbClr val="FFFFFF"/>
                </a:solidFill>
                <a:latin typeface="Calibri"/>
                <a:cs typeface="Calibri"/>
              </a:rPr>
              <a:t>S</a:t>
            </a:r>
            <a:r>
              <a:rPr dirty="0" sz="2400" spc="-40" b="1">
                <a:solidFill>
                  <a:srgbClr val="FFFFFF"/>
                </a:solidFill>
                <a:latin typeface="Calibri"/>
                <a:cs typeface="Calibri"/>
              </a:rPr>
              <a:t>ÃO</a:t>
            </a:r>
            <a:endParaRPr sz="2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0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amanda neves Neves Campos</dc:creator>
  <dc:title>PowerPoint Presentation</dc:title>
  <dcterms:created xsi:type="dcterms:W3CDTF">2023-01-18T15:07:58Z</dcterms:created>
  <dcterms:modified xsi:type="dcterms:W3CDTF">2023-01-18T15:07:58Z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2023-01-17T00:00:00Z</vt:filetime>
  </property>
  <property fmtid="{D5CDD505-2E9C-101B-9397-08002B2CF9AE}" pid="3" name="Creator">
    <vt:lpwstr>Microsoft® PowerPoint® 2019</vt:lpwstr>
  </property>
  <property fmtid="{D5CDD505-2E9C-101B-9397-08002B2CF9AE}" pid="4" name="LastSaved">
    <vt:filetime>2023-01-18T00:00:00Z</vt:filetime>
  </property>
</Properties>
</file>