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/>
    <p:restoredTop sz="95410"/>
  </p:normalViewPr>
  <p:slideViewPr>
    <p:cSldViewPr snapToGrid="0" snapToObjects="1">
      <p:cViewPr>
        <p:scale>
          <a:sx n="60" d="100"/>
          <a:sy n="60" d="100"/>
        </p:scale>
        <p:origin x="760" y="2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09/01/2023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D7410CA3-6DD5-3A44-9A27-89A5D91BB08F}"/>
              </a:ext>
            </a:extLst>
          </p:cNvPr>
          <p:cNvSpPr/>
          <p:nvPr/>
        </p:nvSpPr>
        <p:spPr>
          <a:xfrm>
            <a:off x="12303173" y="4147455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71626" y="407499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7277944" y="1471823"/>
            <a:ext cx="3584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F. P. Cavalher; M. P. G. </a:t>
            </a:r>
            <a:r>
              <a:rPr lang="en-US" sz="1800" dirty="0" err="1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Camandaroba</a:t>
            </a:r>
            <a:endParaRPr lang="pt-BR" sz="18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câncer gástrico tem um mau prognóstico. A quimioterapia perioperatória com FLOT (5-fluorouracil,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leucovorin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oxaliplatina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docetaxel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ou FOLFOX (5-fluorouracil,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oxaliplatina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leucovorin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consiste em um tratamento importante para o adenocarcinoma gástrico ou de junção esofagogástrica (JEG) localmente avançado ressecável. Entretanto, frequentemente a toxicidade limitante ocasiona a descontinuidade precoce do tratamento</a:t>
            </a:r>
            <a:r>
              <a:rPr lang="pt-BR" sz="16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Avaliar o impacto da redução da dose de FLOT ou FOLFOX adjuvante na sobrevida livre de doença (SLD) de pacientes diagnosticados com adenocarcinoma gástrico ou de JEG localmente avançado submetidos a quimioterapia perioperatória.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446916" y="4100231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72787" y="4623451"/>
            <a:ext cx="5436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é um estudo retrospectivo que incluiu pacientes diagnosticados com adenocarcinoma gástrico ou de JEG localmente avançado ressecável entre janeiro de 2014 e julho de 2020. O desfecho primário foi SLD dos pacientes que receberam o tratamento adjuvante completo versus incompleto (redução de dose ou ausência de quimioterapia adjuvante). Fatores prognósticos foram investigados através de análise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univariada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multivariada por regressão de Cox. Valores de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&lt;0.05 foram considerados significativos.</a:t>
            </a:r>
            <a:r>
              <a:rPr lang="pt-BR" sz="1600" dirty="0">
                <a:effectLst/>
              </a:rPr>
              <a:t> </a:t>
            </a:r>
            <a:endParaRPr lang="pt-BR" sz="16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Foram incluídos 107 pacientes, sendo que 81 (75.7%) foram diagnosticados com adenocarcinoma gástrico e 90 (84.1%) tinham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estadio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clínico III pelo TNM (AJCC 8ª edição). A maioria dos pacientes (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=60, 56.1%) receberam tratamento neoadjuvante com FLOT e 96 (89.7%) pacientes completaram o tratamento neoadjuvante. 43 (52.4%) pacientes receberam FLOT adjuvante e 39 (47.6%) receberam FOLFOX. 31 (29%) pacientes completaram o tratamento adjuvante e 76 (71%) não completaram. O tempo de seguimento mediano foi de 46 meses (Intervalo de Confiança (IC) 95% 41.1-50.8 meses) e não foi demonstrada diferença significativa em SLD para pacientes que completaram o tratamento adjuvante, quando comparados aos que não completaram (mediana não demonstrada para o grupo com tratamento adjuvante completo e 42 meses, IC 95% 19.2-64.7, para o grupo com tratamento adjuvante incompleto,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=0.87). Na análise de regressão de Cox para SLD, o tratamento neoadjuvante incompleto e a ausência de resposta patológica foram consideradas variáveis independentes de pior prognóstico, com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Hazard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(HR) de 4.17 (IC 95% 1.90-9.17,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=0.0001) e HR de 6.44 (OC 95% 1.54-26.95, </a:t>
            </a:r>
            <a:r>
              <a:rPr lang="pt-BR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=0.001), respectivamente. </a:t>
            </a:r>
          </a:p>
          <a:p>
            <a:pPr algn="just"/>
            <a:r>
              <a:rPr lang="pt-B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Conclusão:</a:t>
            </a:r>
            <a:r>
              <a:rPr lang="pt-B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tratamento quimioterápico perioperatório, a realização de quimioterapia adjuvante não impactou no prognóstico de pacientes com adenocarcinoma gástrico e de JEG localmente avançado que receberam o tratamento neoadjuvante completo com FLOT ou FOLFOX.  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9143266"/>
            <a:ext cx="5265862" cy="1046440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459430" y="9128952"/>
            <a:ext cx="49754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Al-</a:t>
            </a:r>
            <a:r>
              <a:rPr lang="en-US" sz="1200" dirty="0" err="1">
                <a:latin typeface="Calibri" charset="0"/>
                <a:ea typeface="Calibri" charset="0"/>
                <a:cs typeface="Calibri" charset="0"/>
              </a:rPr>
              <a:t>Batran</a:t>
            </a: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, SE, et al. The Lancet. Oncology 17 (12): 1697–1708, 2016 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latin typeface="Calibri" charset="0"/>
                <a:ea typeface="Calibri" charset="0"/>
                <a:cs typeface="Calibri" charset="0"/>
              </a:rPr>
              <a:t>Mary, F, et al. Digestive and Liver Disease : Official Journal of the Italian Society of Gastroenterology and the Italian Association for the Study of the Liver 48 (12): 1498–1502, 2016. </a:t>
            </a: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492369" y="793858"/>
            <a:ext cx="160049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b="1" cap="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Impacto da quimioterapia adjuvante na sobrevida de pacientes com adenocarcinoma gástrico ou de junção esofagogástrica localmente avançado ressecável submetidos a quimioterapia perioperatória</a:t>
            </a:r>
            <a:r>
              <a:rPr lang="en-US" sz="2300" b="1" cap="all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300" b="1" cap="all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2A4CFEF-632A-C3A9-C155-ADBA368D1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514927"/>
              </p:ext>
            </p:extLst>
          </p:nvPr>
        </p:nvGraphicFramePr>
        <p:xfrm>
          <a:off x="1189828" y="4643771"/>
          <a:ext cx="4265205" cy="518572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465412">
                  <a:extLst>
                    <a:ext uri="{9D8B030D-6E8A-4147-A177-3AD203B41FA5}">
                      <a16:colId xmlns:a16="http://schemas.microsoft.com/office/drawing/2014/main" val="575786960"/>
                    </a:ext>
                  </a:extLst>
                </a:gridCol>
                <a:gridCol w="1799793">
                  <a:extLst>
                    <a:ext uri="{9D8B030D-6E8A-4147-A177-3AD203B41FA5}">
                      <a16:colId xmlns:a16="http://schemas.microsoft.com/office/drawing/2014/main" val="17770760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000">
                          <a:solidFill>
                            <a:schemeClr val="bg1"/>
                          </a:solidFill>
                          <a:effectLst/>
                        </a:rPr>
                        <a:t>Característica</a:t>
                      </a:r>
                      <a:endParaRPr lang="pt-BR" sz="10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1000" dirty="0">
                          <a:solidFill>
                            <a:schemeClr val="bg1"/>
                          </a:solidFill>
                          <a:effectLst/>
                        </a:rPr>
                        <a:t>Nº pacientes (%) (N=107)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660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Localização do tumor primário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JEG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Estômago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26 (24.3)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81 (75.7)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365539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 err="1">
                          <a:effectLst/>
                        </a:rPr>
                        <a:t>Estadio</a:t>
                      </a:r>
                      <a:r>
                        <a:rPr lang="pt-BR" sz="1000" dirty="0">
                          <a:effectLst/>
                        </a:rPr>
                        <a:t> clínico (TNM)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IIA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IIB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III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7 (6.5)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10 (9.3)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90 (84.1)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1559598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Metástase </a:t>
                      </a:r>
                      <a:r>
                        <a:rPr lang="pt-BR" sz="1000" dirty="0" err="1">
                          <a:effectLst/>
                        </a:rPr>
                        <a:t>linfonodal</a:t>
                      </a:r>
                      <a:r>
                        <a:rPr lang="pt-BR" sz="1000" dirty="0">
                          <a:effectLst/>
                        </a:rPr>
                        <a:t> ao diagnóstico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Sim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Não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97 (90.7)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10 (9.3)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/>
                </a:tc>
                <a:extLst>
                  <a:ext uri="{0D108BD9-81ED-4DB2-BD59-A6C34878D82A}">
                    <a16:rowId xmlns:a16="http://schemas.microsoft.com/office/drawing/2014/main" val="949838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Esquema de tratamento neoadjuvante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FLOT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FOLFOX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60 (56.1)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47 (43.9)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6488093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Tratamento neoadjuvante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Completo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Incompleto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96 (89.7)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11 (10.3)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3634834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Grau de ressecção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R0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R1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102 (95.3)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5 (4.7)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910401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Linfonodo patológico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Sim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Não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58 (54.2)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49 (45.8)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9481982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Esquema de tratamento adjuvante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FLOT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FOLFOX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43 (52.4)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39 (47.6)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7134958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Tratamento adjuvante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Completo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Incompleto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Ausência de tratamento adjuvante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31 (29.0)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51 (47.6)</a:t>
                      </a:r>
                    </a:p>
                    <a:p>
                      <a:pPr algn="ctr"/>
                      <a:r>
                        <a:rPr lang="pt-BR" sz="1000">
                          <a:effectLst/>
                        </a:rPr>
                        <a:t>25 (23.4)</a:t>
                      </a:r>
                      <a:endParaRPr lang="pt-B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6788258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effectLst/>
                        </a:rPr>
                        <a:t>Progressão de doença após o tratamento 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Sim</a:t>
                      </a:r>
                    </a:p>
                    <a:p>
                      <a:pPr algn="l"/>
                      <a:r>
                        <a:rPr lang="pt-BR" sz="1000" b="0" dirty="0">
                          <a:effectLst/>
                        </a:rPr>
                        <a:t>Não</a:t>
                      </a:r>
                      <a:endParaRPr lang="pt-BR" sz="1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pt-BR" sz="1000" dirty="0">
                          <a:effectLst/>
                        </a:rPr>
                        <a:t>48 (44.9)</a:t>
                      </a:r>
                    </a:p>
                    <a:p>
                      <a:pPr algn="ctr"/>
                      <a:r>
                        <a:rPr lang="pt-BR" sz="1000" dirty="0">
                          <a:effectLst/>
                        </a:rPr>
                        <a:t>59 (55.1)</a:t>
                      </a:r>
                      <a:endParaRPr lang="pt-B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2146220545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7B237508-EEDD-329E-9E6C-8FAA4E956B4F}"/>
              </a:ext>
            </a:extLst>
          </p:cNvPr>
          <p:cNvSpPr txBox="1"/>
          <p:nvPr/>
        </p:nvSpPr>
        <p:spPr>
          <a:xfrm>
            <a:off x="1090991" y="9867669"/>
            <a:ext cx="4814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/>
              <a:t>FLOT = 5-fluorouracil 2600mg/m</a:t>
            </a:r>
            <a:r>
              <a:rPr lang="en-US" sz="800" baseline="30000" dirty="0"/>
              <a:t>2</a:t>
            </a:r>
            <a:r>
              <a:rPr lang="en-US" sz="800" dirty="0"/>
              <a:t>, leucovorin 200mg/m</a:t>
            </a:r>
            <a:r>
              <a:rPr lang="en-US" sz="800" baseline="30000" dirty="0"/>
              <a:t>2</a:t>
            </a:r>
            <a:r>
              <a:rPr lang="en-US" sz="800" dirty="0"/>
              <a:t>, oxaliplatin 85mg/m</a:t>
            </a:r>
            <a:r>
              <a:rPr lang="en-US" sz="800" baseline="30000" dirty="0"/>
              <a:t>2</a:t>
            </a:r>
            <a:r>
              <a:rPr lang="en-US" sz="800" dirty="0"/>
              <a:t> and docetaxel 50mg/m</a:t>
            </a:r>
            <a:r>
              <a:rPr lang="en-US" sz="800" baseline="30000" dirty="0"/>
              <a:t>2</a:t>
            </a:r>
            <a:r>
              <a:rPr lang="en-US" sz="800" dirty="0"/>
              <a:t>. </a:t>
            </a:r>
          </a:p>
          <a:p>
            <a:pPr algn="just"/>
            <a:r>
              <a:rPr lang="en-US" sz="800" dirty="0"/>
              <a:t>FOLFOX = 5-fluorouracil 400mg/m</a:t>
            </a:r>
            <a:r>
              <a:rPr lang="en-US" sz="800" baseline="30000" dirty="0"/>
              <a:t>2</a:t>
            </a:r>
            <a:r>
              <a:rPr lang="en-US" sz="800" dirty="0"/>
              <a:t> </a:t>
            </a:r>
            <a:r>
              <a:rPr lang="en-US" sz="800" i="1" dirty="0"/>
              <a:t>in bolus </a:t>
            </a:r>
            <a:r>
              <a:rPr lang="en-US" sz="800" dirty="0"/>
              <a:t>+ 2400mg/m</a:t>
            </a:r>
            <a:r>
              <a:rPr lang="en-US" sz="800" baseline="30000" dirty="0"/>
              <a:t>2</a:t>
            </a:r>
            <a:r>
              <a:rPr lang="en-US" sz="800" dirty="0"/>
              <a:t>, leucovorin 400mg/m</a:t>
            </a:r>
            <a:r>
              <a:rPr lang="en-US" sz="800" baseline="30000" dirty="0"/>
              <a:t>2</a:t>
            </a:r>
            <a:r>
              <a:rPr lang="en-US" sz="800" dirty="0"/>
              <a:t> and oxaliplatin 85mg/m</a:t>
            </a:r>
            <a:r>
              <a:rPr lang="en-US" sz="800" baseline="30000" dirty="0"/>
              <a:t>2</a:t>
            </a:r>
            <a:r>
              <a:rPr lang="en-US" sz="800" dirty="0"/>
              <a:t> </a:t>
            </a:r>
          </a:p>
        </p:txBody>
      </p:sp>
      <p:pic>
        <p:nvPicPr>
          <p:cNvPr id="42" name="Imagem 41">
            <a:extLst>
              <a:ext uri="{FF2B5EF4-FFF2-40B4-BE49-F238E27FC236}">
                <a16:creationId xmlns:a16="http://schemas.microsoft.com/office/drawing/2014/main" id="{767D5980-D124-4075-65F2-74F293FBD7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9181"/>
          <a:stretch/>
        </p:blipFill>
        <p:spPr>
          <a:xfrm>
            <a:off x="8842488" y="7195012"/>
            <a:ext cx="3140778" cy="2523401"/>
          </a:xfrm>
          <a:prstGeom prst="rect">
            <a:avLst/>
          </a:prstGeom>
        </p:spPr>
      </p:pic>
      <p:sp>
        <p:nvSpPr>
          <p:cNvPr id="46" name="CaixaDeTexto 45">
            <a:extLst>
              <a:ext uri="{FF2B5EF4-FFF2-40B4-BE49-F238E27FC236}">
                <a16:creationId xmlns:a16="http://schemas.microsoft.com/office/drawing/2014/main" id="{53EE9A95-5486-9640-19FC-2343C7916E15}"/>
              </a:ext>
            </a:extLst>
          </p:cNvPr>
          <p:cNvSpPr txBox="1"/>
          <p:nvPr/>
        </p:nvSpPr>
        <p:spPr>
          <a:xfrm>
            <a:off x="6089445" y="9582100"/>
            <a:ext cx="2575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Figura 1 </a:t>
            </a:r>
            <a:r>
              <a:rPr lang="pt-BR" sz="1200" dirty="0"/>
              <a:t>– Resposta patológica após o tratamento neoadjuvante.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06F488A8-45B8-1BF4-B811-7B1C7018012B}"/>
              </a:ext>
            </a:extLst>
          </p:cNvPr>
          <p:cNvSpPr txBox="1"/>
          <p:nvPr/>
        </p:nvSpPr>
        <p:spPr>
          <a:xfrm>
            <a:off x="8842488" y="9582100"/>
            <a:ext cx="30406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Figura 2 </a:t>
            </a:r>
            <a:r>
              <a:rPr lang="pt-BR" sz="1200" dirty="0"/>
              <a:t>– Curva de Kaplan-Meier para sobrevida livre de doença para tratamento adjuvante completo versus incompleto.  </a:t>
            </a:r>
          </a:p>
        </p:txBody>
      </p:sp>
      <p:pic>
        <p:nvPicPr>
          <p:cNvPr id="48" name="Imagem 47">
            <a:extLst>
              <a:ext uri="{FF2B5EF4-FFF2-40B4-BE49-F238E27FC236}">
                <a16:creationId xmlns:a16="http://schemas.microsoft.com/office/drawing/2014/main" id="{96BC8C19-121D-2E5C-07EC-C88A070C52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4653" y="7419493"/>
            <a:ext cx="3195853" cy="194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788</Words>
  <Application>Microsoft Macintosh PowerPoint</Application>
  <PresentationFormat>Personalizar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Felicia Cavalher</cp:lastModifiedBy>
  <cp:revision>62</cp:revision>
  <dcterms:created xsi:type="dcterms:W3CDTF">2018-02-05T15:36:18Z</dcterms:created>
  <dcterms:modified xsi:type="dcterms:W3CDTF">2023-01-09T14:59:46Z</dcterms:modified>
</cp:coreProperties>
</file>