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287000" cx="18288000"/>
  <p:notesSz cx="6858000" cy="9144000"/>
  <p:defaultTextStyle>
    <a:defPPr defTabSz="914400" hangingPunct="0" indent="0" latinLnBrk="1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800" u="none" cap="none" strike="noStrike">
        <a:ln>
          <a:noFill/>
        </a:ln>
        <a:solidFill>
          <a:srgbClr val="000000"/>
        </a:solidFill>
        <a:effectLst/>
      </a:defRPr>
    </a:defPPr>
    <a:lvl1pPr defTabSz="914400" hangingPunct="0" indent="0" latinLnBrk="0" lvl="0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1pPr>
    <a:lvl2pPr defTabSz="914400" hangingPunct="0" indent="0" latinLnBrk="0" lvl="1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2pPr>
    <a:lvl3pPr defTabSz="914400" hangingPunct="0" indent="0" latinLnBrk="0" lvl="2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3pPr>
    <a:lvl4pPr defTabSz="914400" hangingPunct="0" indent="0" latinLnBrk="0" lvl="3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4pPr>
    <a:lvl5pPr defTabSz="914400" hangingPunct="0" indent="0" latinLnBrk="0" lvl="4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5pPr>
    <a:lvl6pPr defTabSz="914400" hangingPunct="0" indent="0" latinLnBrk="0" lvl="5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6pPr>
    <a:lvl7pPr defTabSz="914400" hangingPunct="0" indent="0" latinLnBrk="0" lvl="6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7pPr>
    <a:lvl8pPr defTabSz="914400" hangingPunct="0" indent="0" latinLnBrk="0" lvl="7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8pPr>
    <a:lvl9pPr defTabSz="914400" hangingPunct="0" indent="0" latinLnBrk="0" lvl="8" marL="0" marR="0" rtl="0" algn="l" fontAlgn="auto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i="0" kumimoji="0" normalizeH="0" spc="0" sz="1400" u="none" cap="none" strike="noStrike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2286000" y="1683804"/>
            <a:ext cx="13716000" cy="3581954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2286000" y="5403891"/>
            <a:ext cx="13716000" cy="2484027"/>
          </a:xfrm>
          <a:prstGeom prst="rect">
            <a:avLst/>
          </a:prstGeom>
        </p:spPr>
        <p:txBody>
          <a:bodyPr/>
          <a:lstStyle>
            <a:lvl1pPr marL="495300" indent="-533400" algn="ctr">
              <a:buClrTx/>
              <a:buSzTx/>
              <a:buFontTx/>
              <a:buNone/>
              <a:defRPr sz="3600"/>
            </a:lvl1pPr>
            <a:lvl2pPr marL="495300" indent="-38100" algn="ctr">
              <a:buClrTx/>
              <a:buSzTx/>
              <a:buFontTx/>
              <a:buNone/>
              <a:defRPr sz="3600"/>
            </a:lvl2pPr>
            <a:lvl3pPr marL="495300" indent="457200" algn="ctr">
              <a:buClrTx/>
              <a:buSzTx/>
              <a:buFontTx/>
              <a:buNone/>
              <a:defRPr sz="3600"/>
            </a:lvl3pPr>
            <a:lvl4pPr marL="495300" indent="933450" algn="ctr">
              <a:buClrTx/>
              <a:buSzTx/>
              <a:buFontTx/>
              <a:buNone/>
              <a:defRPr sz="3600"/>
            </a:lvl4pPr>
            <a:lvl5pPr marL="495300" indent="1390650" algn="ctr">
              <a:buClrTx/>
              <a:buSzTx/>
              <a:buFontTx/>
              <a:buNone/>
              <a:defRPr sz="3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6" name="Nível de Corpo Um…"/>
          <p:cNvSpPr txBox="1"/>
          <p:nvPr>
            <p:ph type="body" idx="1"/>
          </p:nvPr>
        </p:nvSpPr>
        <p:spPr>
          <a:xfrm rot="5400000">
            <a:off x="5879993" y="-1883832"/>
            <a:ext cx="6528015" cy="15773401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o Título"/>
          <p:cNvSpPr txBox="1"/>
          <p:nvPr>
            <p:ph type="title"/>
          </p:nvPr>
        </p:nvSpPr>
        <p:spPr>
          <a:xfrm rot="5400000">
            <a:off x="10699474" y="2935648"/>
            <a:ext cx="8719103" cy="3943351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5" name="Nível de Corpo Um…"/>
          <p:cNvSpPr txBox="1"/>
          <p:nvPr>
            <p:ph type="body" idx="1"/>
          </p:nvPr>
        </p:nvSpPr>
        <p:spPr>
          <a:xfrm rot="5400000">
            <a:off x="2698474" y="-893401"/>
            <a:ext cx="8719103" cy="11601451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1247775" y="2565004"/>
            <a:ext cx="15773400" cy="427976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1247775" y="6885258"/>
            <a:ext cx="15773400" cy="225062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36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36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36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36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36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1257300" y="2738859"/>
            <a:ext cx="7772400" cy="6528016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Google Shape;32;p5"/>
          <p:cNvSpPr txBox="1"/>
          <p:nvPr>
            <p:ph type="body" sz="half" idx="21"/>
          </p:nvPr>
        </p:nvSpPr>
        <p:spPr>
          <a:xfrm>
            <a:off x="9258300" y="2738859"/>
            <a:ext cx="7772400" cy="652801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xfrm>
            <a:off x="1259682" y="547773"/>
            <a:ext cx="15773401" cy="1988652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Nível de Corpo Um…"/>
          <p:cNvSpPr txBox="1"/>
          <p:nvPr>
            <p:ph type="body" sz="quarter" idx="1"/>
          </p:nvPr>
        </p:nvSpPr>
        <p:spPr>
          <a:xfrm>
            <a:off x="1259682" y="2522134"/>
            <a:ext cx="7736683" cy="1236059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b="1" sz="3600"/>
            </a:lvl1pPr>
            <a:lvl2pPr marL="228600" indent="457200">
              <a:buClrTx/>
              <a:buSzTx/>
              <a:buFontTx/>
              <a:buNone/>
              <a:defRPr b="1" sz="3600"/>
            </a:lvl2pPr>
            <a:lvl3pPr marL="228600" indent="914400">
              <a:buClrTx/>
              <a:buSzTx/>
              <a:buFontTx/>
              <a:buNone/>
              <a:defRPr b="1" sz="3600"/>
            </a:lvl3pPr>
            <a:lvl4pPr marL="228600" indent="1371600">
              <a:buClrTx/>
              <a:buSzTx/>
              <a:buFontTx/>
              <a:buNone/>
              <a:defRPr b="1" sz="3600"/>
            </a:lvl4pPr>
            <a:lvl5pPr marL="228600" indent="1828800">
              <a:buClrTx/>
              <a:buSzTx/>
              <a:buFontTx/>
              <a:buNone/>
              <a:defRPr b="1" sz="3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Google Shape;39;p6"/>
          <p:cNvSpPr txBox="1"/>
          <p:nvPr>
            <p:ph type="body" sz="half" idx="21"/>
          </p:nvPr>
        </p:nvSpPr>
        <p:spPr>
          <a:xfrm>
            <a:off x="1259682" y="3758193"/>
            <a:ext cx="7736683" cy="55277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Google Shape;40;p6"/>
          <p:cNvSpPr txBox="1"/>
          <p:nvPr>
            <p:ph type="body" sz="quarter" idx="22"/>
          </p:nvPr>
        </p:nvSpPr>
        <p:spPr>
          <a:xfrm>
            <a:off x="9258299" y="2522134"/>
            <a:ext cx="7774784" cy="1236060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b="1" sz="3600"/>
            </a:pPr>
          </a:p>
        </p:txBody>
      </p:sp>
      <p:sp>
        <p:nvSpPr>
          <p:cNvPr id="52" name="Google Shape;41;p6"/>
          <p:cNvSpPr txBox="1"/>
          <p:nvPr>
            <p:ph type="body" sz="half" idx="23"/>
          </p:nvPr>
        </p:nvSpPr>
        <p:spPr>
          <a:xfrm>
            <a:off x="9258299" y="3758193"/>
            <a:ext cx="7774784" cy="552773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o Título"/>
          <p:cNvSpPr txBox="1"/>
          <p:nvPr>
            <p:ph type="title"/>
          </p:nvPr>
        </p:nvSpPr>
        <p:spPr>
          <a:xfrm>
            <a:off x="1259682" y="685906"/>
            <a:ext cx="5898357" cy="240067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Texto do Título</a:t>
            </a:r>
          </a:p>
        </p:txBody>
      </p:sp>
      <p:sp>
        <p:nvSpPr>
          <p:cNvPr id="76" name="Nível de Corpo Um…"/>
          <p:cNvSpPr txBox="1"/>
          <p:nvPr>
            <p:ph type="body" sz="half" idx="1"/>
          </p:nvPr>
        </p:nvSpPr>
        <p:spPr>
          <a:xfrm>
            <a:off x="7774782" y="1481367"/>
            <a:ext cx="9258301" cy="7311567"/>
          </a:xfrm>
          <a:prstGeom prst="rect">
            <a:avLst/>
          </a:prstGeom>
        </p:spPr>
        <p:txBody>
          <a:bodyPr/>
          <a:lstStyle>
            <a:lvl1pPr indent="-533400">
              <a:buSzPts val="4800"/>
              <a:defRPr sz="4800"/>
            </a:lvl1pPr>
            <a:lvl2pPr marL="985157" indent="-566057">
              <a:buSzPts val="4800"/>
              <a:defRPr sz="4800"/>
            </a:lvl2pPr>
            <a:lvl3pPr marL="1524000" indent="-609600">
              <a:buSzPts val="4800"/>
              <a:defRPr sz="4800"/>
            </a:lvl3pPr>
            <a:lvl4pPr marL="2080260" indent="-670560">
              <a:buSzPts val="4800"/>
              <a:defRPr sz="4800"/>
            </a:lvl4pPr>
            <a:lvl5pPr marL="2537460" indent="-670560">
              <a:buSzPts val="4800"/>
              <a:defRPr sz="4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7" name="Google Shape;57;p9"/>
          <p:cNvSpPr txBox="1"/>
          <p:nvPr>
            <p:ph type="body" sz="quarter" idx="21"/>
          </p:nvPr>
        </p:nvSpPr>
        <p:spPr>
          <a:xfrm>
            <a:off x="1259682" y="3086575"/>
            <a:ext cx="5898358" cy="5718266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2400"/>
            </a:pPr>
          </a:p>
        </p:txBody>
      </p:sp>
      <p:sp>
        <p:nvSpPr>
          <p:cNvPr id="7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o Título"/>
          <p:cNvSpPr txBox="1"/>
          <p:nvPr>
            <p:ph type="title"/>
          </p:nvPr>
        </p:nvSpPr>
        <p:spPr>
          <a:xfrm>
            <a:off x="1259682" y="685906"/>
            <a:ext cx="5898357" cy="240067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Texto do Título</a:t>
            </a:r>
          </a:p>
        </p:txBody>
      </p:sp>
      <p:sp>
        <p:nvSpPr>
          <p:cNvPr id="86" name="Google Shape;63;p10"/>
          <p:cNvSpPr/>
          <p:nvPr>
            <p:ph type="pic" sz="half" idx="21"/>
          </p:nvPr>
        </p:nvSpPr>
        <p:spPr>
          <a:xfrm>
            <a:off x="7774782" y="1481367"/>
            <a:ext cx="9258301" cy="73115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Nível de Corpo Um…"/>
          <p:cNvSpPr txBox="1"/>
          <p:nvPr>
            <p:ph type="body" sz="quarter" idx="1"/>
          </p:nvPr>
        </p:nvSpPr>
        <p:spPr>
          <a:xfrm>
            <a:off x="1259682" y="3086575"/>
            <a:ext cx="5898357" cy="5718266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/>
            </a:lvl1pPr>
            <a:lvl2pPr marL="228600" indent="457200">
              <a:buClrTx/>
              <a:buSzTx/>
              <a:buFontTx/>
              <a:buNone/>
              <a:defRPr sz="2400"/>
            </a:lvl2pPr>
            <a:lvl3pPr marL="228600" indent="914400">
              <a:buClrTx/>
              <a:buSzTx/>
              <a:buFontTx/>
              <a:buNone/>
              <a:defRPr sz="2400"/>
            </a:lvl3pPr>
            <a:lvl4pPr marL="228600" indent="1371600">
              <a:buClrTx/>
              <a:buSzTx/>
              <a:buFontTx/>
              <a:buNone/>
              <a:defRPr sz="2400"/>
            </a:lvl4pPr>
            <a:lvl5pPr marL="228600" indent="1828800">
              <a:buClrTx/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257300" y="547773"/>
            <a:ext cx="15773400" cy="198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257300" y="2738859"/>
            <a:ext cx="15773400" cy="6528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6694874" y="9643360"/>
            <a:ext cx="335826" cy="333048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500"/>
        </a:spcBef>
        <a:spcAft>
          <a:spcPts val="0"/>
        </a:spcAft>
        <a:buClr>
          <a:srgbClr val="000000"/>
        </a:buClr>
        <a:buSzPts val="42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453422" y="9103731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6519238" y="1598672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6518366" y="4119204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664100" y="1573664"/>
            <a:ext cx="5265900" cy="4839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0" y="572390"/>
            <a:ext cx="18288000" cy="84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81370" y="1027927"/>
            <a:ext cx="80505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F. A. D. Saliba; V. Sonaglio; C. M. L. Costa; J. C. Casali-da-Rocha</a:t>
            </a:r>
            <a:endParaRPr/>
          </a:p>
        </p:txBody>
      </p:sp>
      <p:sp>
        <p:nvSpPr>
          <p:cNvPr id="154" name="Google Shape;154;p1"/>
          <p:cNvSpPr/>
          <p:nvPr/>
        </p:nvSpPr>
        <p:spPr>
          <a:xfrm>
            <a:off x="16962119" y="571250"/>
            <a:ext cx="1326000" cy="8547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16497299" y="572390"/>
            <a:ext cx="464700" cy="84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660404" y="1646669"/>
            <a:ext cx="5344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231026" y="2119088"/>
            <a:ext cx="5903400" cy="6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neurofibromatose tipo 1 (NF1) é uma doença autossômica dominante causada por variantes patogênicas germinativas no gene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NF1 e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prevalência de ~1:3.000 habitantes, afetando igualmente ambos os sexos e todas etnias. O gene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codifica para a  proteína neurofibromina e está  localizado na posição 17q11.2 e tem função supressora tumoral. através da ativação da via MAPK (RAS-RAF-MEK-ERK). facilitando o desenvolvimento de tumores (Figura 1).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                                                               B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B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Figu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 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via MAPK (A) e sua ativação após a inativação do gene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NF1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Neurofibromas plexiformes (NP) ocorrem em ~50% dos portadores de NF1 ao longo da vida, infiltrando nervos e tecidos adjacentes e causando dor e limitações e em 2% a 16% dos casos podem malignizar, sendo a principal causa de morte. Até recentemente, a ressecção cirúrgica era o único tratamento, porém frequentemente com ressecção sub-completa e complicações cirúrgicas como hemorragias, além de amputações volumosas.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o desenvolvimento dos inibidores de MEK (iMEK), o uso clínico possibilitou o controle do crescimento tumoral e permitiu a cirurgia de NPs inoperáveis e menor índice de complicações hemorrágicas. Embora o maior estudo clínico tenha sido realizado com o Selumetinibe, até 2022 ele não era disponível no Brasil. Esse estudo descreve dois casos de NP gigantes tratados de forma com o iMEK Trametinibe de forma off-label desde 2019 e seu seguimento clínico até o momento.</a:t>
            </a:r>
            <a:endParaRPr/>
          </a:p>
        </p:txBody>
      </p:sp>
      <p:sp>
        <p:nvSpPr>
          <p:cNvPr id="158" name="Google Shape;158;p1"/>
          <p:cNvSpPr txBox="1"/>
          <p:nvPr/>
        </p:nvSpPr>
        <p:spPr>
          <a:xfrm>
            <a:off x="341381" y="9161937"/>
            <a:ext cx="5344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/>
          </a:p>
        </p:txBody>
      </p:sp>
      <p:sp>
        <p:nvSpPr>
          <p:cNvPr id="159" name="Google Shape;159;p1"/>
          <p:cNvSpPr txBox="1"/>
          <p:nvPr/>
        </p:nvSpPr>
        <p:spPr>
          <a:xfrm>
            <a:off x="270536" y="9662085"/>
            <a:ext cx="5824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Descrever dois casos de NF1 com tumores avançados e irressecáveis tratados com Trametinibe, avaliando sua eficácia, toxicidade e desfechos. </a:t>
            </a:r>
            <a:endParaRPr/>
          </a:p>
        </p:txBody>
      </p:sp>
      <p:sp>
        <p:nvSpPr>
          <p:cNvPr id="160" name="Google Shape;160;p1"/>
          <p:cNvSpPr txBox="1"/>
          <p:nvPr/>
        </p:nvSpPr>
        <p:spPr>
          <a:xfrm>
            <a:off x="6280035" y="1669807"/>
            <a:ext cx="5344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endParaRPr/>
          </a:p>
        </p:txBody>
      </p:sp>
      <p:sp>
        <p:nvSpPr>
          <p:cNvPr id="161" name="Google Shape;161;p1"/>
          <p:cNvSpPr txBox="1"/>
          <p:nvPr/>
        </p:nvSpPr>
        <p:spPr>
          <a:xfrm>
            <a:off x="6348719" y="2146390"/>
            <a:ext cx="5486400" cy="18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Estudo observacional retrospectivo descritivo do tipo relato de caso. Foram descritos dois casos de NF1 com NP gigante tratadas com iMEK Trametinibe. Foram realizadas entrevistas virtuais e presenciais com os pacientes e com seus médicos oncologistas para coleta dos dados retrospectivos e revisão dos prontuários médicos. Ainda serão realizadas revisões dos exames de imagem para mensuração dos NP antes e após o tratamento com Trametinib, revisão das medidas antropométricas, dos procedimentos cirúrgicos e dos efeitos adversos para publicação.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6663114" y="4177639"/>
            <a:ext cx="5344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RESULTADOS E CONCLUSÃO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11946449" y="3355604"/>
            <a:ext cx="5911500" cy="2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 clínico 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o menor masculino, com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anos de idade tinha um NP congênito, acometendo todo membro inferior direito e infiltrando pelve e abdome , deslocando o rim direito. Clinicamente ainda não andava por limitação de dor ao apoia o pé direito. Iniciou o tratamento com Trametinibe em 3/5/2019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na dose de 0,5mg.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Após quatro meses de uso, sem qualquer toxidade, houve amolecimento da lesão calcâneo e desaparecimento da dor e o menor começou a andar, correr sem limitação e chutar bola. O controle por imagem com ressonância magnética (RM) em dezembro 2020, mostrou estabilidade de tamanho do tumor. Os principais efeitos colaterais foram erupções cutâneas na pálpebra e lábios, que persistiram apenas durante o primeiro mês de uso. </a:t>
            </a:r>
            <a:endParaRPr/>
          </a:p>
        </p:txBody>
      </p:sp>
      <p:sp>
        <p:nvSpPr>
          <p:cNvPr id="164" name="Google Shape;164;p1"/>
          <p:cNvSpPr/>
          <p:nvPr/>
        </p:nvSpPr>
        <p:spPr>
          <a:xfrm>
            <a:off x="11864011" y="9564190"/>
            <a:ext cx="5783100" cy="653700"/>
          </a:xfrm>
          <a:prstGeom prst="roundRect">
            <a:avLst>
              <a:gd fmla="val 26298" name="adj"/>
            </a:avLst>
          </a:prstGeom>
          <a:noFill/>
          <a:ln cap="flat" cmpd="sng" w="412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001682" y="9548267"/>
            <a:ext cx="56103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Referências:</a:t>
            </a:r>
            <a:r>
              <a:rPr b="1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Kleese LJ, et al. The Use of MEK Inhibitors in Neurofibromatosis Type 1–Associated Tumors and Management of Toxicities; Espósito ACC, et al. Neurofibroma plexiforme gigante: tratamento cirúrgico; Lima RMC, et al. NEUROFIBROMA PLEXIFORME RETROPERITONEAL; Gross AM, et al. Selumetinib in Children with Inoperable Plexiform Neurofibromas.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06;p13" id="166" name="Google Shape;16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69" y="59369"/>
            <a:ext cx="4539755" cy="537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13" id="167" name="Google Shape;1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612" y="3589401"/>
            <a:ext cx="2549254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8;p13" id="168" name="Google Shape;16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8372" y="3551301"/>
            <a:ext cx="2413982" cy="201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0;p13" id="169" name="Google Shape;169;p1"/>
          <p:cNvPicPr preferRelativeResize="0"/>
          <p:nvPr/>
        </p:nvPicPr>
        <p:blipFill rotWithShape="1">
          <a:blip r:embed="rId5">
            <a:alphaModFix/>
          </a:blip>
          <a:srcRect b="0" l="0" r="51637" t="0"/>
          <a:stretch/>
        </p:blipFill>
        <p:spPr>
          <a:xfrm>
            <a:off x="12024555" y="1477984"/>
            <a:ext cx="1961075" cy="1877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1;p13" id="170" name="Google Shape;17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03573" y="5732895"/>
            <a:ext cx="2010921" cy="16045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2;p13" id="171" name="Google Shape;17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00932" y="5732895"/>
            <a:ext cx="1203435" cy="160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 txBox="1"/>
          <p:nvPr/>
        </p:nvSpPr>
        <p:spPr>
          <a:xfrm>
            <a:off x="6370604" y="4694943"/>
            <a:ext cx="5394900" cy="52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 clínico 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mulher de 31 anos, com NP envolvendo quadril e membros inferiores, com limitação de deambulação pelo peso tumoral e dor local. Tinha realizado mais de 10 cirurgias anteriores com ressecares de 500g a 1kg, com complicações de sangramento e infecções locais. Não cabia em aparelho de tomografia computadorizada (TC) convencional, tendo realizado uma única TC pré-tratamento em clínica veterinária. Iniciou Trametinibe em 21/08/2019 na dose de 2mg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Após 2-3 meses do uso, houve melhora da dor e os tumores mudaram de consistência, se tornando moles e móveis, com evidente redução do volume, além de desaparecimento de outros neurofibromas corporais (rosto e pescoço). A paciente mantém o tratamento até hoje, tendo realizado nesse período 3 grandes cirurgias: 1a cirurgia em 28/10/2020, com remoção de 5,25kg de massa tumoral da coxa direita e glúteo do mesmo lado, sem complicações per- ou pós-operatórias. 2a cirurgia em 16/11/2021, com ressecção de 32kg do tumor da coxa e glúteo esquerdo, com múltiplas hemotransfusões e septicemia, recebendo tratamento com câmera hiperbólica para cicatrização das deiscências de feridas. No início do tratamento pesava 136kg e até sua recuperação após a 2a cirurgia pesou 89kg, tendo perdido 47kg (entre tumor e líquidos exsudativos) (</a:t>
            </a:r>
            <a:r>
              <a:rPr b="0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Figura 2).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O painel multigene germinativo identificou as variantes patogênicas </a:t>
            </a:r>
            <a:r>
              <a:rPr b="0" i="1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NF1 c.499_502delTGTT (p.Cys167GlnfsX10)</a:t>
            </a:r>
            <a:r>
              <a:rPr b="0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0" i="1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ATM</a:t>
            </a:r>
            <a:r>
              <a:rPr b="0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.8814_8824del11 (p.Met2938IlefsX14)</a:t>
            </a:r>
            <a:r>
              <a:rPr b="0" i="1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, ambas </a:t>
            </a:r>
            <a:r>
              <a:rPr b="0" i="0" lang="en-US" sz="1400" u="none" cap="none" strike="noStrike">
                <a:latin typeface="Calibri"/>
                <a:ea typeface="Calibri"/>
                <a:cs typeface="Calibri"/>
                <a:sym typeface="Calibri"/>
              </a:rPr>
              <a:t>em heterozigose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O painel somático tumoral do NP por biópsia previa ao uso de Trametinibe mostrou variantes patogênicas 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m 14 genes: NF1, ATM, POLE, STAT3, ADGRA2, ATM, CSMD1, CYP2D6, EPHB1, KMT2C, NOTCH1, PMS1, TNFRSFTA, 2NF703.</a:t>
            </a:r>
            <a:endParaRPr/>
          </a:p>
        </p:txBody>
      </p:sp>
      <p:sp>
        <p:nvSpPr>
          <p:cNvPr id="173" name="Google Shape;173;p1"/>
          <p:cNvSpPr txBox="1"/>
          <p:nvPr/>
        </p:nvSpPr>
        <p:spPr>
          <a:xfrm>
            <a:off x="14457401" y="193711"/>
            <a:ext cx="3281100" cy="21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Encontro de Ciência e Inovação 2023</a:t>
            </a:r>
            <a:endParaRPr/>
          </a:p>
        </p:txBody>
      </p:sp>
      <p:sp>
        <p:nvSpPr>
          <p:cNvPr id="174" name="Google Shape;174;p1"/>
          <p:cNvSpPr txBox="1"/>
          <p:nvPr/>
        </p:nvSpPr>
        <p:spPr>
          <a:xfrm>
            <a:off x="49892" y="572390"/>
            <a:ext cx="168396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Relato de casos de Neurofibromatose tipo 1 com neurofibromas gigantes tratados com o inibidor de MEK Trametinibe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15631429" y="1565644"/>
            <a:ext cx="23100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 2: Caso clínico 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início do tratamento, a paciente  pesava 136kg (peso inicial) e após a 2a cirurgia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até sua recuperação (peso final) pesava 89kg, tendo perdido 47kg</a:t>
            </a:r>
            <a:endParaRPr/>
          </a:p>
        </p:txBody>
      </p:sp>
      <p:pic>
        <p:nvPicPr>
          <p:cNvPr descr="Google Shape;110;p13" id="176" name="Google Shape;176;p1"/>
          <p:cNvPicPr preferRelativeResize="0"/>
          <p:nvPr/>
        </p:nvPicPr>
        <p:blipFill rotWithShape="1">
          <a:blip r:embed="rId5">
            <a:alphaModFix/>
          </a:blip>
          <a:srcRect b="0" l="62338" r="2734" t="0"/>
          <a:stretch/>
        </p:blipFill>
        <p:spPr>
          <a:xfrm>
            <a:off x="14105513" y="1496637"/>
            <a:ext cx="1402359" cy="1858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15760320" y="5729700"/>
            <a:ext cx="2052300" cy="15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Figura 3: Caso clínico 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 o tratamento, houve melhora clínica da dor, sem redução significativa do volume. O Trametinibe teve ajuste de dose e persiste até hoje.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12001682" y="7441240"/>
            <a:ext cx="5610300" cy="20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conclusões, (1) o uso do Trametinibe foi eficaz e bem tolerado em ambos os casos relatados, tendo diminuído o tamanho do tumor, se tornando mais fácil de manipular, menos denso e operável. Isso melhorou a qualidade de vida dos pacientes, com grande melhora da dor, mobilidade e estética; (2) nos dois casos a resposta ao Trametinibe variou de doença estável (caso 2) a resposta parcial (caso 1), permitindo a ressecção cirúrgica de grandes volumes tumorais (caso 1). As toxicidades observadas com o uso do Trametinibe foram anemia ferropriva, hipotireoidismo, lesões cutâneas, fadiga,  amenorreia. A maioria das toxicidades foi transitória.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