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/>
    <p:restoredTop sz="95548"/>
  </p:normalViewPr>
  <p:slideViewPr>
    <p:cSldViewPr snapToGrid="0" snapToObjects="1">
      <p:cViewPr varScale="1">
        <p:scale>
          <a:sx n="69" d="100"/>
          <a:sy n="69" d="100"/>
        </p:scale>
        <p:origin x="920" y="200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CAF17-5509-8543-9CDB-35BD3C7874F4}" type="datetimeFigureOut">
              <a:rPr lang="pt-BR" smtClean="0"/>
              <a:t>04/01/2023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5D810-45B3-CC43-BAFD-7F8D5B20BB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9733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25D810-45B3-CC43-BAFD-7F8D5B20BBA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39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538340" y="457170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539467" y="2096604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538340" y="2082836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443632" y="2036762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492368" y="815516"/>
            <a:ext cx="16004931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AVALIAÇÃO CLÍNICO-PATOLÓGICA DE TUMORES DE CÉLULAS GERMINATIVAS: ANÁLISE RETROSPECTIVA DO A.C. CAMARGO CANCER CENTER.</a:t>
            </a:r>
            <a:endParaRPr lang="pt-BR" sz="2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. </a:t>
            </a:r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492369" y="1275025"/>
            <a:ext cx="28655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M. E. Silva; B.S. Martins</a:t>
            </a:r>
            <a:endParaRPr lang="pt-BR" sz="2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358469" y="2038893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388525" y="2556971"/>
            <a:ext cx="5436187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tumores de células germinativas do testículo (TCGT), prevalentes </a:t>
            </a:r>
            <a:r>
              <a:rPr lang="pt-BR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 homens jovens e com baixas taxas de mortalidade, demandam pesquisas que auxiliem na padronização de tratamento e seguimento, proporcionando melhor qualidade de vida para os pacientes</a:t>
            </a:r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O manual da American </a:t>
            </a:r>
            <a:r>
              <a:rPr lang="pt-BR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Committee</a:t>
            </a:r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</a:t>
            </a:r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Cancer</a:t>
            </a:r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Staging</a:t>
            </a:r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(AJCC)</a:t>
            </a:r>
            <a:r>
              <a:rPr lang="pt-BR" sz="17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procura padronizar o estadiamento TNM e clínico dos tumores, embasando-se em estudos que evidenciam relação de informações presentes no laudo anatomopatológico com o estadiamento clínico (EC) dessas neoplasias. </a:t>
            </a:r>
            <a:r>
              <a:rPr lang="pt-BR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Brasil, ainda há poucos dados populacionais que ilustrem essa relação nos TCGT, sendo importante apontar estatísticas presentes em grandes centros, como a relação das variáveis anatomopatológicas com a presença de metástase no momento do diagnostico (EC 2 e 3) e posteriormente a relação destas com a recorrência dessas neoplasias a longo prazo.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06387" y="2096808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471625" y="2625366"/>
            <a:ext cx="5436187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Estabelecer </a:t>
            </a:r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relação estatística entre variáveis anatomopatológicas e o EC dos TCGT no A.C. Camargo </a:t>
            </a:r>
            <a:r>
              <a:rPr lang="pt-BR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Cancer</a:t>
            </a:r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Center entre os anos de 2014 e 2020 no momento do diagnostico, comparando-se nossa casuística com os principais estudos de mesma vertente e com o que hoje é considerado pela AJCC como variantes preditoras de metástase</a:t>
            </a:r>
            <a:r>
              <a:rPr lang="pt-BR" sz="17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2,3</a:t>
            </a:r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162270" y="4591778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       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473223" y="5096251"/>
            <a:ext cx="54361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1700" dirty="0" err="1">
                <a:latin typeface="Calibri" charset="0"/>
                <a:ea typeface="Calibri" charset="0"/>
                <a:cs typeface="Calibri" charset="0"/>
              </a:rPr>
              <a:t>Estudo</a:t>
            </a:r>
            <a:r>
              <a:rPr lang="en-AU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AU" sz="1700" dirty="0" err="1">
                <a:latin typeface="Calibri" charset="0"/>
                <a:ea typeface="Calibri" charset="0"/>
                <a:cs typeface="Calibri" charset="0"/>
              </a:rPr>
              <a:t>comparativo</a:t>
            </a:r>
            <a:r>
              <a:rPr lang="en-AU" sz="1700" dirty="0">
                <a:latin typeface="Calibri" charset="0"/>
                <a:ea typeface="Calibri" charset="0"/>
                <a:cs typeface="Calibri" charset="0"/>
              </a:rPr>
              <a:t> e </a:t>
            </a:r>
            <a:r>
              <a:rPr lang="en-AU" sz="1700" dirty="0" err="1">
                <a:latin typeface="Calibri" charset="0"/>
                <a:ea typeface="Calibri" charset="0"/>
                <a:cs typeface="Calibri" charset="0"/>
              </a:rPr>
              <a:t>retrospectivo</a:t>
            </a:r>
            <a:r>
              <a:rPr lang="en-AU" sz="17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de análise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univariada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, utilizando-se o teste do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qui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quadrado para se estabelecer relação estatística entre as variáveis listadas para cada grupo de TCGT com o EC no momento do diagnostico, considerando o corte de 5%: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275058" y="209393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      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454304" y="2603408"/>
            <a:ext cx="5436187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Foram consideradas preditoras de metástase as variáveis estatisticamente relacionadas com </a:t>
            </a:r>
            <a:r>
              <a:rPr lang="pt-BR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EC 2/3 (</a:t>
            </a:r>
            <a:r>
              <a:rPr lang="pt-BR" sz="17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pt-BR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valor &lt; 0,05 pelo teste </a:t>
            </a:r>
            <a:r>
              <a:rPr lang="pt-BR" sz="17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</a:t>
            </a:r>
            <a:r>
              <a:rPr lang="pt-BR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quadrado) para ambos os grupos. </a:t>
            </a:r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Nos seminomas, as variáveis foram: invasão angiolinfática, infiltração de tecidos moles do hilo, infiltração do epidídimo, infiltração do cordão espermático e tamanho maior ou igual a 3 cm. Para não-seminomas as variáveis foram: infiltração de tecidos moles do hilo, infiltração do epidídimo, infiltração direta do cordão espermático, infiltração da túnica albugínea e tamanho maior ou igual a 4 cm.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C0A4DD6-528F-2440-AA57-6D51861C0F9D}"/>
              </a:ext>
            </a:extLst>
          </p:cNvPr>
          <p:cNvSpPr txBox="1"/>
          <p:nvPr/>
        </p:nvSpPr>
        <p:spPr>
          <a:xfrm>
            <a:off x="12440033" y="5409118"/>
            <a:ext cx="543618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variáveis estatisticamente relacionadas com metástase ao diagnóstico estão em consonância com a literatura e as variáveis que não obtiveram o </a:t>
            </a:r>
            <a:r>
              <a:rPr lang="pt-BR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pt-B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valor adequado devem ser reavaliadas</a:t>
            </a:r>
            <a:r>
              <a:rPr lang="pt-BR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em coortes maiores e multicêntricas pois são pouco prevalentes na população e em nossa casuística. Este estudo deve ser usado como base para coortes caso-controle prospectivas que analisam a recorrência dessas neoplasias dentre pacientes tratados com </a:t>
            </a:r>
            <a:r>
              <a:rPr lang="pt-BR" sz="17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adjuvância</a:t>
            </a:r>
            <a:r>
              <a:rPr lang="pt-BR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os que seguiram com vigilância clínica.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426189" y="7966752"/>
            <a:ext cx="5285056" cy="2015717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684691" y="7980264"/>
            <a:ext cx="49754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200" b="1" dirty="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I AJCC American Joint Committee on 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Cáncer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AJCC 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Cáncer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Staging Manual Eighth Edition 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ringer.</a:t>
            </a:r>
          </a:p>
          <a:p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Scandura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G, Wagner T, Beltran L,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Alifrangis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C, Shamash J,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Berney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DM. </a:t>
            </a:r>
          </a:p>
          <a:p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Pathological predictors of metastatic disease in testicular non-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seminomatous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germ cell tumors: which tumor-node-metastasis staging system? Modern Pathology. 2021 Apr 1;34(4):834–41. 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Trevino KE,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Esmaeili-Shandiz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A, Saeed O, Xu H,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Ulbright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TM, Idrees MT. Pathological risk factors for higher clinical stage in testicular seminomas. Histopathology. 2018 Nov 1;73(5):741–7. 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1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9A9EB208-0344-A4F1-FA49-EA0EB374EF56}"/>
              </a:ext>
            </a:extLst>
          </p:cNvPr>
          <p:cNvSpPr txBox="1"/>
          <p:nvPr/>
        </p:nvSpPr>
        <p:spPr>
          <a:xfrm>
            <a:off x="6538340" y="6511976"/>
            <a:ext cx="23612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>
                <a:latin typeface="Calibri" panose="020F0502020204030204" pitchFamily="34" charset="0"/>
                <a:cs typeface="Calibri" panose="020F0502020204030204" pitchFamily="34" charset="0"/>
              </a:rPr>
              <a:t>Seminomas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Invasão angiolinfática;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Infiltração dos tecidos moles do hilo;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Infiltração do epidídimo;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Infiltração direta do cordão espermático;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Infiltração da túnica albugínea;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Infiltração da túnica vaginalis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Infiltração da rete testis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Tamanho &gt; 3cm.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01B120-FFBA-EB53-ED83-D161AECD2F0F}"/>
              </a:ext>
            </a:extLst>
          </p:cNvPr>
          <p:cNvSpPr txBox="1"/>
          <p:nvPr/>
        </p:nvSpPr>
        <p:spPr>
          <a:xfrm>
            <a:off x="8918794" y="6536484"/>
            <a:ext cx="29793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/>
              <a:t>Não-seminomas</a:t>
            </a:r>
            <a:r>
              <a:rPr lang="pt-BR" sz="1500" dirty="0"/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Invasão angiolinfática;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Infiltração dos tecidos moles do hilo;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Infiltração do epidídimo;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Infiltração direta do cordão espermático;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Infiltração da túnica albugínea;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Infiltração da túnica vaginalis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Infiltração da rete testis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Comprometimento descontínuo do cordão espermático;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Porcentagem de carcinoma embrionário;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Tamanho &gt; 4cm.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500" dirty="0"/>
          </a:p>
        </p:txBody>
      </p:sp>
      <p:graphicFrame>
        <p:nvGraphicFramePr>
          <p:cNvPr id="59" name="Tabela 59">
            <a:extLst>
              <a:ext uri="{FF2B5EF4-FFF2-40B4-BE49-F238E27FC236}">
                <a16:creationId xmlns:a16="http://schemas.microsoft.com/office/drawing/2014/main" id="{A2C1DF09-9D01-DA41-3B84-05C13A39F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209467"/>
              </p:ext>
            </p:extLst>
          </p:nvPr>
        </p:nvGraphicFramePr>
        <p:xfrm>
          <a:off x="473686" y="7432698"/>
          <a:ext cx="5320968" cy="25497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60484">
                  <a:extLst>
                    <a:ext uri="{9D8B030D-6E8A-4147-A177-3AD203B41FA5}">
                      <a16:colId xmlns:a16="http://schemas.microsoft.com/office/drawing/2014/main" val="3622946352"/>
                    </a:ext>
                  </a:extLst>
                </a:gridCol>
                <a:gridCol w="2660484">
                  <a:extLst>
                    <a:ext uri="{9D8B030D-6E8A-4147-A177-3AD203B41FA5}">
                      <a16:colId xmlns:a16="http://schemas.microsoft.com/office/drawing/2014/main" val="2963278704"/>
                    </a:ext>
                  </a:extLst>
                </a:gridCol>
              </a:tblGrid>
              <a:tr h="355211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SITUAÇÃO</a:t>
                      </a:r>
                      <a:endParaRPr lang="pt-B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/>
                        <a:t>ESTADIO CLÍNICO </a:t>
                      </a:r>
                      <a:endParaRPr lang="pt-BR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525757"/>
                  </a:ext>
                </a:extLst>
              </a:tr>
              <a:tr h="942798">
                <a:tc>
                  <a:txBody>
                    <a:bodyPr/>
                    <a:lstStyle/>
                    <a:p>
                      <a:pPr marL="0" marR="0" lvl="0" indent="0" algn="ctr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/>
                        <a:t>Tumor confinado ou não ao testículo, com ou sem marcadores sorológicos +, sem comprometimento </a:t>
                      </a:r>
                      <a:r>
                        <a:rPr lang="pt-BR" sz="1400" b="1" dirty="0" err="1"/>
                        <a:t>linfonodal</a:t>
                      </a:r>
                      <a:r>
                        <a:rPr lang="pt-BR" sz="1400" b="1" dirty="0"/>
                        <a:t> ou de órgãos distantes </a:t>
                      </a:r>
                      <a:endParaRPr lang="pt-BR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/>
                        <a:t>EC 1</a:t>
                      </a:r>
                      <a:endParaRPr lang="pt-BR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55092"/>
                  </a:ext>
                </a:extLst>
              </a:tr>
              <a:tr h="517018">
                <a:tc>
                  <a:txBody>
                    <a:bodyPr/>
                    <a:lstStyle/>
                    <a:p>
                      <a:pPr marL="0" marR="0" lvl="0" indent="0" algn="ctr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/>
                        <a:t>Metástase do tumor  para linfonodos regionais</a:t>
                      </a:r>
                      <a:endParaRPr lang="pt-BR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/>
                        <a:t>EC 2 </a:t>
                      </a:r>
                      <a:endParaRPr lang="pt-BR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420178"/>
                  </a:ext>
                </a:extLst>
              </a:tr>
              <a:tr h="517018">
                <a:tc>
                  <a:txBody>
                    <a:bodyPr/>
                    <a:lstStyle/>
                    <a:p>
                      <a:pPr marL="0" marR="0" lvl="0" indent="0" algn="ctr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/>
                        <a:t>Metástase para órgãos e linfonodos distantes</a:t>
                      </a:r>
                      <a:endParaRPr lang="pt-BR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/>
                        <a:t>EC 3</a:t>
                      </a:r>
                      <a:endParaRPr lang="pt-BR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665926"/>
                  </a:ext>
                </a:extLst>
              </a:tr>
            </a:tbl>
          </a:graphicData>
        </a:graphic>
      </p:graphicFrame>
      <p:sp>
        <p:nvSpPr>
          <p:cNvPr id="63" name="CaixaDeTexto 62">
            <a:extLst>
              <a:ext uri="{FF2B5EF4-FFF2-40B4-BE49-F238E27FC236}">
                <a16:creationId xmlns:a16="http://schemas.microsoft.com/office/drawing/2014/main" id="{DBD584D1-49E9-442B-A0F2-3548A26ECCA8}"/>
              </a:ext>
            </a:extLst>
          </p:cNvPr>
          <p:cNvSpPr txBox="1"/>
          <p:nvPr/>
        </p:nvSpPr>
        <p:spPr>
          <a:xfrm>
            <a:off x="388525" y="7096675"/>
            <a:ext cx="448821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500" b="1" dirty="0"/>
              <a:t>Tabela 1: Estadiamentos clínicos de TCGT simplificado:</a:t>
            </a: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{F6E02356-3BDF-E148-91E2-4B76A16D25BB}tf16401378</Template>
  <TotalTime>1461</TotalTime>
  <Words>707</Words>
  <Application>Microsoft Macintosh PowerPoint</Application>
  <PresentationFormat>Personalizar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Euler Moreira</cp:lastModifiedBy>
  <cp:revision>69</cp:revision>
  <dcterms:created xsi:type="dcterms:W3CDTF">2018-02-05T15:36:18Z</dcterms:created>
  <dcterms:modified xsi:type="dcterms:W3CDTF">2023-01-05T11:57:34Z</dcterms:modified>
</cp:coreProperties>
</file>