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83982" y="2067365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5" y="0"/>
                </a:moveTo>
                <a:lnTo>
                  <a:pt x="80646" y="0"/>
                </a:lnTo>
                <a:lnTo>
                  <a:pt x="49254" y="6337"/>
                </a:lnTo>
                <a:lnTo>
                  <a:pt x="23620" y="23621"/>
                </a:lnTo>
                <a:lnTo>
                  <a:pt x="6337" y="49255"/>
                </a:lnTo>
                <a:lnTo>
                  <a:pt x="0" y="80647"/>
                </a:lnTo>
                <a:lnTo>
                  <a:pt x="0" y="403223"/>
                </a:lnTo>
                <a:lnTo>
                  <a:pt x="6337" y="434615"/>
                </a:lnTo>
                <a:lnTo>
                  <a:pt x="23620" y="460249"/>
                </a:lnTo>
                <a:lnTo>
                  <a:pt x="49254" y="477532"/>
                </a:lnTo>
                <a:lnTo>
                  <a:pt x="80646" y="483869"/>
                </a:lnTo>
                <a:lnTo>
                  <a:pt x="5185215" y="483869"/>
                </a:lnTo>
                <a:lnTo>
                  <a:pt x="5216606" y="477532"/>
                </a:lnTo>
                <a:lnTo>
                  <a:pt x="5242240" y="460249"/>
                </a:lnTo>
                <a:lnTo>
                  <a:pt x="5259524" y="434615"/>
                </a:lnTo>
                <a:lnTo>
                  <a:pt x="5265861" y="403223"/>
                </a:lnTo>
                <a:lnTo>
                  <a:pt x="5265861" y="80647"/>
                </a:lnTo>
                <a:lnTo>
                  <a:pt x="5259524" y="49255"/>
                </a:lnTo>
                <a:lnTo>
                  <a:pt x="5242240" y="23621"/>
                </a:lnTo>
                <a:lnTo>
                  <a:pt x="5216606" y="6337"/>
                </a:lnTo>
                <a:lnTo>
                  <a:pt x="5185215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483982" y="2067365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327882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4" y="0"/>
                </a:moveTo>
                <a:lnTo>
                  <a:pt x="80646" y="0"/>
                </a:lnTo>
                <a:lnTo>
                  <a:pt x="49255" y="6337"/>
                </a:lnTo>
                <a:lnTo>
                  <a:pt x="23621" y="23621"/>
                </a:lnTo>
                <a:lnTo>
                  <a:pt x="6337" y="49255"/>
                </a:lnTo>
                <a:lnTo>
                  <a:pt x="0" y="80647"/>
                </a:lnTo>
                <a:lnTo>
                  <a:pt x="0" y="403223"/>
                </a:lnTo>
                <a:lnTo>
                  <a:pt x="6337" y="434615"/>
                </a:lnTo>
                <a:lnTo>
                  <a:pt x="23621" y="460249"/>
                </a:lnTo>
                <a:lnTo>
                  <a:pt x="49255" y="477532"/>
                </a:lnTo>
                <a:lnTo>
                  <a:pt x="80646" y="483869"/>
                </a:lnTo>
                <a:lnTo>
                  <a:pt x="5185214" y="483869"/>
                </a:lnTo>
                <a:lnTo>
                  <a:pt x="5216605" y="477532"/>
                </a:lnTo>
                <a:lnTo>
                  <a:pt x="5242239" y="460249"/>
                </a:lnTo>
                <a:lnTo>
                  <a:pt x="5259521" y="434615"/>
                </a:lnTo>
                <a:lnTo>
                  <a:pt x="5265859" y="403223"/>
                </a:lnTo>
                <a:lnTo>
                  <a:pt x="5265859" y="80647"/>
                </a:lnTo>
                <a:lnTo>
                  <a:pt x="5259521" y="49255"/>
                </a:lnTo>
                <a:lnTo>
                  <a:pt x="5242239" y="23621"/>
                </a:lnTo>
                <a:lnTo>
                  <a:pt x="5216605" y="6337"/>
                </a:lnTo>
                <a:lnTo>
                  <a:pt x="5185214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2327882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483981" y="5448805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5185214" y="0"/>
                </a:moveTo>
                <a:lnTo>
                  <a:pt x="80646" y="0"/>
                </a:lnTo>
                <a:lnTo>
                  <a:pt x="49254" y="6337"/>
                </a:lnTo>
                <a:lnTo>
                  <a:pt x="23620" y="23621"/>
                </a:lnTo>
                <a:lnTo>
                  <a:pt x="6337" y="49255"/>
                </a:lnTo>
                <a:lnTo>
                  <a:pt x="0" y="80647"/>
                </a:lnTo>
                <a:lnTo>
                  <a:pt x="0" y="403223"/>
                </a:lnTo>
                <a:lnTo>
                  <a:pt x="6337" y="434615"/>
                </a:lnTo>
                <a:lnTo>
                  <a:pt x="23620" y="460249"/>
                </a:lnTo>
                <a:lnTo>
                  <a:pt x="49254" y="477532"/>
                </a:lnTo>
                <a:lnTo>
                  <a:pt x="80646" y="483869"/>
                </a:lnTo>
                <a:lnTo>
                  <a:pt x="5185214" y="483869"/>
                </a:lnTo>
                <a:lnTo>
                  <a:pt x="5216605" y="477532"/>
                </a:lnTo>
                <a:lnTo>
                  <a:pt x="5242240" y="460249"/>
                </a:lnTo>
                <a:lnTo>
                  <a:pt x="5259523" y="434615"/>
                </a:lnTo>
                <a:lnTo>
                  <a:pt x="5265860" y="403223"/>
                </a:lnTo>
                <a:lnTo>
                  <a:pt x="5265860" y="80647"/>
                </a:lnTo>
                <a:lnTo>
                  <a:pt x="5259523" y="49255"/>
                </a:lnTo>
                <a:lnTo>
                  <a:pt x="5242240" y="23621"/>
                </a:lnTo>
                <a:lnTo>
                  <a:pt x="5216605" y="6337"/>
                </a:lnTo>
                <a:lnTo>
                  <a:pt x="5185214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483981" y="5448805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70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5" y="0"/>
                </a:moveTo>
                <a:lnTo>
                  <a:pt x="80646" y="0"/>
                </a:lnTo>
                <a:lnTo>
                  <a:pt x="49255" y="6337"/>
                </a:lnTo>
                <a:lnTo>
                  <a:pt x="23620" y="23621"/>
                </a:lnTo>
                <a:lnTo>
                  <a:pt x="6337" y="49255"/>
                </a:lnTo>
                <a:lnTo>
                  <a:pt x="0" y="80647"/>
                </a:lnTo>
                <a:lnTo>
                  <a:pt x="0" y="403223"/>
                </a:lnTo>
                <a:lnTo>
                  <a:pt x="6337" y="434615"/>
                </a:lnTo>
                <a:lnTo>
                  <a:pt x="23620" y="460249"/>
                </a:lnTo>
                <a:lnTo>
                  <a:pt x="49255" y="477532"/>
                </a:lnTo>
                <a:lnTo>
                  <a:pt x="80646" y="483869"/>
                </a:lnTo>
                <a:lnTo>
                  <a:pt x="5185215" y="483869"/>
                </a:lnTo>
                <a:lnTo>
                  <a:pt x="5216606" y="477532"/>
                </a:lnTo>
                <a:lnTo>
                  <a:pt x="5242240" y="460249"/>
                </a:lnTo>
                <a:lnTo>
                  <a:pt x="5259523" y="434615"/>
                </a:lnTo>
                <a:lnTo>
                  <a:pt x="5265861" y="403223"/>
                </a:lnTo>
                <a:lnTo>
                  <a:pt x="5265861" y="80647"/>
                </a:lnTo>
                <a:lnTo>
                  <a:pt x="5259523" y="49255"/>
                </a:lnTo>
                <a:lnTo>
                  <a:pt x="5242240" y="23621"/>
                </a:lnTo>
                <a:lnTo>
                  <a:pt x="5216606" y="6337"/>
                </a:lnTo>
                <a:lnTo>
                  <a:pt x="5185215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16606" y="6337"/>
                </a:lnTo>
                <a:lnTo>
                  <a:pt x="5242241" y="23620"/>
                </a:lnTo>
                <a:lnTo>
                  <a:pt x="5259524" y="49255"/>
                </a:lnTo>
                <a:lnTo>
                  <a:pt x="5265862" y="80646"/>
                </a:lnTo>
                <a:lnTo>
                  <a:pt x="5265862" y="403223"/>
                </a:lnTo>
                <a:lnTo>
                  <a:pt x="5259524" y="434614"/>
                </a:lnTo>
                <a:lnTo>
                  <a:pt x="5242241" y="460249"/>
                </a:lnTo>
                <a:lnTo>
                  <a:pt x="5216606" y="477532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2"/>
                </a:lnTo>
                <a:lnTo>
                  <a:pt x="23620" y="460249"/>
                </a:lnTo>
                <a:lnTo>
                  <a:pt x="6337" y="434614"/>
                </a:lnTo>
                <a:lnTo>
                  <a:pt x="0" y="403223"/>
                </a:lnTo>
                <a:lnTo>
                  <a:pt x="0" y="80646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800991"/>
            <a:ext cx="16497300" cy="1005205"/>
          </a:xfrm>
          <a:custGeom>
            <a:avLst/>
            <a:gdLst/>
            <a:ahLst/>
            <a:cxnLst/>
            <a:rect l="l" t="t" r="r" b="b"/>
            <a:pathLst>
              <a:path w="16497300" h="1005205">
                <a:moveTo>
                  <a:pt x="0" y="1004948"/>
                </a:moveTo>
                <a:lnTo>
                  <a:pt x="16497300" y="1004948"/>
                </a:lnTo>
                <a:lnTo>
                  <a:pt x="16497300" y="0"/>
                </a:lnTo>
                <a:lnTo>
                  <a:pt x="0" y="0"/>
                </a:lnTo>
                <a:lnTo>
                  <a:pt x="0" y="1004948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839" y="749300"/>
            <a:ext cx="1582229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http://www.asco.org/" TargetMode="External"/><Relationship Id="rId5" Type="http://schemas.openxmlformats.org/officeDocument/2006/relationships/hyperlink" Target="http://www.asco.org/files/content-" TargetMode="External"/><Relationship Id="rId6" Type="http://schemas.openxmlformats.org/officeDocument/2006/relationships/hyperlink" Target="http://www.esmo.org/guidelines/cancer-patient-management-during-the-covid-19-" TargetMode="External"/><Relationship Id="rId7" Type="http://schemas.openxmlformats.org/officeDocument/2006/relationships/hyperlink" Target="http://www.astro.org/Daily-Practice/COVID-19-" TargetMode="External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0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Impacto da</a:t>
            </a:r>
            <a:r>
              <a:rPr dirty="0"/>
              <a:t> </a:t>
            </a:r>
            <a:r>
              <a:rPr dirty="0" spc="-15"/>
              <a:t>primeira</a:t>
            </a:r>
            <a:r>
              <a:rPr dirty="0" spc="5"/>
              <a:t> </a:t>
            </a:r>
            <a:r>
              <a:rPr dirty="0" spc="-10"/>
              <a:t>fase</a:t>
            </a:r>
            <a:r>
              <a:rPr dirty="0" spc="5"/>
              <a:t> </a:t>
            </a:r>
            <a:r>
              <a:rPr dirty="0" spc="-5"/>
              <a:t>da</a:t>
            </a:r>
            <a:r>
              <a:rPr dirty="0"/>
              <a:t> </a:t>
            </a:r>
            <a:r>
              <a:rPr dirty="0" spc="-5"/>
              <a:t>pandemia</a:t>
            </a:r>
            <a:r>
              <a:rPr dirty="0" spc="5"/>
              <a:t> </a:t>
            </a:r>
            <a:r>
              <a:rPr dirty="0" spc="-5"/>
              <a:t>pelo </a:t>
            </a:r>
            <a:r>
              <a:rPr dirty="0" spc="-10"/>
              <a:t>Coronavírus</a:t>
            </a:r>
            <a:r>
              <a:rPr dirty="0" spc="5"/>
              <a:t> </a:t>
            </a:r>
            <a:r>
              <a:rPr dirty="0" spc="-5"/>
              <a:t>2019</a:t>
            </a:r>
            <a:r>
              <a:rPr dirty="0"/>
              <a:t> </a:t>
            </a:r>
            <a:r>
              <a:rPr dirty="0" spc="-10"/>
              <a:t>(COVID-19)</a:t>
            </a:r>
            <a:r>
              <a:rPr dirty="0"/>
              <a:t> </a:t>
            </a:r>
            <a:r>
              <a:rPr dirty="0" spc="-5"/>
              <a:t>na</a:t>
            </a:r>
            <a:r>
              <a:rPr dirty="0"/>
              <a:t> </a:t>
            </a:r>
            <a:r>
              <a:rPr dirty="0" spc="-5"/>
              <a:t>qualidade</a:t>
            </a:r>
            <a:r>
              <a:rPr dirty="0" spc="10"/>
              <a:t> </a:t>
            </a:r>
            <a:r>
              <a:rPr dirty="0" spc="-5"/>
              <a:t>do </a:t>
            </a:r>
            <a:r>
              <a:rPr dirty="0" spc="-15"/>
              <a:t>tratamento</a:t>
            </a:r>
            <a:r>
              <a:rPr dirty="0"/>
              <a:t> </a:t>
            </a:r>
            <a:r>
              <a:rPr dirty="0" spc="-10"/>
              <a:t>ofertado</a:t>
            </a:r>
            <a:r>
              <a:rPr dirty="0" spc="-5"/>
              <a:t> aos</a:t>
            </a:r>
            <a:r>
              <a:rPr dirty="0"/>
              <a:t> </a:t>
            </a:r>
            <a:r>
              <a:rPr dirty="0" spc="-10"/>
              <a:t>pacientes </a:t>
            </a:r>
            <a:r>
              <a:rPr dirty="0" spc="-530"/>
              <a:t> </a:t>
            </a:r>
            <a:r>
              <a:rPr dirty="0" spc="-10"/>
              <a:t>com diagnóstico </a:t>
            </a:r>
            <a:r>
              <a:rPr dirty="0" spc="-5"/>
              <a:t>de câncer</a:t>
            </a:r>
            <a:r>
              <a:rPr dirty="0" spc="-10"/>
              <a:t> </a:t>
            </a:r>
            <a:r>
              <a:rPr dirty="0" spc="-15"/>
              <a:t>colorretal</a:t>
            </a:r>
            <a:r>
              <a:rPr dirty="0" spc="-10"/>
              <a:t> </a:t>
            </a:r>
            <a:r>
              <a:rPr dirty="0"/>
              <a:t>e</a:t>
            </a:r>
            <a:r>
              <a:rPr dirty="0" spc="-5"/>
              <a:t> </a:t>
            </a:r>
            <a:r>
              <a:rPr dirty="0"/>
              <a:t>anal</a:t>
            </a:r>
            <a:r>
              <a:rPr dirty="0" spc="-10"/>
              <a:t> </a:t>
            </a:r>
            <a:r>
              <a:rPr dirty="0"/>
              <a:t>em</a:t>
            </a:r>
            <a:r>
              <a:rPr dirty="0" spc="-10"/>
              <a:t> </a:t>
            </a:r>
            <a:r>
              <a:rPr dirty="0"/>
              <a:t>um</a:t>
            </a:r>
            <a:r>
              <a:rPr dirty="0" spc="-10"/>
              <a:t> </a:t>
            </a:r>
            <a:r>
              <a:rPr dirty="0" spc="-15"/>
              <a:t>abrangente</a:t>
            </a:r>
            <a:r>
              <a:rPr dirty="0"/>
              <a:t> </a:t>
            </a:r>
            <a:r>
              <a:rPr dirty="0" spc="-5"/>
              <a:t>cancer</a:t>
            </a:r>
            <a:r>
              <a:rPr dirty="0" spc="-10"/>
              <a:t> </a:t>
            </a:r>
            <a:r>
              <a:rPr dirty="0" spc="-40"/>
              <a:t>center.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839" y="1496059"/>
            <a:ext cx="147662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 b="1">
                <a:latin typeface="Times New Roman"/>
                <a:cs typeface="Times New Roman"/>
              </a:rPr>
              <a:t>E.F.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Saldanha</a:t>
            </a:r>
            <a:r>
              <a:rPr dirty="0" sz="1800" spc="-5">
                <a:latin typeface="Times New Roman"/>
                <a:cs typeface="Times New Roman"/>
              </a:rPr>
              <a:t>,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M.L.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Powis,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90">
                <a:latin typeface="Times New Roman"/>
                <a:cs typeface="Times New Roman"/>
              </a:rPr>
              <a:t>F.P.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Cavalher,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S.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Hack,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M.R.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Costa,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M.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E.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Simoes,</a:t>
            </a:r>
            <a:r>
              <a:rPr dirty="0" sz="1800" spc="-9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</a:t>
            </a:r>
            <a:r>
              <a:rPr dirty="0" sz="1800" spc="-9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Baiad,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Z.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Mohmand,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H.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Li,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K.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Chen,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R.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S.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Riechelmann,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M.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K.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Krzyzanowska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206471" y="88392"/>
            <a:ext cx="3081655" cy="1717675"/>
            <a:chOff x="15206471" y="88392"/>
            <a:chExt cx="3081655" cy="1717675"/>
          </a:xfrm>
        </p:grpSpPr>
        <p:sp>
          <p:nvSpPr>
            <p:cNvPr id="5" name="object 5"/>
            <p:cNvSpPr/>
            <p:nvPr/>
          </p:nvSpPr>
          <p:spPr>
            <a:xfrm>
              <a:off x="16962119" y="800991"/>
              <a:ext cx="1325880" cy="1005205"/>
            </a:xfrm>
            <a:custGeom>
              <a:avLst/>
              <a:gdLst/>
              <a:ahLst/>
              <a:cxnLst/>
              <a:rect l="l" t="t" r="r" b="b"/>
              <a:pathLst>
                <a:path w="1325880" h="1005205">
                  <a:moveTo>
                    <a:pt x="1325880" y="0"/>
                  </a:moveTo>
                  <a:lnTo>
                    <a:pt x="0" y="0"/>
                  </a:lnTo>
                  <a:lnTo>
                    <a:pt x="0" y="1004948"/>
                  </a:lnTo>
                  <a:lnTo>
                    <a:pt x="1325880" y="1004948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72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6497299" y="800991"/>
              <a:ext cx="464820" cy="1005205"/>
            </a:xfrm>
            <a:custGeom>
              <a:avLst/>
              <a:gdLst/>
              <a:ahLst/>
              <a:cxnLst/>
              <a:rect l="l" t="t" r="r" b="b"/>
              <a:pathLst>
                <a:path w="464819" h="1005205">
                  <a:moveTo>
                    <a:pt x="464819" y="0"/>
                  </a:moveTo>
                  <a:lnTo>
                    <a:pt x="0" y="0"/>
                  </a:lnTo>
                  <a:lnTo>
                    <a:pt x="0" y="1004948"/>
                  </a:lnTo>
                  <a:lnTo>
                    <a:pt x="464819" y="1004948"/>
                  </a:lnTo>
                  <a:lnTo>
                    <a:pt x="46481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227439" y="112497"/>
              <a:ext cx="3004820" cy="615950"/>
            </a:xfrm>
            <a:custGeom>
              <a:avLst/>
              <a:gdLst/>
              <a:ahLst/>
              <a:cxnLst/>
              <a:rect l="l" t="t" r="r" b="b"/>
              <a:pathLst>
                <a:path w="3004819" h="615950">
                  <a:moveTo>
                    <a:pt x="3004540" y="0"/>
                  </a:moveTo>
                  <a:lnTo>
                    <a:pt x="0" y="0"/>
                  </a:lnTo>
                  <a:lnTo>
                    <a:pt x="0" y="615552"/>
                  </a:lnTo>
                  <a:lnTo>
                    <a:pt x="3004540" y="615552"/>
                  </a:lnTo>
                  <a:lnTo>
                    <a:pt x="3004540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6471" y="88392"/>
              <a:ext cx="3081528" cy="4815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6903" y="341376"/>
              <a:ext cx="728471" cy="481583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693419" y="2087371"/>
            <a:ext cx="5233035" cy="5216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9144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  <a:p>
            <a:pPr algn="just" marL="38100" marR="30480">
              <a:lnSpc>
                <a:spcPct val="99900"/>
              </a:lnSpc>
              <a:spcBef>
                <a:spcPts val="1320"/>
              </a:spcBef>
            </a:pPr>
            <a:r>
              <a:rPr dirty="0" sz="1800">
                <a:latin typeface="Calibri"/>
                <a:cs typeface="Calibri"/>
              </a:rPr>
              <a:t>Desde </a:t>
            </a:r>
            <a:r>
              <a:rPr dirty="0" sz="1800" spc="-5">
                <a:latin typeface="Calibri"/>
                <a:cs typeface="Calibri"/>
              </a:rPr>
              <a:t>seu </a:t>
            </a:r>
            <a:r>
              <a:rPr dirty="0" sz="1800" spc="-10">
                <a:latin typeface="Calibri"/>
                <a:cs typeface="Calibri"/>
              </a:rPr>
              <a:t>primeiro reconhecimento </a:t>
            </a:r>
            <a:r>
              <a:rPr dirty="0" sz="1800">
                <a:latin typeface="Calibri"/>
                <a:cs typeface="Calibri"/>
              </a:rPr>
              <a:t>no fim do ano de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2019 na </a:t>
            </a:r>
            <a:r>
              <a:rPr dirty="0" sz="1800" spc="-5">
                <a:latin typeface="Calibri"/>
                <a:cs typeface="Calibri"/>
              </a:rPr>
              <a:t>China, </a:t>
            </a:r>
            <a:r>
              <a:rPr dirty="0" sz="1800" spc="-15">
                <a:latin typeface="Calibri"/>
                <a:cs typeface="Calibri"/>
              </a:rPr>
              <a:t>Sars-Cov-2, </a:t>
            </a:r>
            <a:r>
              <a:rPr dirty="0" sz="1800" spc="-5">
                <a:latin typeface="Calibri"/>
                <a:cs typeface="Calibri"/>
              </a:rPr>
              <a:t>virus causador </a:t>
            </a:r>
            <a:r>
              <a:rPr dirty="0" sz="1800">
                <a:latin typeface="Calibri"/>
                <a:cs typeface="Calibri"/>
              </a:rPr>
              <a:t>da </a:t>
            </a:r>
            <a:r>
              <a:rPr dirty="0" sz="1800" spc="-5">
                <a:latin typeface="Calibri"/>
                <a:cs typeface="Calibri"/>
              </a:rPr>
              <a:t>doença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COVID-19,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rapidamente</a:t>
            </a:r>
            <a:r>
              <a:rPr dirty="0" sz="1800" spc="-5">
                <a:latin typeface="Calibri"/>
                <a:cs typeface="Calibri"/>
              </a:rPr>
              <a:t> se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tornou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ameaça</a:t>
            </a:r>
            <a:r>
              <a:rPr dirty="0" sz="1800">
                <a:latin typeface="Calibri"/>
                <a:cs typeface="Calibri"/>
              </a:rPr>
              <a:t> global.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pandemia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COVID-19,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ainda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andamento,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interrompeu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Sistema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mundial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tratamento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cancer,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apresentando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desafios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significativos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prestação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cuidados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oncológicos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ideais</a:t>
            </a:r>
            <a:r>
              <a:rPr dirty="0" sz="1800">
                <a:latin typeface="Calibri"/>
                <a:cs typeface="Calibri"/>
              </a:rPr>
              <a:t> 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um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Sistema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saúde já </a:t>
            </a:r>
            <a:r>
              <a:rPr dirty="0" sz="1800" spc="-10">
                <a:latin typeface="Calibri"/>
                <a:cs typeface="Calibri"/>
              </a:rPr>
              <a:t>sobrecarregado </a:t>
            </a:r>
            <a:r>
              <a:rPr dirty="0" sz="1800">
                <a:latin typeface="Calibri"/>
                <a:cs typeface="Calibri"/>
              </a:rPr>
              <a:t>que </a:t>
            </a:r>
            <a:r>
              <a:rPr dirty="0" sz="1800" spc="-10">
                <a:latin typeface="Calibri"/>
                <a:cs typeface="Calibri"/>
              </a:rPr>
              <a:t>enfrenta </a:t>
            </a:r>
            <a:r>
              <a:rPr dirty="0" sz="1800" spc="-15">
                <a:latin typeface="Calibri"/>
                <a:cs typeface="Calibri"/>
              </a:rPr>
              <a:t>falta 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recursos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mão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obra</a:t>
            </a:r>
            <a:r>
              <a:rPr dirty="0" sz="1800" spc="-5">
                <a:latin typeface="Calibri"/>
                <a:cs typeface="Calibri"/>
              </a:rPr>
              <a:t> física.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Haja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vista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fatores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intrínsecos</a:t>
            </a:r>
            <a:r>
              <a:rPr dirty="0" sz="1800">
                <a:latin typeface="Calibri"/>
                <a:cs typeface="Calibri"/>
              </a:rPr>
              <a:t> dos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pacientes</a:t>
            </a:r>
            <a:r>
              <a:rPr dirty="0" sz="1800" spc="-5">
                <a:latin typeface="Calibri"/>
                <a:cs typeface="Calibri"/>
              </a:rPr>
              <a:t> com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25">
                <a:latin typeface="Calibri"/>
                <a:cs typeface="Calibri"/>
              </a:rPr>
              <a:t>câncer,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por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exemplo 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idade </a:t>
            </a:r>
            <a:r>
              <a:rPr dirty="0" sz="1800" spc="-10">
                <a:latin typeface="Calibri"/>
                <a:cs typeface="Calibri"/>
              </a:rPr>
              <a:t>avançada, </a:t>
            </a:r>
            <a:r>
              <a:rPr dirty="0" sz="1800" spc="-5">
                <a:latin typeface="Calibri"/>
                <a:cs typeface="Calibri"/>
              </a:rPr>
              <a:t>comorbidades como doença pulmonar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crônica </a:t>
            </a:r>
            <a:r>
              <a:rPr dirty="0" sz="1800">
                <a:latin typeface="Calibri"/>
                <a:cs typeface="Calibri"/>
              </a:rPr>
              <a:t>e </a:t>
            </a:r>
            <a:r>
              <a:rPr dirty="0" sz="1800" spc="-15">
                <a:latin typeface="Calibri"/>
                <a:cs typeface="Calibri"/>
              </a:rPr>
              <a:t>afetado </a:t>
            </a:r>
            <a:r>
              <a:rPr dirty="0" sz="1800" spc="-10">
                <a:latin typeface="Calibri"/>
                <a:cs typeface="Calibri"/>
              </a:rPr>
              <a:t>sistema </a:t>
            </a:r>
            <a:r>
              <a:rPr dirty="0" sz="1800" spc="-5">
                <a:latin typeface="Calibri"/>
                <a:cs typeface="Calibri"/>
              </a:rPr>
              <a:t>imunológico)</a:t>
            </a:r>
            <a:r>
              <a:rPr dirty="0" baseline="23148" sz="1800" spc="-7">
                <a:latin typeface="Calibri"/>
                <a:cs typeface="Calibri"/>
              </a:rPr>
              <a:t>2,3</a:t>
            </a:r>
            <a:r>
              <a:rPr dirty="0" baseline="23148" sz="180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eles </a:t>
            </a:r>
            <a:r>
              <a:rPr dirty="0" sz="1800" spc="-10">
                <a:latin typeface="Calibri"/>
                <a:cs typeface="Calibri"/>
              </a:rPr>
              <a:t>correm </a:t>
            </a:r>
            <a:r>
              <a:rPr dirty="0" sz="1800" spc="-5">
                <a:latin typeface="Calibri"/>
                <a:cs typeface="Calibri"/>
              </a:rPr>
              <a:t> maior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risco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hospitalização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mortalidade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pelo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COVID-19</a:t>
            </a:r>
            <a:r>
              <a:rPr dirty="0" sz="1200" spc="-10">
                <a:latin typeface="Calibri"/>
                <a:cs typeface="Calibri"/>
              </a:rPr>
              <a:t>.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Identificar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implementar</a:t>
            </a:r>
            <a:r>
              <a:rPr dirty="0" sz="1800" spc="4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estratégias </a:t>
            </a:r>
            <a:r>
              <a:rPr dirty="0" sz="1800" spc="-10">
                <a:latin typeface="Calibri"/>
                <a:cs typeface="Calibri"/>
              </a:rPr>
              <a:t> factíveis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 spc="-10">
                <a:latin typeface="Calibri"/>
                <a:cs typeface="Calibri"/>
              </a:rPr>
              <a:t>mitigar atrasos, </a:t>
            </a:r>
            <a:r>
              <a:rPr dirty="0" sz="1800" spc="-5">
                <a:latin typeface="Calibri"/>
                <a:cs typeface="Calibri"/>
              </a:rPr>
              <a:t>interrupções </a:t>
            </a:r>
            <a:r>
              <a:rPr dirty="0" sz="1800">
                <a:latin typeface="Calibri"/>
                <a:cs typeface="Calibri"/>
              </a:rPr>
              <a:t>ou abandon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 </a:t>
            </a:r>
            <a:r>
              <a:rPr dirty="0" sz="1800" spc="-15">
                <a:latin typeface="Calibri"/>
                <a:cs typeface="Calibri"/>
              </a:rPr>
              <a:t>tratamento </a:t>
            </a:r>
            <a:r>
              <a:rPr dirty="0" sz="1800">
                <a:latin typeface="Calibri"/>
                <a:cs typeface="Calibri"/>
              </a:rPr>
              <a:t>do </a:t>
            </a:r>
            <a:r>
              <a:rPr dirty="0" sz="1800" spc="-5">
                <a:latin typeface="Calibri"/>
                <a:cs typeface="Calibri"/>
              </a:rPr>
              <a:t>cancer </a:t>
            </a:r>
            <a:r>
              <a:rPr dirty="0" sz="1800" spc="-15">
                <a:latin typeface="Calibri"/>
                <a:cs typeface="Calibri"/>
              </a:rPr>
              <a:t>durante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5">
                <a:latin typeface="Calibri"/>
                <a:cs typeface="Calibri"/>
              </a:rPr>
              <a:t>pandemia tornou-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prioridade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saúde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pública.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11489" y="5479796"/>
            <a:ext cx="5107305" cy="178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259079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algn="just" marL="12700" marR="5080">
              <a:lnSpc>
                <a:spcPct val="100299"/>
              </a:lnSpc>
              <a:spcBef>
                <a:spcPts val="1345"/>
              </a:spcBef>
            </a:pP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objetivo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geral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nosso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estudo</a:t>
            </a:r>
            <a:r>
              <a:rPr dirty="0" sz="1600">
                <a:latin typeface="Calibri"/>
                <a:cs typeface="Calibri"/>
              </a:rPr>
              <a:t> é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avaliar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impacto</a:t>
            </a:r>
            <a:r>
              <a:rPr dirty="0" sz="1600" spc="-5">
                <a:latin typeface="Calibri"/>
                <a:cs typeface="Calibri"/>
              </a:rPr>
              <a:t> da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pandemia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COVID-19</a:t>
            </a:r>
            <a:r>
              <a:rPr dirty="0" sz="1600" spc="-5">
                <a:latin typeface="Calibri"/>
                <a:cs typeface="Calibri"/>
              </a:rPr>
              <a:t> na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qualidade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prestação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cuidados de </a:t>
            </a:r>
            <a:r>
              <a:rPr dirty="0" sz="1600" spc="-10">
                <a:latin typeface="Calibri"/>
                <a:cs typeface="Calibri"/>
              </a:rPr>
              <a:t>cancer para pacientes </a:t>
            </a:r>
            <a:r>
              <a:rPr dirty="0" sz="1600" spc="-5">
                <a:latin typeface="Calibri"/>
                <a:cs typeface="Calibri"/>
              </a:rPr>
              <a:t>com </a:t>
            </a:r>
            <a:r>
              <a:rPr dirty="0" sz="1600" spc="-10">
                <a:latin typeface="Calibri"/>
                <a:cs typeface="Calibri"/>
              </a:rPr>
              <a:t>cancer </a:t>
            </a:r>
            <a:r>
              <a:rPr dirty="0" sz="1600" spc="-5">
                <a:latin typeface="Calibri"/>
                <a:cs typeface="Calibri"/>
              </a:rPr>
              <a:t>de colon, </a:t>
            </a:r>
            <a:r>
              <a:rPr dirty="0" sz="1600" spc="-15">
                <a:latin typeface="Calibri"/>
                <a:cs typeface="Calibri"/>
              </a:rPr>
              <a:t>reto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ou </a:t>
            </a:r>
            <a:r>
              <a:rPr dirty="0" sz="1600" spc="-5">
                <a:latin typeface="Calibri"/>
                <a:cs typeface="Calibri"/>
              </a:rPr>
              <a:t>ânus,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recentemente</a:t>
            </a:r>
            <a:r>
              <a:rPr dirty="0" sz="1600" spc="-5">
                <a:latin typeface="Calibri"/>
                <a:cs typeface="Calibri"/>
              </a:rPr>
              <a:t> diagnosticados,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em </a:t>
            </a:r>
            <a:r>
              <a:rPr dirty="0" sz="1600" spc="-5">
                <a:latin typeface="Calibri"/>
                <a:cs typeface="Calibri"/>
              </a:rPr>
              <a:t>um</a:t>
            </a:r>
            <a:r>
              <a:rPr dirty="0" sz="1600" spc="3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abrangente 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30">
                <a:latin typeface="Calibri"/>
                <a:cs typeface="Calibri"/>
              </a:rPr>
              <a:t>cancer.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63098" y="1975611"/>
            <a:ext cx="5092700" cy="3240405"/>
          </a:xfrm>
          <a:prstGeom prst="rect">
            <a:avLst/>
          </a:prstGeom>
        </p:spPr>
        <p:txBody>
          <a:bodyPr wrap="square" lIns="0" tIns="142875" rIns="0" bIns="0" rtlCol="0" vert="horz">
            <a:spAutoFit/>
          </a:bodyPr>
          <a:lstStyle/>
          <a:p>
            <a:pPr algn="ctr" marR="147320">
              <a:lnSpc>
                <a:spcPct val="100000"/>
              </a:lnSpc>
              <a:spcBef>
                <a:spcPts val="1125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6900"/>
              </a:lnSpc>
              <a:spcBef>
                <a:spcPts val="615"/>
              </a:spcBef>
            </a:pPr>
            <a:r>
              <a:rPr dirty="0" sz="1800" spc="-35">
                <a:latin typeface="Calibri"/>
                <a:cs typeface="Calibri"/>
              </a:rPr>
              <a:t>Todos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os </a:t>
            </a:r>
            <a:r>
              <a:rPr dirty="0" sz="1800" spc="-10">
                <a:latin typeface="Calibri"/>
                <a:cs typeface="Calibri"/>
              </a:rPr>
              <a:t>novos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pacientes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primeira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consulta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entre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1˚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fevereiro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2019</a:t>
            </a:r>
            <a:r>
              <a:rPr dirty="0" sz="1800">
                <a:latin typeface="Calibri"/>
                <a:cs typeface="Calibri"/>
              </a:rPr>
              <a:t> a </a:t>
            </a:r>
            <a:r>
              <a:rPr dirty="0" sz="1800" spc="-5">
                <a:latin typeface="Calibri"/>
                <a:cs typeface="Calibri"/>
              </a:rPr>
              <a:t>31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dezembro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2020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foram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identificados</a:t>
            </a:r>
            <a:r>
              <a:rPr dirty="0" sz="1800">
                <a:latin typeface="Calibri"/>
                <a:cs typeface="Calibri"/>
              </a:rPr>
              <a:t> no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registro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cancer</a:t>
            </a:r>
            <a:r>
              <a:rPr dirty="0" sz="1800">
                <a:latin typeface="Calibri"/>
                <a:cs typeface="Calibri"/>
              </a:rPr>
              <a:t> do </a:t>
            </a:r>
            <a:r>
              <a:rPr dirty="0" sz="1800" spc="-5">
                <a:latin typeface="Calibri"/>
                <a:cs typeface="Calibri"/>
              </a:rPr>
              <a:t>Princess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Margaret</a:t>
            </a:r>
            <a:r>
              <a:rPr dirty="0" sz="1800" spc="-5">
                <a:latin typeface="Calibri"/>
                <a:cs typeface="Calibri"/>
              </a:rPr>
              <a:t> (PM)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A.C.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Camargo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(ACC).</a:t>
            </a:r>
            <a:r>
              <a:rPr dirty="0" sz="1800">
                <a:latin typeface="Calibri"/>
                <a:cs typeface="Calibri"/>
              </a:rPr>
              <a:t> A </a:t>
            </a:r>
            <a:r>
              <a:rPr dirty="0" sz="1800" spc="-10">
                <a:latin typeface="Calibri"/>
                <a:cs typeface="Calibri"/>
              </a:rPr>
              <a:t>coorte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reunida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incluiu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apenas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os </a:t>
            </a:r>
            <a:r>
              <a:rPr dirty="0" sz="1800" spc="-10">
                <a:latin typeface="Calibri"/>
                <a:cs typeface="Calibri"/>
              </a:rPr>
              <a:t>pacientes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amis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18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idade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recém-diagnosticados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cancer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colon,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reto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ou ânus,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cuja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primeira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data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visita</a:t>
            </a:r>
            <a:r>
              <a:rPr dirty="0" sz="1800">
                <a:latin typeface="Calibri"/>
                <a:cs typeface="Calibri"/>
              </a:rPr>
              <a:t> ao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PM/AC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foi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entre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1˚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fevereiro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2019</a:t>
            </a:r>
            <a:r>
              <a:rPr dirty="0" sz="1800">
                <a:latin typeface="Calibri"/>
                <a:cs typeface="Calibri"/>
              </a:rPr>
              <a:t>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31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dezembro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2020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(coorte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COVID).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342154" y="8900921"/>
            <a:ext cx="5397500" cy="1173480"/>
          </a:xfrm>
          <a:custGeom>
            <a:avLst/>
            <a:gdLst/>
            <a:ahLst/>
            <a:cxnLst/>
            <a:rect l="l" t="t" r="r" b="b"/>
            <a:pathLst>
              <a:path w="5397500" h="1173479">
                <a:moveTo>
                  <a:pt x="0" y="195560"/>
                </a:moveTo>
                <a:lnTo>
                  <a:pt x="5164" y="150720"/>
                </a:lnTo>
                <a:lnTo>
                  <a:pt x="19876" y="109557"/>
                </a:lnTo>
                <a:lnTo>
                  <a:pt x="42962" y="73247"/>
                </a:lnTo>
                <a:lnTo>
                  <a:pt x="73247" y="42962"/>
                </a:lnTo>
                <a:lnTo>
                  <a:pt x="109557" y="19876"/>
                </a:lnTo>
                <a:lnTo>
                  <a:pt x="150719" y="5164"/>
                </a:lnTo>
                <a:lnTo>
                  <a:pt x="195560" y="0"/>
                </a:lnTo>
                <a:lnTo>
                  <a:pt x="5201645" y="0"/>
                </a:lnTo>
                <a:lnTo>
                  <a:pt x="5246485" y="5164"/>
                </a:lnTo>
                <a:lnTo>
                  <a:pt x="5287647" y="19876"/>
                </a:lnTo>
                <a:lnTo>
                  <a:pt x="5323957" y="42962"/>
                </a:lnTo>
                <a:lnTo>
                  <a:pt x="5354242" y="73247"/>
                </a:lnTo>
                <a:lnTo>
                  <a:pt x="5377328" y="109557"/>
                </a:lnTo>
                <a:lnTo>
                  <a:pt x="5392040" y="150720"/>
                </a:lnTo>
                <a:lnTo>
                  <a:pt x="5397205" y="195560"/>
                </a:lnTo>
                <a:lnTo>
                  <a:pt x="5397205" y="977789"/>
                </a:lnTo>
                <a:lnTo>
                  <a:pt x="5392040" y="1022630"/>
                </a:lnTo>
                <a:lnTo>
                  <a:pt x="5377328" y="1063792"/>
                </a:lnTo>
                <a:lnTo>
                  <a:pt x="5354242" y="1100102"/>
                </a:lnTo>
                <a:lnTo>
                  <a:pt x="5323957" y="1130387"/>
                </a:lnTo>
                <a:lnTo>
                  <a:pt x="5287647" y="1153473"/>
                </a:lnTo>
                <a:lnTo>
                  <a:pt x="5246485" y="1168185"/>
                </a:lnTo>
                <a:lnTo>
                  <a:pt x="5201645" y="1173350"/>
                </a:lnTo>
                <a:lnTo>
                  <a:pt x="195560" y="1173350"/>
                </a:lnTo>
                <a:lnTo>
                  <a:pt x="150719" y="1168185"/>
                </a:lnTo>
                <a:lnTo>
                  <a:pt x="109557" y="1153473"/>
                </a:lnTo>
                <a:lnTo>
                  <a:pt x="73247" y="1130387"/>
                </a:lnTo>
                <a:lnTo>
                  <a:pt x="42962" y="1100102"/>
                </a:lnTo>
                <a:lnTo>
                  <a:pt x="19876" y="1063792"/>
                </a:lnTo>
                <a:lnTo>
                  <a:pt x="5164" y="1022630"/>
                </a:lnTo>
                <a:lnTo>
                  <a:pt x="0" y="977789"/>
                </a:lnTo>
                <a:lnTo>
                  <a:pt x="0" y="195560"/>
                </a:lnTo>
                <a:close/>
              </a:path>
            </a:pathLst>
          </a:custGeom>
          <a:ln w="41275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381913" y="1888235"/>
            <a:ext cx="5279390" cy="8052434"/>
          </a:xfrm>
          <a:prstGeom prst="rect">
            <a:avLst/>
          </a:prstGeom>
        </p:spPr>
        <p:txBody>
          <a:bodyPr wrap="square" lIns="0" tIns="21145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664"/>
              </a:spcBef>
            </a:pP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125"/>
              </a:lnSpc>
              <a:spcBef>
                <a:spcPts val="1175"/>
              </a:spcBef>
            </a:pPr>
            <a:r>
              <a:rPr dirty="0" sz="1800" spc="-25">
                <a:latin typeface="Calibri"/>
                <a:cs typeface="Calibri"/>
              </a:rPr>
              <a:t>Tratamentos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realizados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doença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avançada: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25"/>
              </a:lnSpc>
            </a:pP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proporção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significativamente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menor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pacientes</a:t>
            </a:r>
            <a:endParaRPr sz="1800">
              <a:latin typeface="Calibri"/>
              <a:cs typeface="Calibri"/>
            </a:endParaRPr>
          </a:p>
          <a:p>
            <a:pPr marL="12700" marR="269240">
              <a:lnSpc>
                <a:spcPct val="100000"/>
              </a:lnSpc>
              <a:spcBef>
                <a:spcPts val="50"/>
              </a:spcBef>
            </a:pPr>
            <a:r>
              <a:rPr dirty="0" sz="1800" spc="-5">
                <a:latin typeface="Calibri"/>
                <a:cs typeface="Calibri"/>
              </a:rPr>
              <a:t>recebeu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tratamento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doença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avançada</a:t>
            </a:r>
            <a:r>
              <a:rPr dirty="0" sz="1800">
                <a:latin typeface="Calibri"/>
                <a:cs typeface="Calibri"/>
              </a:rPr>
              <a:t> na </a:t>
            </a:r>
            <a:r>
              <a:rPr dirty="0" sz="1800" spc="-10">
                <a:latin typeface="Calibri"/>
                <a:cs typeface="Calibri"/>
              </a:rPr>
              <a:t>coorte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COVID</a:t>
            </a:r>
            <a:r>
              <a:rPr dirty="0" sz="1800">
                <a:latin typeface="Calibri"/>
                <a:cs typeface="Calibri"/>
              </a:rPr>
              <a:t> em </a:t>
            </a:r>
            <a:r>
              <a:rPr dirty="0" sz="1800" spc="-10">
                <a:latin typeface="Calibri"/>
                <a:cs typeface="Calibri"/>
              </a:rPr>
              <a:t>comparação </a:t>
            </a:r>
            <a:r>
              <a:rPr dirty="0" sz="1800" spc="-5">
                <a:latin typeface="Calibri"/>
                <a:cs typeface="Calibri"/>
              </a:rPr>
              <a:t>com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coorte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comparadora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no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ACC,</a:t>
            </a:r>
            <a:r>
              <a:rPr dirty="0" sz="1800">
                <a:latin typeface="Calibri"/>
                <a:cs typeface="Calibri"/>
              </a:rPr>
              <a:t> 52,1%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74,9%,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respectivamente.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Ademais,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no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PM,</a:t>
            </a:r>
            <a:r>
              <a:rPr dirty="0" sz="1800">
                <a:latin typeface="Calibri"/>
                <a:cs typeface="Calibri"/>
              </a:rPr>
              <a:t> 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coorte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COVID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recebeu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menos </a:t>
            </a:r>
            <a:r>
              <a:rPr dirty="0" sz="1800" spc="-15">
                <a:latin typeface="Calibri"/>
                <a:cs typeface="Calibri"/>
              </a:rPr>
              <a:t>tratamento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para 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doença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avançada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compraçnao</a:t>
            </a:r>
            <a:r>
              <a:rPr dirty="0" sz="1800" spc="-5">
                <a:latin typeface="Calibri"/>
                <a:cs typeface="Calibri"/>
              </a:rPr>
              <a:t> com</a:t>
            </a:r>
            <a:r>
              <a:rPr dirty="0" sz="1800">
                <a:latin typeface="Calibri"/>
                <a:cs typeface="Calibri"/>
              </a:rPr>
              <a:t> a </a:t>
            </a:r>
            <a:r>
              <a:rPr dirty="0" sz="1800" spc="-10">
                <a:latin typeface="Calibri"/>
                <a:cs typeface="Calibri"/>
              </a:rPr>
              <a:t>coorte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comparadora,</a:t>
            </a:r>
            <a:r>
              <a:rPr dirty="0" sz="1800">
                <a:latin typeface="Calibri"/>
                <a:cs typeface="Calibri"/>
              </a:rPr>
              <a:t> 80,6%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82,7%, </a:t>
            </a:r>
            <a:r>
              <a:rPr dirty="0" sz="1800" spc="-10">
                <a:latin typeface="Calibri"/>
                <a:cs typeface="Calibri"/>
              </a:rPr>
              <a:t>respectivamente.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800" spc="-5">
                <a:latin typeface="Calibri"/>
                <a:cs typeface="Calibri"/>
              </a:rPr>
              <a:t>Uso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agentes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orais:</a:t>
            </a:r>
            <a:endParaRPr sz="1800">
              <a:latin typeface="Calibri"/>
              <a:cs typeface="Calibri"/>
            </a:endParaRPr>
          </a:p>
          <a:p>
            <a:pPr marL="12700" marR="238760">
              <a:lnSpc>
                <a:spcPct val="99800"/>
              </a:lnSpc>
              <a:spcBef>
                <a:spcPts val="55"/>
              </a:spcBef>
            </a:pP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proporção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maior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pacientes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recebeu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pelo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menos </a:t>
            </a:r>
            <a:r>
              <a:rPr dirty="0" sz="1800">
                <a:latin typeface="Calibri"/>
                <a:cs typeface="Calibri"/>
              </a:rPr>
              <a:t>um </a:t>
            </a:r>
            <a:r>
              <a:rPr dirty="0" sz="1800" spc="-10">
                <a:latin typeface="Calibri"/>
                <a:cs typeface="Calibri"/>
              </a:rPr>
              <a:t>agente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anti-neoplásico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oral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na </a:t>
            </a:r>
            <a:r>
              <a:rPr dirty="0" sz="1800" spc="-10">
                <a:latin typeface="Calibri"/>
                <a:cs typeface="Calibri"/>
              </a:rPr>
              <a:t>coorte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PM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COVID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-10">
                <a:latin typeface="Calibri"/>
                <a:cs typeface="Calibri"/>
              </a:rPr>
              <a:t>comparação</a:t>
            </a:r>
            <a:r>
              <a:rPr dirty="0" sz="1800" spc="-5">
                <a:latin typeface="Calibri"/>
                <a:cs typeface="Calibri"/>
              </a:rPr>
              <a:t> com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coorte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comparadora,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36,8% 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33,6%, </a:t>
            </a:r>
            <a:r>
              <a:rPr dirty="0" sz="1800" spc="-10">
                <a:latin typeface="Calibri"/>
                <a:cs typeface="Calibri"/>
              </a:rPr>
              <a:t>respectivamente.</a:t>
            </a:r>
            <a:r>
              <a:rPr dirty="0" sz="1800" spc="-5">
                <a:latin typeface="Calibri"/>
                <a:cs typeface="Calibri"/>
              </a:rPr>
              <a:t> Em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contraste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com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AC,</a:t>
            </a:r>
            <a:r>
              <a:rPr dirty="0" sz="1800">
                <a:latin typeface="Calibri"/>
                <a:cs typeface="Calibri"/>
              </a:rPr>
              <a:t> a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coorte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COVID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recebeu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uma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proporção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menor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3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pelo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menos</a:t>
            </a:r>
            <a:r>
              <a:rPr dirty="0" sz="1800">
                <a:latin typeface="Calibri"/>
                <a:cs typeface="Calibri"/>
              </a:rPr>
              <a:t> um </a:t>
            </a:r>
            <a:r>
              <a:rPr dirty="0" sz="1800" spc="-10">
                <a:latin typeface="Calibri"/>
                <a:cs typeface="Calibri"/>
              </a:rPr>
              <a:t>agente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anti-neoplásico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oral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comparação</a:t>
            </a:r>
            <a:r>
              <a:rPr dirty="0" sz="1800" spc="-5">
                <a:latin typeface="Calibri"/>
                <a:cs typeface="Calibri"/>
              </a:rPr>
              <a:t> com </a:t>
            </a:r>
            <a:r>
              <a:rPr dirty="0" sz="1800">
                <a:latin typeface="Calibri"/>
                <a:cs typeface="Calibri"/>
              </a:rPr>
              <a:t>a </a:t>
            </a:r>
            <a:r>
              <a:rPr dirty="0" sz="1800" spc="-10">
                <a:latin typeface="Calibri"/>
                <a:cs typeface="Calibri"/>
              </a:rPr>
              <a:t>coorte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comparadora,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23,7% 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31,1%, </a:t>
            </a:r>
            <a:r>
              <a:rPr dirty="0" sz="1800" spc="-10">
                <a:latin typeface="Calibri"/>
                <a:cs typeface="Calibri"/>
              </a:rPr>
              <a:t>respectivamente</a:t>
            </a:r>
            <a:endParaRPr sz="1800">
              <a:latin typeface="Calibri"/>
              <a:cs typeface="Calibri"/>
            </a:endParaRPr>
          </a:p>
          <a:p>
            <a:pPr marL="12700" marR="373380">
              <a:lnSpc>
                <a:spcPct val="100600"/>
              </a:lnSpc>
              <a:spcBef>
                <a:spcPts val="635"/>
              </a:spcBef>
            </a:pPr>
            <a:r>
              <a:rPr dirty="0" sz="1800" spc="-5">
                <a:latin typeface="Calibri"/>
                <a:cs typeface="Calibri"/>
              </a:rPr>
              <a:t>As </a:t>
            </a:r>
            <a:r>
              <a:rPr dirty="0" sz="1800" spc="-15">
                <a:latin typeface="Calibri"/>
                <a:cs typeface="Calibri"/>
              </a:rPr>
              <a:t>diferenças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mostradas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nosso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estudo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entre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processo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qualidade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tratamento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ofertado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entre </a:t>
            </a:r>
            <a:r>
              <a:rPr dirty="0" sz="1800" spc="-39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os </a:t>
            </a:r>
            <a:r>
              <a:rPr dirty="0" sz="1800" spc="-10">
                <a:latin typeface="Calibri"/>
                <a:cs typeface="Calibri"/>
              </a:rPr>
              <a:t>centros.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Os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resultados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painel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completo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medidas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qualidade,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estão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em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andamento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 </a:t>
            </a:r>
            <a:r>
              <a:rPr dirty="0" sz="1800" spc="-5">
                <a:latin typeface="Times New Roman"/>
                <a:cs typeface="Times New Roman"/>
              </a:rPr>
              <a:t>serão 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apresentados </a:t>
            </a:r>
            <a:r>
              <a:rPr dirty="0" sz="1800">
                <a:latin typeface="Times New Roman"/>
                <a:cs typeface="Times New Roman"/>
              </a:rPr>
              <a:t>em breve</a:t>
            </a:r>
            <a:endParaRPr sz="1800">
              <a:latin typeface="Times New Roman"/>
              <a:cs typeface="Times New Roman"/>
            </a:endParaRPr>
          </a:p>
          <a:p>
            <a:pPr marL="140970">
              <a:lnSpc>
                <a:spcPct val="100000"/>
              </a:lnSpc>
              <a:spcBef>
                <a:spcPts val="1335"/>
              </a:spcBef>
            </a:pPr>
            <a:r>
              <a:rPr dirty="0" sz="1400" spc="-10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  <a:p>
            <a:pPr marL="140970" marR="984885">
              <a:lnSpc>
                <a:spcPct val="100000"/>
              </a:lnSpc>
              <a:spcBef>
                <a:spcPts val="10"/>
              </a:spcBef>
            </a:pPr>
            <a:r>
              <a:rPr dirty="0" sz="500" spc="-5">
                <a:latin typeface="Calibri"/>
                <a:cs typeface="Calibri"/>
              </a:rPr>
              <a:t>Desai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A,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Duma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N, </a:t>
            </a:r>
            <a:r>
              <a:rPr dirty="0" sz="500" spc="-5">
                <a:latin typeface="Calibri"/>
                <a:cs typeface="Calibri"/>
              </a:rPr>
              <a:t>Lopes</a:t>
            </a:r>
            <a:r>
              <a:rPr dirty="0" sz="500" spc="1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G.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COVID-19,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and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Global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Oncology:</a:t>
            </a:r>
            <a:r>
              <a:rPr dirty="0" sz="500" spc="10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A </a:t>
            </a:r>
            <a:r>
              <a:rPr dirty="0" sz="500" spc="-5">
                <a:latin typeface="Calibri"/>
                <a:cs typeface="Calibri"/>
              </a:rPr>
              <a:t>Year</a:t>
            </a:r>
            <a:r>
              <a:rPr dirty="0" sz="500" spc="1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in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Review.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i="1">
                <a:latin typeface="Calibri"/>
                <a:cs typeface="Calibri"/>
              </a:rPr>
              <a:t>JCO</a:t>
            </a:r>
            <a:r>
              <a:rPr dirty="0" sz="500" spc="5" i="1">
                <a:latin typeface="Calibri"/>
                <a:cs typeface="Calibri"/>
              </a:rPr>
              <a:t> </a:t>
            </a:r>
            <a:r>
              <a:rPr dirty="0" sz="500" i="1">
                <a:latin typeface="Calibri"/>
                <a:cs typeface="Calibri"/>
              </a:rPr>
              <a:t>Global Oncology</a:t>
            </a:r>
            <a:r>
              <a:rPr dirty="0" sz="500">
                <a:latin typeface="Calibri"/>
                <a:cs typeface="Calibri"/>
              </a:rPr>
              <a:t>.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Published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online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2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June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2021.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10">
                <a:latin typeface="Calibri"/>
                <a:cs typeface="Calibri"/>
              </a:rPr>
              <a:t>doi:10.1200/GO.21.00078 </a:t>
            </a:r>
            <a:r>
              <a:rPr dirty="0" sz="500" spc="-5">
                <a:latin typeface="Calibri"/>
                <a:cs typeface="Calibri"/>
              </a:rPr>
              <a:t> Alhalabi O,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Subbiah</a:t>
            </a:r>
            <a:r>
              <a:rPr dirty="0" sz="500">
                <a:latin typeface="Calibri"/>
                <a:cs typeface="Calibri"/>
              </a:rPr>
              <a:t> V. </a:t>
            </a:r>
            <a:r>
              <a:rPr dirty="0" sz="500" spc="-5">
                <a:latin typeface="Calibri"/>
                <a:cs typeface="Calibri"/>
              </a:rPr>
              <a:t>Managing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Cancer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Care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during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the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COVID-19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Pandemic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and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Beyond.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 i="1">
                <a:latin typeface="Calibri"/>
                <a:cs typeface="Calibri"/>
              </a:rPr>
              <a:t>Trends</a:t>
            </a:r>
            <a:r>
              <a:rPr dirty="0" sz="500" spc="10" i="1">
                <a:latin typeface="Calibri"/>
                <a:cs typeface="Calibri"/>
              </a:rPr>
              <a:t> </a:t>
            </a:r>
            <a:r>
              <a:rPr dirty="0" sz="500" spc="-5" i="1">
                <a:latin typeface="Calibri"/>
                <a:cs typeface="Calibri"/>
              </a:rPr>
              <a:t>in</a:t>
            </a:r>
            <a:r>
              <a:rPr dirty="0" sz="500" spc="5" i="1">
                <a:latin typeface="Calibri"/>
                <a:cs typeface="Calibri"/>
              </a:rPr>
              <a:t> </a:t>
            </a:r>
            <a:r>
              <a:rPr dirty="0" sz="500" i="1">
                <a:latin typeface="Calibri"/>
                <a:cs typeface="Calibri"/>
              </a:rPr>
              <a:t>Cancer</a:t>
            </a:r>
            <a:r>
              <a:rPr dirty="0" sz="500">
                <a:latin typeface="Calibri"/>
                <a:cs typeface="Calibri"/>
              </a:rPr>
              <a:t>. </a:t>
            </a:r>
            <a:r>
              <a:rPr dirty="0" sz="500" spc="-5">
                <a:latin typeface="Calibri"/>
                <a:cs typeface="Calibri"/>
              </a:rPr>
              <a:t>2020;6(7):533-535.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doi:10.1016/j.trecan.2020.04.005</a:t>
            </a:r>
            <a:endParaRPr sz="500">
              <a:latin typeface="Calibri"/>
              <a:cs typeface="Calibri"/>
            </a:endParaRPr>
          </a:p>
          <a:p>
            <a:pPr marL="140970" marR="5080">
              <a:lnSpc>
                <a:spcPct val="100000"/>
              </a:lnSpc>
            </a:pPr>
            <a:r>
              <a:rPr dirty="0" sz="500" spc="-5">
                <a:latin typeface="Calibri"/>
                <a:cs typeface="Calibri"/>
              </a:rPr>
              <a:t>Milch</a:t>
            </a:r>
            <a:r>
              <a:rPr dirty="0" sz="500">
                <a:latin typeface="Calibri"/>
                <a:cs typeface="Calibri"/>
              </a:rPr>
              <a:t> V, </a:t>
            </a:r>
            <a:r>
              <a:rPr dirty="0" sz="500" spc="-5">
                <a:latin typeface="Calibri"/>
                <a:cs typeface="Calibri"/>
              </a:rPr>
              <a:t>Nelson</a:t>
            </a:r>
            <a:r>
              <a:rPr dirty="0" sz="500">
                <a:latin typeface="Calibri"/>
                <a:cs typeface="Calibri"/>
              </a:rPr>
              <a:t> AE, </a:t>
            </a:r>
            <a:r>
              <a:rPr dirty="0" sz="500" spc="-5">
                <a:latin typeface="Calibri"/>
                <a:cs typeface="Calibri"/>
              </a:rPr>
              <a:t>Austen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M,</a:t>
            </a:r>
            <a:r>
              <a:rPr dirty="0" sz="500">
                <a:latin typeface="Calibri"/>
                <a:cs typeface="Calibri"/>
              </a:rPr>
              <a:t> et </a:t>
            </a:r>
            <a:r>
              <a:rPr dirty="0" sz="500" spc="-5">
                <a:latin typeface="Calibri"/>
                <a:cs typeface="Calibri"/>
              </a:rPr>
              <a:t>al.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Conceptual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Framework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for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Cancer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Care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During</a:t>
            </a:r>
            <a:r>
              <a:rPr dirty="0" sz="500">
                <a:latin typeface="Calibri"/>
                <a:cs typeface="Calibri"/>
              </a:rPr>
              <a:t> a </a:t>
            </a:r>
            <a:r>
              <a:rPr dirty="0" sz="500" spc="-5">
                <a:latin typeface="Calibri"/>
                <a:cs typeface="Calibri"/>
              </a:rPr>
              <a:t>Pandemic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Incorporating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Evidence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From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the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COVID-19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Pandemic.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i="1">
                <a:latin typeface="Calibri"/>
                <a:cs typeface="Calibri"/>
              </a:rPr>
              <a:t>JCO Global Oncology</a:t>
            </a:r>
            <a:r>
              <a:rPr dirty="0" sz="500">
                <a:latin typeface="Calibri"/>
                <a:cs typeface="Calibri"/>
              </a:rPr>
              <a:t>. </a:t>
            </a:r>
            <a:r>
              <a:rPr dirty="0" sz="500" spc="-5">
                <a:latin typeface="Calibri"/>
                <a:cs typeface="Calibri"/>
              </a:rPr>
              <a:t>2022;(8):e2200043. 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10">
                <a:latin typeface="Calibri"/>
                <a:cs typeface="Calibri"/>
              </a:rPr>
              <a:t>doi:10.1200/GO.22.00043</a:t>
            </a:r>
            <a:endParaRPr sz="500">
              <a:latin typeface="Calibri"/>
              <a:cs typeface="Calibri"/>
            </a:endParaRPr>
          </a:p>
          <a:p>
            <a:pPr marL="140970" marR="5080">
              <a:lnSpc>
                <a:spcPct val="100000"/>
              </a:lnSpc>
            </a:pPr>
            <a:r>
              <a:rPr dirty="0" sz="500" spc="-5">
                <a:latin typeface="Calibri"/>
                <a:cs typeface="Calibri"/>
              </a:rPr>
              <a:t>Elkrief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A,</a:t>
            </a:r>
            <a:r>
              <a:rPr dirty="0" sz="500" spc="20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Wu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JT,</a:t>
            </a:r>
            <a:r>
              <a:rPr dirty="0" sz="500" spc="2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Jani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C,</a:t>
            </a:r>
            <a:r>
              <a:rPr dirty="0" sz="500" spc="20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et</a:t>
            </a:r>
            <a:r>
              <a:rPr dirty="0" sz="500" spc="1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al.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Learning</a:t>
            </a:r>
            <a:r>
              <a:rPr dirty="0" sz="500" spc="2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Through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a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Pandemic:</a:t>
            </a:r>
            <a:r>
              <a:rPr dirty="0" sz="500" spc="2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The</a:t>
            </a:r>
            <a:r>
              <a:rPr dirty="0" sz="500" spc="2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Current</a:t>
            </a:r>
            <a:r>
              <a:rPr dirty="0" sz="500" spc="1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State</a:t>
            </a:r>
            <a:r>
              <a:rPr dirty="0" sz="500" spc="2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of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Knowledge</a:t>
            </a:r>
            <a:r>
              <a:rPr dirty="0" sz="500" spc="2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on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COVID-19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and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Cancer.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i="1">
                <a:latin typeface="Calibri"/>
                <a:cs typeface="Calibri"/>
              </a:rPr>
              <a:t>Cancer</a:t>
            </a:r>
            <a:r>
              <a:rPr dirty="0" sz="500" spc="20" i="1">
                <a:latin typeface="Calibri"/>
                <a:cs typeface="Calibri"/>
              </a:rPr>
              <a:t> </a:t>
            </a:r>
            <a:r>
              <a:rPr dirty="0" sz="500" i="1">
                <a:latin typeface="Calibri"/>
                <a:cs typeface="Calibri"/>
              </a:rPr>
              <a:t>Discov</a:t>
            </a:r>
            <a:r>
              <a:rPr dirty="0" sz="500">
                <a:latin typeface="Calibri"/>
                <a:cs typeface="Calibri"/>
              </a:rPr>
              <a:t>.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2022;12(2):303-330.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doi:10.1158/2159-8290.CD-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21-1368 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American</a:t>
            </a:r>
            <a:r>
              <a:rPr dirty="0" sz="500" spc="5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Society</a:t>
            </a:r>
            <a:r>
              <a:rPr dirty="0" sz="500" spc="5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of</a:t>
            </a:r>
            <a:r>
              <a:rPr dirty="0" sz="500" spc="5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Clinical</a:t>
            </a:r>
            <a:r>
              <a:rPr dirty="0" sz="500" spc="6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Oncology:</a:t>
            </a:r>
            <a:r>
              <a:rPr dirty="0" sz="500" spc="6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ASCO</a:t>
            </a:r>
            <a:r>
              <a:rPr dirty="0" sz="500" spc="5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Special</a:t>
            </a:r>
            <a:r>
              <a:rPr dirty="0" sz="500" spc="5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Report:</a:t>
            </a:r>
            <a:r>
              <a:rPr dirty="0" sz="500" spc="65">
                <a:latin typeface="Calibri"/>
                <a:cs typeface="Calibri"/>
              </a:rPr>
              <a:t> </a:t>
            </a:r>
            <a:r>
              <a:rPr dirty="0" sz="500">
                <a:latin typeface="Calibri"/>
                <a:cs typeface="Calibri"/>
              </a:rPr>
              <a:t>A</a:t>
            </a:r>
            <a:r>
              <a:rPr dirty="0" sz="500" spc="5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Guide</a:t>
            </a:r>
            <a:r>
              <a:rPr dirty="0" sz="500" spc="6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to</a:t>
            </a:r>
            <a:r>
              <a:rPr dirty="0" sz="500" spc="6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Cancer</a:t>
            </a:r>
            <a:r>
              <a:rPr dirty="0" sz="500" spc="5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Care</a:t>
            </a:r>
            <a:r>
              <a:rPr dirty="0" sz="500" spc="6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Delivery</a:t>
            </a:r>
            <a:r>
              <a:rPr dirty="0" sz="500" spc="6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During</a:t>
            </a:r>
            <a:r>
              <a:rPr dirty="0" sz="500" spc="6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the</a:t>
            </a:r>
            <a:r>
              <a:rPr dirty="0" sz="500" spc="6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COVID-19</a:t>
            </a:r>
            <a:r>
              <a:rPr dirty="0" sz="500" spc="6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Pandemic.</a:t>
            </a:r>
            <a:r>
              <a:rPr dirty="0" sz="500" spc="5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2020.</a:t>
            </a:r>
            <a:r>
              <a:rPr dirty="0" sz="500" spc="5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https://</a:t>
            </a:r>
            <a:r>
              <a:rPr dirty="0" sz="500" spc="-5">
                <a:latin typeface="Calibri"/>
                <a:cs typeface="Calibri"/>
                <a:hlinkClick r:id="rId4"/>
              </a:rPr>
              <a:t>www.asco.org/</a:t>
            </a:r>
            <a:r>
              <a:rPr dirty="0" sz="500" spc="50">
                <a:latin typeface="Calibri"/>
                <a:cs typeface="Calibri"/>
                <a:hlinkClick r:id="rId4"/>
              </a:rPr>
              <a:t> </a:t>
            </a:r>
            <a:r>
              <a:rPr dirty="0" sz="500" spc="-5">
                <a:latin typeface="Calibri"/>
                <a:cs typeface="Calibri"/>
              </a:rPr>
              <a:t>sites/new-</a:t>
            </a:r>
            <a:r>
              <a:rPr dirty="0" sz="500" spc="-5">
                <a:latin typeface="Calibri"/>
                <a:cs typeface="Calibri"/>
                <a:hlinkClick r:id="rId5"/>
              </a:rPr>
              <a:t>www.asco.org/files/content- 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files/2020-ASCO-Guide-Cancer-COVID19.pdf</a:t>
            </a:r>
            <a:endParaRPr sz="500">
              <a:latin typeface="Calibri"/>
              <a:cs typeface="Calibri"/>
            </a:endParaRPr>
          </a:p>
          <a:p>
            <a:pPr marL="140970">
              <a:lnSpc>
                <a:spcPct val="100000"/>
              </a:lnSpc>
            </a:pPr>
            <a:r>
              <a:rPr dirty="0" sz="500" spc="-5">
                <a:latin typeface="Calibri"/>
                <a:cs typeface="Calibri"/>
              </a:rPr>
              <a:t>ESMO: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Cancer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Patient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Management</a:t>
            </a:r>
            <a:r>
              <a:rPr dirty="0" sz="500" spc="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During</a:t>
            </a:r>
            <a:r>
              <a:rPr dirty="0" sz="500" spc="2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the</a:t>
            </a:r>
            <a:r>
              <a:rPr dirty="0" sz="500" spc="1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COVID-19</a:t>
            </a:r>
            <a:r>
              <a:rPr dirty="0" sz="500" spc="1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Pandemic.</a:t>
            </a:r>
            <a:r>
              <a:rPr dirty="0" sz="500" spc="1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https://</a:t>
            </a:r>
            <a:r>
              <a:rPr dirty="0" sz="500" spc="-5">
                <a:latin typeface="Calibri"/>
                <a:cs typeface="Calibri"/>
                <a:hlinkClick r:id="rId6"/>
              </a:rPr>
              <a:t>www.esmo.org/guidelines/cancer-patient-management-during-the-covid-19-</a:t>
            </a:r>
            <a:r>
              <a:rPr dirty="0" sz="500" spc="15">
                <a:latin typeface="Calibri"/>
                <a:cs typeface="Calibri"/>
                <a:hlinkClick r:id="rId6"/>
              </a:rPr>
              <a:t> </a:t>
            </a:r>
            <a:r>
              <a:rPr dirty="0" sz="500" spc="-5">
                <a:latin typeface="Calibri"/>
                <a:cs typeface="Calibri"/>
              </a:rPr>
              <a:t>pandemic</a:t>
            </a:r>
            <a:endParaRPr sz="500">
              <a:latin typeface="Calibri"/>
              <a:cs typeface="Calibri"/>
            </a:endParaRPr>
          </a:p>
          <a:p>
            <a:pPr marL="140970" marR="5080">
              <a:lnSpc>
                <a:spcPct val="100000"/>
              </a:lnSpc>
            </a:pPr>
            <a:r>
              <a:rPr dirty="0" sz="500" spc="-5">
                <a:latin typeface="Calibri"/>
                <a:cs typeface="Calibri"/>
              </a:rPr>
              <a:t>COVID-19</a:t>
            </a:r>
            <a:r>
              <a:rPr dirty="0" sz="500" spc="4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Recommendations</a:t>
            </a:r>
            <a:r>
              <a:rPr dirty="0" sz="500" spc="5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and</a:t>
            </a:r>
            <a:r>
              <a:rPr dirty="0" sz="500" spc="4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Information—American</a:t>
            </a:r>
            <a:r>
              <a:rPr dirty="0" sz="500" spc="4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Society</a:t>
            </a:r>
            <a:r>
              <a:rPr dirty="0" sz="500" spc="4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for</a:t>
            </a:r>
            <a:r>
              <a:rPr dirty="0" sz="500" spc="4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Radiation</a:t>
            </a:r>
            <a:r>
              <a:rPr dirty="0" sz="500" spc="45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Oncology</a:t>
            </a:r>
            <a:r>
              <a:rPr dirty="0" sz="500" spc="4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(ASTRO).</a:t>
            </a:r>
            <a:r>
              <a:rPr dirty="0" sz="500" spc="4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ASTRO.</a:t>
            </a:r>
            <a:r>
              <a:rPr dirty="0" sz="500" spc="4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https://</a:t>
            </a:r>
            <a:r>
              <a:rPr dirty="0" sz="500" spc="-5">
                <a:latin typeface="Calibri"/>
                <a:cs typeface="Calibri"/>
                <a:hlinkClick r:id="rId7"/>
              </a:rPr>
              <a:t>www.astro.org/Daily-Practice/COVID-19-</a:t>
            </a:r>
            <a:r>
              <a:rPr dirty="0" sz="500" spc="4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Recommendations-and- </a:t>
            </a:r>
            <a:r>
              <a:rPr dirty="0" sz="500">
                <a:latin typeface="Calibri"/>
                <a:cs typeface="Calibri"/>
              </a:rPr>
              <a:t> </a:t>
            </a:r>
            <a:r>
              <a:rPr dirty="0" sz="500" spc="-5">
                <a:latin typeface="Calibri"/>
                <a:cs typeface="Calibri"/>
              </a:rPr>
              <a:t>Information/Clinical-Guidance</a:t>
            </a:r>
            <a:endParaRPr sz="5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227439" y="134111"/>
            <a:ext cx="3060700" cy="53784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82700" marR="161290" indent="-1169670">
              <a:lnSpc>
                <a:spcPts val="1989"/>
              </a:lnSpc>
              <a:spcBef>
                <a:spcPts val="204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72311"/>
            <a:ext cx="5416061" cy="641567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71933" y="7499621"/>
            <a:ext cx="4258658" cy="2452629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976298" y="7512176"/>
            <a:ext cx="4362560" cy="24363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2023-01-18T15:09:20Z</dcterms:created>
  <dcterms:modified xsi:type="dcterms:W3CDTF">2023-01-18T15:09:20Z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LastSaved">
    <vt:filetime>2023-01-18T00:00:00Z</vt:filetime>
  </property>
</Properties>
</file>