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8288000" cy="10293350"/>
  <p:notesSz cx="18288000" cy="10293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90938"/>
            <a:ext cx="15544800" cy="2161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4276"/>
            <a:ext cx="12801600" cy="2573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7470"/>
            <a:ext cx="7955280" cy="6793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7470"/>
            <a:ext cx="7955280" cy="6793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1" y="1939925"/>
            <a:ext cx="5307330" cy="524510"/>
          </a:xfrm>
          <a:custGeom>
            <a:avLst/>
            <a:gdLst/>
            <a:ahLst/>
            <a:cxnLst/>
            <a:rect l="l" t="t" r="r" b="b"/>
            <a:pathLst>
              <a:path w="5307330" h="524510">
                <a:moveTo>
                  <a:pt x="5306949" y="101600"/>
                </a:moveTo>
                <a:lnTo>
                  <a:pt x="5303304" y="73660"/>
                </a:lnTo>
                <a:lnTo>
                  <a:pt x="5302389" y="71120"/>
                </a:lnTo>
                <a:lnTo>
                  <a:pt x="5301589" y="68580"/>
                </a:lnTo>
                <a:lnTo>
                  <a:pt x="5300802" y="66040"/>
                </a:lnTo>
                <a:lnTo>
                  <a:pt x="5299430" y="62230"/>
                </a:lnTo>
                <a:lnTo>
                  <a:pt x="5298986" y="60960"/>
                </a:lnTo>
                <a:lnTo>
                  <a:pt x="5298300" y="59690"/>
                </a:lnTo>
                <a:lnTo>
                  <a:pt x="5296954" y="57150"/>
                </a:lnTo>
                <a:lnTo>
                  <a:pt x="5296382" y="55880"/>
                </a:lnTo>
                <a:lnTo>
                  <a:pt x="5294706" y="52070"/>
                </a:lnTo>
                <a:lnTo>
                  <a:pt x="5292268" y="48260"/>
                </a:lnTo>
                <a:lnTo>
                  <a:pt x="5270081" y="22860"/>
                </a:lnTo>
                <a:lnTo>
                  <a:pt x="5266258" y="19050"/>
                </a:lnTo>
                <a:lnTo>
                  <a:pt x="5245062" y="7620"/>
                </a:lnTo>
                <a:lnTo>
                  <a:pt x="5240452" y="5080"/>
                </a:lnTo>
                <a:lnTo>
                  <a:pt x="5235740" y="3810"/>
                </a:lnTo>
                <a:lnTo>
                  <a:pt x="5221021" y="0"/>
                </a:lnTo>
                <a:lnTo>
                  <a:pt x="85864" y="0"/>
                </a:lnTo>
                <a:lnTo>
                  <a:pt x="71145" y="3810"/>
                </a:lnTo>
                <a:lnTo>
                  <a:pt x="66433" y="5080"/>
                </a:lnTo>
                <a:lnTo>
                  <a:pt x="61823" y="7620"/>
                </a:lnTo>
                <a:lnTo>
                  <a:pt x="57327" y="8890"/>
                </a:lnTo>
                <a:lnTo>
                  <a:pt x="36804" y="22860"/>
                </a:lnTo>
                <a:lnTo>
                  <a:pt x="33134" y="25400"/>
                </a:lnTo>
                <a:lnTo>
                  <a:pt x="9931" y="57150"/>
                </a:lnTo>
                <a:lnTo>
                  <a:pt x="7899" y="60960"/>
                </a:lnTo>
                <a:lnTo>
                  <a:pt x="6083" y="66040"/>
                </a:lnTo>
                <a:lnTo>
                  <a:pt x="4483" y="71120"/>
                </a:lnTo>
                <a:lnTo>
                  <a:pt x="3124" y="74930"/>
                </a:lnTo>
                <a:lnTo>
                  <a:pt x="0" y="97790"/>
                </a:lnTo>
                <a:lnTo>
                  <a:pt x="88" y="429615"/>
                </a:lnTo>
                <a:lnTo>
                  <a:pt x="457" y="434340"/>
                </a:lnTo>
                <a:lnTo>
                  <a:pt x="1092" y="439420"/>
                </a:lnTo>
                <a:lnTo>
                  <a:pt x="1993" y="444500"/>
                </a:lnTo>
                <a:lnTo>
                  <a:pt x="3124" y="448310"/>
                </a:lnTo>
                <a:lnTo>
                  <a:pt x="4483" y="453390"/>
                </a:lnTo>
                <a:lnTo>
                  <a:pt x="6083" y="458470"/>
                </a:lnTo>
                <a:lnTo>
                  <a:pt x="7899" y="463550"/>
                </a:lnTo>
                <a:lnTo>
                  <a:pt x="9931" y="467360"/>
                </a:lnTo>
                <a:lnTo>
                  <a:pt x="12179" y="471170"/>
                </a:lnTo>
                <a:lnTo>
                  <a:pt x="14617" y="476250"/>
                </a:lnTo>
                <a:lnTo>
                  <a:pt x="40627" y="504190"/>
                </a:lnTo>
                <a:lnTo>
                  <a:pt x="44602" y="508000"/>
                </a:lnTo>
                <a:lnTo>
                  <a:pt x="48704" y="510540"/>
                </a:lnTo>
                <a:lnTo>
                  <a:pt x="52959" y="513080"/>
                </a:lnTo>
                <a:lnTo>
                  <a:pt x="57327" y="514350"/>
                </a:lnTo>
                <a:lnTo>
                  <a:pt x="61823" y="516890"/>
                </a:lnTo>
                <a:lnTo>
                  <a:pt x="66433" y="518160"/>
                </a:lnTo>
                <a:lnTo>
                  <a:pt x="71145" y="520700"/>
                </a:lnTo>
                <a:lnTo>
                  <a:pt x="80873" y="523240"/>
                </a:lnTo>
                <a:lnTo>
                  <a:pt x="85864" y="523240"/>
                </a:lnTo>
                <a:lnTo>
                  <a:pt x="90932" y="524510"/>
                </a:lnTo>
                <a:lnTo>
                  <a:pt x="5215953" y="524510"/>
                </a:lnTo>
                <a:lnTo>
                  <a:pt x="5221021" y="523240"/>
                </a:lnTo>
                <a:lnTo>
                  <a:pt x="5226012" y="523240"/>
                </a:lnTo>
                <a:lnTo>
                  <a:pt x="5235740" y="520700"/>
                </a:lnTo>
                <a:lnTo>
                  <a:pt x="5240452" y="518160"/>
                </a:lnTo>
                <a:lnTo>
                  <a:pt x="5245062" y="516890"/>
                </a:lnTo>
                <a:lnTo>
                  <a:pt x="5249557" y="514350"/>
                </a:lnTo>
                <a:lnTo>
                  <a:pt x="5253926" y="513080"/>
                </a:lnTo>
                <a:lnTo>
                  <a:pt x="5258181" y="510540"/>
                </a:lnTo>
                <a:lnTo>
                  <a:pt x="5262283" y="508000"/>
                </a:lnTo>
                <a:lnTo>
                  <a:pt x="5266258" y="504190"/>
                </a:lnTo>
                <a:lnTo>
                  <a:pt x="5270081" y="501650"/>
                </a:lnTo>
                <a:lnTo>
                  <a:pt x="5293487" y="473710"/>
                </a:lnTo>
                <a:lnTo>
                  <a:pt x="5294096" y="472440"/>
                </a:lnTo>
                <a:lnTo>
                  <a:pt x="5294706" y="471170"/>
                </a:lnTo>
                <a:lnTo>
                  <a:pt x="5296205" y="468630"/>
                </a:lnTo>
                <a:lnTo>
                  <a:pt x="5296954" y="467360"/>
                </a:lnTo>
                <a:lnTo>
                  <a:pt x="5298300" y="464820"/>
                </a:lnTo>
                <a:lnTo>
                  <a:pt x="5298986" y="463550"/>
                </a:lnTo>
                <a:lnTo>
                  <a:pt x="5299430" y="462280"/>
                </a:lnTo>
                <a:lnTo>
                  <a:pt x="5300345" y="459740"/>
                </a:lnTo>
                <a:lnTo>
                  <a:pt x="5300802" y="458470"/>
                </a:lnTo>
                <a:lnTo>
                  <a:pt x="5302389" y="453390"/>
                </a:lnTo>
                <a:lnTo>
                  <a:pt x="5303761" y="448310"/>
                </a:lnTo>
                <a:lnTo>
                  <a:pt x="5304129" y="447040"/>
                </a:lnTo>
                <a:lnTo>
                  <a:pt x="5304891" y="444500"/>
                </a:lnTo>
                <a:lnTo>
                  <a:pt x="5305336" y="441960"/>
                </a:lnTo>
                <a:lnTo>
                  <a:pt x="5305793" y="439420"/>
                </a:lnTo>
                <a:lnTo>
                  <a:pt x="5306428" y="434340"/>
                </a:lnTo>
                <a:lnTo>
                  <a:pt x="5306517" y="433070"/>
                </a:lnTo>
                <a:lnTo>
                  <a:pt x="5306720" y="430530"/>
                </a:lnTo>
                <a:lnTo>
                  <a:pt x="5306784" y="429615"/>
                </a:lnTo>
                <a:lnTo>
                  <a:pt x="5306885" y="426720"/>
                </a:lnTo>
                <a:lnTo>
                  <a:pt x="5306949" y="1016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734"/>
            <a:ext cx="16459200" cy="1646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7470"/>
            <a:ext cx="16459200" cy="6793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72816"/>
            <a:ext cx="5852160" cy="51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72816"/>
            <a:ext cx="4206240" cy="51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72816"/>
            <a:ext cx="4206240" cy="51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01624"/>
            <a:ext cx="16497300" cy="1004569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08585" rIns="0" bIns="0" rtlCol="0" vert="horz">
            <a:spAutoFit/>
          </a:bodyPr>
          <a:lstStyle/>
          <a:p>
            <a:pPr marL="730885">
              <a:lnSpc>
                <a:spcPts val="3195"/>
              </a:lnSpc>
              <a:spcBef>
                <a:spcPts val="855"/>
              </a:spcBef>
            </a:pPr>
            <a:r>
              <a:rPr dirty="0" sz="2800" spc="195" b="1">
                <a:solidFill>
                  <a:srgbClr val="FFFFFF"/>
                </a:solidFill>
                <a:latin typeface="Trebuchet MS"/>
                <a:cs typeface="Trebuchet MS"/>
              </a:rPr>
              <a:t>PROTOCOLO</a:t>
            </a:r>
            <a:r>
              <a:rPr dirty="0" sz="28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19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800" spc="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160" b="1">
                <a:solidFill>
                  <a:srgbClr val="FFFFFF"/>
                </a:solidFill>
                <a:latin typeface="Trebuchet MS"/>
                <a:cs typeface="Trebuchet MS"/>
              </a:rPr>
              <a:t>ANÁLISE</a:t>
            </a:r>
            <a:r>
              <a:rPr dirty="0" sz="2800" spc="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220" b="1">
                <a:solidFill>
                  <a:srgbClr val="FFFFFF"/>
                </a:solidFill>
                <a:latin typeface="Trebuchet MS"/>
                <a:cs typeface="Trebuchet MS"/>
              </a:rPr>
              <a:t>MOLECULAR</a:t>
            </a:r>
            <a:r>
              <a:rPr dirty="0" sz="2800" spc="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19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800" spc="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250" b="1">
                <a:solidFill>
                  <a:srgbClr val="FFFFFF"/>
                </a:solidFill>
                <a:latin typeface="Trebuchet MS"/>
                <a:cs typeface="Trebuchet MS"/>
              </a:rPr>
              <a:t>AMOSTRAS</a:t>
            </a:r>
            <a:r>
              <a:rPr dirty="0" sz="28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175" b="1">
                <a:solidFill>
                  <a:srgbClr val="FFFFFF"/>
                </a:solidFill>
                <a:latin typeface="Trebuchet MS"/>
                <a:cs typeface="Trebuchet MS"/>
              </a:rPr>
              <a:t>CITOPATOLÓGICAS</a:t>
            </a:r>
            <a:r>
              <a:rPr dirty="0" sz="280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19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800" spc="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114" b="1">
                <a:solidFill>
                  <a:srgbClr val="FFFFFF"/>
                </a:solidFill>
                <a:latin typeface="Trebuchet MS"/>
                <a:cs typeface="Trebuchet MS"/>
              </a:rPr>
              <a:t>TIREOIDE.</a:t>
            </a:r>
            <a:endParaRPr sz="2800">
              <a:latin typeface="Trebuchet MS"/>
              <a:cs typeface="Trebuchet MS"/>
            </a:endParaRPr>
          </a:p>
          <a:p>
            <a:pPr marL="730885">
              <a:lnSpc>
                <a:spcPts val="2715"/>
              </a:lnSpc>
            </a:pPr>
            <a:r>
              <a:rPr dirty="0" sz="2400" spc="30">
                <a:latin typeface="Trebuchet MS"/>
                <a:cs typeface="Trebuchet MS"/>
              </a:rPr>
              <a:t>E.S.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Wächter;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A.P.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Bueno;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R.B.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de</a:t>
            </a:r>
            <a:r>
              <a:rPr dirty="0" sz="2400" spc="-6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Paula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497300" y="801624"/>
            <a:ext cx="1790700" cy="1004569"/>
            <a:chOff x="16497300" y="801624"/>
            <a:chExt cx="1790700" cy="1004569"/>
          </a:xfrm>
        </p:grpSpPr>
        <p:sp>
          <p:nvSpPr>
            <p:cNvPr id="4" name="object 4"/>
            <p:cNvSpPr/>
            <p:nvPr/>
          </p:nvSpPr>
          <p:spPr>
            <a:xfrm>
              <a:off x="16962119" y="801624"/>
              <a:ext cx="1325880" cy="1004569"/>
            </a:xfrm>
            <a:custGeom>
              <a:avLst/>
              <a:gdLst/>
              <a:ahLst/>
              <a:cxnLst/>
              <a:rect l="l" t="t" r="r" b="b"/>
              <a:pathLst>
                <a:path w="1325880" h="1004569">
                  <a:moveTo>
                    <a:pt x="1325880" y="1004315"/>
                  </a:moveTo>
                  <a:lnTo>
                    <a:pt x="0" y="1004315"/>
                  </a:lnTo>
                  <a:lnTo>
                    <a:pt x="0" y="0"/>
                  </a:lnTo>
                  <a:lnTo>
                    <a:pt x="1325880" y="0"/>
                  </a:lnTo>
                  <a:lnTo>
                    <a:pt x="1325880" y="1004315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497300" y="801624"/>
              <a:ext cx="464820" cy="1004569"/>
            </a:xfrm>
            <a:custGeom>
              <a:avLst/>
              <a:gdLst/>
              <a:ahLst/>
              <a:cxnLst/>
              <a:rect l="l" t="t" r="r" b="b"/>
              <a:pathLst>
                <a:path w="464819" h="1004569">
                  <a:moveTo>
                    <a:pt x="464819" y="1004315"/>
                  </a:moveTo>
                  <a:lnTo>
                    <a:pt x="0" y="1004315"/>
                  </a:lnTo>
                  <a:lnTo>
                    <a:pt x="0" y="0"/>
                  </a:lnTo>
                  <a:lnTo>
                    <a:pt x="464819" y="0"/>
                  </a:lnTo>
                  <a:lnTo>
                    <a:pt x="464819" y="1004315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42315" y="1859927"/>
            <a:ext cx="5135880" cy="529336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algn="ctr" marL="89535">
              <a:lnSpc>
                <a:spcPct val="100000"/>
              </a:lnSpc>
              <a:spcBef>
                <a:spcPts val="1280"/>
              </a:spcBef>
            </a:pPr>
            <a:r>
              <a:rPr dirty="0" sz="2400" spc="160" b="1">
                <a:solidFill>
                  <a:srgbClr val="FFFFFF"/>
                </a:solidFill>
                <a:latin typeface="Trebuchet MS"/>
                <a:cs typeface="Trebuchet MS"/>
              </a:rPr>
              <a:t>INTRODUÇÃO</a:t>
            </a:r>
            <a:endParaRPr sz="2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700" spc="100">
                <a:latin typeface="Trebuchet MS"/>
                <a:cs typeface="Trebuchet MS"/>
              </a:rPr>
              <a:t>A </a:t>
            </a:r>
            <a:r>
              <a:rPr dirty="0" sz="1700" spc="30">
                <a:latin typeface="Trebuchet MS"/>
                <a:cs typeface="Trebuchet MS"/>
              </a:rPr>
              <a:t>análise </a:t>
            </a:r>
            <a:r>
              <a:rPr dirty="0" sz="1700" spc="35">
                <a:latin typeface="Trebuchet MS"/>
                <a:cs typeface="Trebuchet MS"/>
              </a:rPr>
              <a:t>citopatológica </a:t>
            </a:r>
            <a:r>
              <a:rPr dirty="0" sz="1700" spc="45">
                <a:latin typeface="Trebuchet MS"/>
                <a:cs typeface="Trebuchet MS"/>
              </a:rPr>
              <a:t>de </a:t>
            </a:r>
            <a:r>
              <a:rPr dirty="0" sz="1700" spc="65">
                <a:latin typeface="Trebuchet MS"/>
                <a:cs typeface="Trebuchet MS"/>
              </a:rPr>
              <a:t>amostras </a:t>
            </a:r>
            <a:r>
              <a:rPr dirty="0" sz="1700" spc="45">
                <a:latin typeface="Trebuchet MS"/>
                <a:cs typeface="Trebuchet MS"/>
              </a:rPr>
              <a:t>de </a:t>
            </a:r>
            <a:r>
              <a:rPr dirty="0" sz="1700" spc="-5">
                <a:latin typeface="Trebuchet MS"/>
                <a:cs typeface="Trebuchet MS"/>
              </a:rPr>
              <a:t>tireoide </a:t>
            </a:r>
            <a:r>
              <a:rPr dirty="0" sz="1700" spc="-15">
                <a:latin typeface="Trebuchet MS"/>
                <a:cs typeface="Trebuchet MS"/>
              </a:rPr>
              <a:t>é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25">
                <a:latin typeface="Trebuchet MS"/>
                <a:cs typeface="Trebuchet MS"/>
              </a:rPr>
              <a:t>um </a:t>
            </a:r>
            <a:r>
              <a:rPr dirty="0" sz="1700" spc="-5">
                <a:latin typeface="Trebuchet MS"/>
                <a:cs typeface="Trebuchet MS"/>
              </a:rPr>
              <a:t>procedimento </a:t>
            </a:r>
            <a:r>
              <a:rPr dirty="0" sz="1700" spc="-45">
                <a:latin typeface="Trebuchet MS"/>
                <a:cs typeface="Trebuchet MS"/>
              </a:rPr>
              <a:t>rotineiramente </a:t>
            </a:r>
            <a:r>
              <a:rPr dirty="0" sz="1700" spc="-25">
                <a:latin typeface="Trebuchet MS"/>
                <a:cs typeface="Trebuchet MS"/>
              </a:rPr>
              <a:t>realizado </a:t>
            </a:r>
            <a:r>
              <a:rPr dirty="0" sz="1700" spc="15">
                <a:latin typeface="Trebuchet MS"/>
                <a:cs typeface="Trebuchet MS"/>
              </a:rPr>
              <a:t>na </a:t>
            </a:r>
            <a:r>
              <a:rPr dirty="0" sz="1700" spc="-30">
                <a:latin typeface="Trebuchet MS"/>
                <a:cs typeface="Trebuchet MS"/>
              </a:rPr>
              <a:t>prática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35">
                <a:latin typeface="Trebuchet MS"/>
                <a:cs typeface="Trebuchet MS"/>
              </a:rPr>
              <a:t>médica devido </a:t>
            </a:r>
            <a:r>
              <a:rPr dirty="0" sz="1700" spc="20">
                <a:latin typeface="Trebuchet MS"/>
                <a:cs typeface="Trebuchet MS"/>
              </a:rPr>
              <a:t>à </a:t>
            </a:r>
            <a:r>
              <a:rPr dirty="0" sz="1700" spc="55">
                <a:latin typeface="Trebuchet MS"/>
                <a:cs typeface="Trebuchet MS"/>
              </a:rPr>
              <a:t>alta </a:t>
            </a:r>
            <a:r>
              <a:rPr dirty="0" sz="1700" spc="120">
                <a:latin typeface="Trebuchet MS"/>
                <a:cs typeface="Trebuchet MS"/>
              </a:rPr>
              <a:t>prevalência </a:t>
            </a:r>
            <a:r>
              <a:rPr dirty="0" sz="1700" spc="95">
                <a:latin typeface="Trebuchet MS"/>
                <a:cs typeface="Trebuchet MS"/>
              </a:rPr>
              <a:t>de </a:t>
            </a:r>
            <a:r>
              <a:rPr dirty="0" sz="1700" spc="165">
                <a:latin typeface="Trebuchet MS"/>
                <a:cs typeface="Trebuchet MS"/>
              </a:rPr>
              <a:t>nódulos </a:t>
            </a:r>
            <a:r>
              <a:rPr dirty="0" sz="1700" spc="170">
                <a:latin typeface="Trebuchet MS"/>
                <a:cs typeface="Trebuchet MS"/>
              </a:rPr>
              <a:t> </a:t>
            </a:r>
            <a:r>
              <a:rPr dirty="0" sz="1700" spc="85">
                <a:latin typeface="Trebuchet MS"/>
                <a:cs typeface="Trebuchet MS"/>
              </a:rPr>
              <a:t>tireoidianos </a:t>
            </a:r>
            <a:r>
              <a:rPr dirty="0" sz="1700" spc="75">
                <a:latin typeface="Trebuchet MS"/>
                <a:cs typeface="Trebuchet MS"/>
              </a:rPr>
              <a:t>na </a:t>
            </a:r>
            <a:r>
              <a:rPr dirty="0" sz="1700" spc="125">
                <a:latin typeface="Trebuchet MS"/>
                <a:cs typeface="Trebuchet MS"/>
              </a:rPr>
              <a:t>população </a:t>
            </a:r>
            <a:r>
              <a:rPr dirty="0" sz="1700" spc="50">
                <a:latin typeface="Trebuchet MS"/>
                <a:cs typeface="Trebuchet MS"/>
              </a:rPr>
              <a:t>adulta. </a:t>
            </a:r>
            <a:r>
              <a:rPr dirty="0" sz="1700" spc="114">
                <a:latin typeface="Trebuchet MS"/>
                <a:cs typeface="Trebuchet MS"/>
              </a:rPr>
              <a:t>Realiza-se </a:t>
            </a:r>
            <a:r>
              <a:rPr dirty="0" sz="1700" spc="20">
                <a:latin typeface="Trebuchet MS"/>
                <a:cs typeface="Trebuchet MS"/>
              </a:rPr>
              <a:t>a </a:t>
            </a:r>
            <a:r>
              <a:rPr dirty="0" sz="1700" spc="25">
                <a:latin typeface="Trebuchet MS"/>
                <a:cs typeface="Trebuchet MS"/>
              </a:rPr>
              <a:t> </a:t>
            </a:r>
            <a:r>
              <a:rPr dirty="0" sz="1700" spc="90">
                <a:latin typeface="Trebuchet MS"/>
                <a:cs typeface="Trebuchet MS"/>
              </a:rPr>
              <a:t>classificação </a:t>
            </a:r>
            <a:r>
              <a:rPr dirty="0" sz="1700" spc="65">
                <a:latin typeface="Trebuchet MS"/>
                <a:cs typeface="Trebuchet MS"/>
              </a:rPr>
              <a:t>de </a:t>
            </a:r>
            <a:r>
              <a:rPr dirty="0" sz="1700" spc="85">
                <a:latin typeface="Trebuchet MS"/>
                <a:cs typeface="Trebuchet MS"/>
              </a:rPr>
              <a:t>risco </a:t>
            </a:r>
            <a:r>
              <a:rPr dirty="0" sz="1700" spc="50">
                <a:latin typeface="Trebuchet MS"/>
                <a:cs typeface="Trebuchet MS"/>
              </a:rPr>
              <a:t>individual </a:t>
            </a:r>
            <a:r>
              <a:rPr dirty="0" sz="1700" spc="105">
                <a:latin typeface="Trebuchet MS"/>
                <a:cs typeface="Trebuchet MS"/>
              </a:rPr>
              <a:t>destes </a:t>
            </a:r>
            <a:r>
              <a:rPr dirty="0" sz="1700" spc="110">
                <a:latin typeface="Trebuchet MS"/>
                <a:cs typeface="Trebuchet MS"/>
              </a:rPr>
              <a:t>nódulos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através </a:t>
            </a:r>
            <a:r>
              <a:rPr dirty="0" sz="1700" spc="60">
                <a:latin typeface="Trebuchet MS"/>
                <a:cs typeface="Trebuchet MS"/>
              </a:rPr>
              <a:t>do </a:t>
            </a:r>
            <a:r>
              <a:rPr dirty="0" sz="1700" spc="30">
                <a:latin typeface="Trebuchet MS"/>
                <a:cs typeface="Trebuchet MS"/>
              </a:rPr>
              <a:t>Sistema </a:t>
            </a:r>
            <a:r>
              <a:rPr dirty="0" sz="1700" spc="10">
                <a:latin typeface="Trebuchet MS"/>
                <a:cs typeface="Trebuchet MS"/>
              </a:rPr>
              <a:t>Bethesda; </a:t>
            </a:r>
            <a:r>
              <a:rPr dirty="0" sz="1700" spc="-5">
                <a:latin typeface="Trebuchet MS"/>
                <a:cs typeface="Trebuchet MS"/>
              </a:rPr>
              <a:t>contudo, </a:t>
            </a:r>
            <a:r>
              <a:rPr dirty="0" sz="1700" spc="20">
                <a:latin typeface="Trebuchet MS"/>
                <a:cs typeface="Trebuchet MS"/>
              </a:rPr>
              <a:t>uma </a:t>
            </a:r>
            <a:r>
              <a:rPr dirty="0" sz="1700" spc="-15">
                <a:latin typeface="Trebuchet MS"/>
                <a:cs typeface="Trebuchet MS"/>
              </a:rPr>
              <a:t>parcela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25">
                <a:latin typeface="Trebuchet MS"/>
                <a:cs typeface="Trebuchet MS"/>
              </a:rPr>
              <a:t>permanece </a:t>
            </a:r>
            <a:r>
              <a:rPr dirty="0" sz="1700" spc="150">
                <a:latin typeface="Trebuchet MS"/>
                <a:cs typeface="Trebuchet MS"/>
              </a:rPr>
              <a:t>sem </a:t>
            </a:r>
            <a:r>
              <a:rPr dirty="0" sz="1700" spc="140">
                <a:latin typeface="Trebuchet MS"/>
                <a:cs typeface="Trebuchet MS"/>
              </a:rPr>
              <a:t>diagnóstico </a:t>
            </a:r>
            <a:r>
              <a:rPr dirty="0" sz="1700" spc="65">
                <a:latin typeface="Trebuchet MS"/>
                <a:cs typeface="Trebuchet MS"/>
              </a:rPr>
              <a:t>definitivo, </a:t>
            </a:r>
            <a:r>
              <a:rPr dirty="0" sz="1700" spc="165">
                <a:latin typeface="Trebuchet MS"/>
                <a:cs typeface="Trebuchet MS"/>
              </a:rPr>
              <a:t>sendo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200">
                <a:latin typeface="Trebuchet MS"/>
                <a:cs typeface="Trebuchet MS"/>
              </a:rPr>
              <a:t>categorizados </a:t>
            </a:r>
            <a:r>
              <a:rPr dirty="0" sz="1700" spc="210">
                <a:latin typeface="Trebuchet MS"/>
                <a:cs typeface="Trebuchet MS"/>
              </a:rPr>
              <a:t>como </a:t>
            </a:r>
            <a:r>
              <a:rPr dirty="0" sz="1700" spc="160">
                <a:latin typeface="Trebuchet MS"/>
                <a:cs typeface="Trebuchet MS"/>
              </a:rPr>
              <a:t>atipias </a:t>
            </a:r>
            <a:r>
              <a:rPr dirty="0" sz="1700" spc="125">
                <a:latin typeface="Trebuchet MS"/>
                <a:cs typeface="Trebuchet MS"/>
              </a:rPr>
              <a:t>de </a:t>
            </a:r>
            <a:r>
              <a:rPr dirty="0" sz="1700" spc="190">
                <a:latin typeface="Trebuchet MS"/>
                <a:cs typeface="Trebuchet MS"/>
              </a:rPr>
              <a:t>significado </a:t>
            </a:r>
            <a:r>
              <a:rPr dirty="0" sz="1700" spc="195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indeterminado.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100">
                <a:latin typeface="Trebuchet MS"/>
                <a:cs typeface="Trebuchet MS"/>
              </a:rPr>
              <a:t>A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incorporação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45">
                <a:latin typeface="Trebuchet MS"/>
                <a:cs typeface="Trebuchet MS"/>
              </a:rPr>
              <a:t>da</a:t>
            </a:r>
            <a:r>
              <a:rPr dirty="0" sz="1700" spc="-10">
                <a:latin typeface="Trebuchet MS"/>
                <a:cs typeface="Trebuchet MS"/>
              </a:rPr>
              <a:t> </a:t>
            </a:r>
            <a:r>
              <a:rPr dirty="0" sz="1700" spc="5">
                <a:latin typeface="Trebuchet MS"/>
                <a:cs typeface="Trebuchet MS"/>
              </a:rPr>
              <a:t>análise</a:t>
            </a:r>
            <a:r>
              <a:rPr dirty="0" sz="1700" spc="-10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molecular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30">
                <a:latin typeface="Trebuchet MS"/>
                <a:cs typeface="Trebuchet MS"/>
              </a:rPr>
              <a:t>das </a:t>
            </a:r>
            <a:r>
              <a:rPr dirty="0" sz="1700" spc="90">
                <a:latin typeface="Trebuchet MS"/>
                <a:cs typeface="Trebuchet MS"/>
              </a:rPr>
              <a:t>amostras </a:t>
            </a:r>
            <a:r>
              <a:rPr dirty="0" sz="1700" spc="75">
                <a:latin typeface="Trebuchet MS"/>
                <a:cs typeface="Trebuchet MS"/>
              </a:rPr>
              <a:t>citopatológicas </a:t>
            </a:r>
            <a:r>
              <a:rPr dirty="0" sz="1700" spc="60">
                <a:latin typeface="Trebuchet MS"/>
                <a:cs typeface="Trebuchet MS"/>
              </a:rPr>
              <a:t>através de </a:t>
            </a:r>
            <a:r>
              <a:rPr dirty="0" sz="1700" spc="70">
                <a:latin typeface="Trebuchet MS"/>
                <a:cs typeface="Trebuchet MS"/>
              </a:rPr>
              <a:t>painéis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genéticos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30">
                <a:latin typeface="Trebuchet MS"/>
                <a:cs typeface="Trebuchet MS"/>
              </a:rPr>
              <a:t>de</a:t>
            </a:r>
            <a:r>
              <a:rPr dirty="0" sz="1700" spc="-10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mutação</a:t>
            </a:r>
            <a:r>
              <a:rPr dirty="0" sz="1700" spc="-10">
                <a:latin typeface="Trebuchet MS"/>
                <a:cs typeface="Trebuchet MS"/>
              </a:rPr>
              <a:t> </a:t>
            </a:r>
            <a:r>
              <a:rPr dirty="0" sz="1700" spc="70">
                <a:latin typeface="Trebuchet MS"/>
                <a:cs typeface="Trebuchet MS"/>
              </a:rPr>
              <a:t>pesquisados</a:t>
            </a:r>
            <a:r>
              <a:rPr dirty="0" sz="1700" spc="-10">
                <a:latin typeface="Trebuchet MS"/>
                <a:cs typeface="Trebuchet MS"/>
              </a:rPr>
              <a:t> </a:t>
            </a:r>
            <a:r>
              <a:rPr dirty="0" sz="1700" spc="5">
                <a:latin typeface="Trebuchet MS"/>
                <a:cs typeface="Trebuchet MS"/>
              </a:rPr>
              <a:t>pelo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método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30">
                <a:latin typeface="Trebuchet MS"/>
                <a:cs typeface="Trebuchet MS"/>
              </a:rPr>
              <a:t>de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00">
                <a:latin typeface="Trebuchet MS"/>
                <a:cs typeface="Trebuchet MS"/>
              </a:rPr>
              <a:t>sequenciamento </a:t>
            </a:r>
            <a:r>
              <a:rPr dirty="0" sz="1700" spc="75">
                <a:latin typeface="Trebuchet MS"/>
                <a:cs typeface="Trebuchet MS"/>
              </a:rPr>
              <a:t>de </a:t>
            </a:r>
            <a:r>
              <a:rPr dirty="0" sz="1700" spc="105">
                <a:latin typeface="Trebuchet MS"/>
                <a:cs typeface="Trebuchet MS"/>
              </a:rPr>
              <a:t>nova </a:t>
            </a:r>
            <a:r>
              <a:rPr dirty="0" sz="1700" spc="114">
                <a:latin typeface="Trebuchet MS"/>
                <a:cs typeface="Trebuchet MS"/>
              </a:rPr>
              <a:t>geração </a:t>
            </a:r>
            <a:r>
              <a:rPr dirty="0" sz="1700" spc="90">
                <a:latin typeface="Trebuchet MS"/>
                <a:cs typeface="Trebuchet MS"/>
              </a:rPr>
              <a:t>(NGS), </a:t>
            </a:r>
            <a:r>
              <a:rPr dirty="0" sz="1700" spc="80">
                <a:latin typeface="Trebuchet MS"/>
                <a:cs typeface="Trebuchet MS"/>
              </a:rPr>
              <a:t>neste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60">
                <a:latin typeface="Trebuchet MS"/>
                <a:cs typeface="Trebuchet MS"/>
              </a:rPr>
              <a:t>contexto, </a:t>
            </a:r>
            <a:r>
              <a:rPr dirty="0" sz="1700" spc="80">
                <a:latin typeface="Trebuchet MS"/>
                <a:cs typeface="Trebuchet MS"/>
              </a:rPr>
              <a:t>possibilita </a:t>
            </a:r>
            <a:r>
              <a:rPr dirty="0" sz="1700" spc="90">
                <a:latin typeface="Trebuchet MS"/>
                <a:cs typeface="Trebuchet MS"/>
              </a:rPr>
              <a:t>uma </a:t>
            </a:r>
            <a:r>
              <a:rPr dirty="0" sz="1700" spc="95">
                <a:latin typeface="Trebuchet MS"/>
                <a:cs typeface="Trebuchet MS"/>
              </a:rPr>
              <a:t>conduta </a:t>
            </a:r>
            <a:r>
              <a:rPr dirty="0" sz="1700" spc="90">
                <a:latin typeface="Trebuchet MS"/>
                <a:cs typeface="Trebuchet MS"/>
              </a:rPr>
              <a:t>médica </a:t>
            </a:r>
            <a:r>
              <a:rPr dirty="0" sz="1700" spc="100">
                <a:latin typeface="Trebuchet MS"/>
                <a:cs typeface="Trebuchet MS"/>
              </a:rPr>
              <a:t>mais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0">
                <a:latin typeface="Trebuchet MS"/>
                <a:cs typeface="Trebuchet MS"/>
              </a:rPr>
              <a:t>precisa</a:t>
            </a:r>
            <a:r>
              <a:rPr dirty="0" sz="1700" spc="-40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e</a:t>
            </a:r>
            <a:r>
              <a:rPr dirty="0" sz="1700" spc="-35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apresenta</a:t>
            </a:r>
            <a:r>
              <a:rPr dirty="0" sz="1700" spc="-3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vantagens</a:t>
            </a:r>
            <a:r>
              <a:rPr dirty="0" sz="1700" spc="-35">
                <a:latin typeface="Trebuchet MS"/>
                <a:cs typeface="Trebuchet MS"/>
              </a:rPr>
              <a:t> </a:t>
            </a:r>
            <a:r>
              <a:rPr dirty="0" sz="1700" spc="35">
                <a:latin typeface="Trebuchet MS"/>
                <a:cs typeface="Trebuchet MS"/>
              </a:rPr>
              <a:t>quando</a:t>
            </a:r>
            <a:r>
              <a:rPr dirty="0" sz="1700" spc="-40">
                <a:latin typeface="Trebuchet MS"/>
                <a:cs typeface="Trebuchet MS"/>
              </a:rPr>
              <a:t> </a:t>
            </a:r>
            <a:r>
              <a:rPr dirty="0" sz="1700" spc="25">
                <a:latin typeface="Trebuchet MS"/>
                <a:cs typeface="Trebuchet MS"/>
              </a:rPr>
              <a:t>comparada</a:t>
            </a:r>
            <a:r>
              <a:rPr dirty="0" sz="1700" spc="-3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à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10">
                <a:latin typeface="Trebuchet MS"/>
                <a:cs typeface="Trebuchet MS"/>
              </a:rPr>
              <a:t>análise </a:t>
            </a:r>
            <a:r>
              <a:rPr dirty="0" sz="1700" spc="105">
                <a:latin typeface="Trebuchet MS"/>
                <a:cs typeface="Trebuchet MS"/>
              </a:rPr>
              <a:t>molecular </a:t>
            </a:r>
            <a:r>
              <a:rPr dirty="0" sz="1700" spc="90">
                <a:latin typeface="Trebuchet MS"/>
                <a:cs typeface="Trebuchet MS"/>
              </a:rPr>
              <a:t>de </a:t>
            </a:r>
            <a:r>
              <a:rPr dirty="0" sz="1700" spc="130">
                <a:latin typeface="Trebuchet MS"/>
                <a:cs typeface="Trebuchet MS"/>
              </a:rPr>
              <a:t>tecidos </a:t>
            </a:r>
            <a:r>
              <a:rPr dirty="0" sz="1700" spc="155">
                <a:latin typeface="Trebuchet MS"/>
                <a:cs typeface="Trebuchet MS"/>
              </a:rPr>
              <a:t>preservados </a:t>
            </a:r>
            <a:r>
              <a:rPr dirty="0" sz="1700" spc="80">
                <a:latin typeface="Trebuchet MS"/>
                <a:cs typeface="Trebuchet MS"/>
              </a:rPr>
              <a:t>em </a:t>
            </a:r>
            <a:r>
              <a:rPr dirty="0" sz="1700" spc="85">
                <a:latin typeface="Trebuchet MS"/>
                <a:cs typeface="Trebuchet MS"/>
              </a:rPr>
              <a:t> </a:t>
            </a:r>
            <a:r>
              <a:rPr dirty="0" sz="1700" spc="-30">
                <a:latin typeface="Trebuchet MS"/>
                <a:cs typeface="Trebuchet MS"/>
              </a:rPr>
              <a:t>parafina</a:t>
            </a:r>
            <a:r>
              <a:rPr dirty="0" sz="1700" spc="-45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(</a:t>
            </a:r>
            <a:r>
              <a:rPr dirty="0" sz="1700" spc="-20" b="1">
                <a:latin typeface="Trebuchet MS"/>
                <a:cs typeface="Trebuchet MS"/>
              </a:rPr>
              <a:t>Tabela</a:t>
            </a:r>
            <a:r>
              <a:rPr dirty="0" sz="1700" spc="20" b="1">
                <a:latin typeface="Trebuchet MS"/>
                <a:cs typeface="Trebuchet MS"/>
              </a:rPr>
              <a:t> </a:t>
            </a:r>
            <a:r>
              <a:rPr dirty="0" sz="1700" spc="-135" b="1">
                <a:latin typeface="Trebuchet MS"/>
                <a:cs typeface="Trebuchet MS"/>
              </a:rPr>
              <a:t>1</a:t>
            </a:r>
            <a:r>
              <a:rPr dirty="0" sz="1700" spc="-135">
                <a:latin typeface="Trebuchet MS"/>
                <a:cs typeface="Trebuchet MS"/>
              </a:rPr>
              <a:t>).</a:t>
            </a:r>
            <a:endParaRPr sz="1700">
              <a:latin typeface="Trebuchet MS"/>
              <a:cs typeface="Trebuchet MS"/>
            </a:endParaRPr>
          </a:p>
          <a:p>
            <a:pPr marL="60325" marR="699770">
              <a:lnSpc>
                <a:spcPct val="100000"/>
              </a:lnSpc>
              <a:spcBef>
                <a:spcPts val="1045"/>
              </a:spcBef>
            </a:pPr>
            <a:r>
              <a:rPr dirty="0" sz="1200" spc="5" b="1">
                <a:latin typeface="Trebuchet MS"/>
                <a:cs typeface="Trebuchet MS"/>
              </a:rPr>
              <a:t>Tabela</a:t>
            </a:r>
            <a:r>
              <a:rPr dirty="0" sz="1200" spc="15" b="1">
                <a:latin typeface="Trebuchet MS"/>
                <a:cs typeface="Trebuchet MS"/>
              </a:rPr>
              <a:t> </a:t>
            </a:r>
            <a:r>
              <a:rPr dirty="0" sz="1200" spc="-75" b="1">
                <a:latin typeface="Trebuchet MS"/>
                <a:cs typeface="Trebuchet MS"/>
              </a:rPr>
              <a:t>1.</a:t>
            </a:r>
            <a:r>
              <a:rPr dirty="0" sz="1200" spc="-30" b="1">
                <a:latin typeface="Trebuchet MS"/>
                <a:cs typeface="Trebuchet MS"/>
              </a:rPr>
              <a:t> </a:t>
            </a:r>
            <a:r>
              <a:rPr dirty="0" sz="1200" spc="30">
                <a:latin typeface="Trebuchet MS"/>
                <a:cs typeface="Trebuchet MS"/>
              </a:rPr>
              <a:t>Comparação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55">
                <a:latin typeface="Trebuchet MS"/>
                <a:cs typeface="Trebuchet MS"/>
              </a:rPr>
              <a:t>das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15">
                <a:latin typeface="Trebuchet MS"/>
                <a:cs typeface="Trebuchet MS"/>
              </a:rPr>
              <a:t>vantagens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e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limitações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20">
                <a:latin typeface="Trebuchet MS"/>
                <a:cs typeface="Trebuchet MS"/>
              </a:rPr>
              <a:t>amostras </a:t>
            </a:r>
            <a:r>
              <a:rPr dirty="0" sz="1200" spc="-35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citológicas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20">
                <a:latin typeface="Trebuchet MS"/>
                <a:cs typeface="Trebuchet MS"/>
              </a:rPr>
              <a:t>esfregaços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diretos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e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15">
                <a:latin typeface="Trebuchet MS"/>
                <a:cs typeface="Trebuchet MS"/>
              </a:rPr>
              <a:t>emblocado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celular.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11087" y="1939925"/>
            <a:ext cx="5306695" cy="524510"/>
          </a:xfrm>
          <a:custGeom>
            <a:avLst/>
            <a:gdLst/>
            <a:ahLst/>
            <a:cxnLst/>
            <a:rect l="l" t="t" r="r" b="b"/>
            <a:pathLst>
              <a:path w="5306695" h="524510">
                <a:moveTo>
                  <a:pt x="5306580" y="101600"/>
                </a:moveTo>
                <a:lnTo>
                  <a:pt x="5302936" y="73660"/>
                </a:lnTo>
                <a:lnTo>
                  <a:pt x="5302034" y="71120"/>
                </a:lnTo>
                <a:lnTo>
                  <a:pt x="5301234" y="68580"/>
                </a:lnTo>
                <a:lnTo>
                  <a:pt x="5300434" y="66040"/>
                </a:lnTo>
                <a:lnTo>
                  <a:pt x="5299062" y="62230"/>
                </a:lnTo>
                <a:lnTo>
                  <a:pt x="5298618" y="60960"/>
                </a:lnTo>
                <a:lnTo>
                  <a:pt x="5297932" y="59690"/>
                </a:lnTo>
                <a:lnTo>
                  <a:pt x="5296586" y="57150"/>
                </a:lnTo>
                <a:lnTo>
                  <a:pt x="5296014" y="55880"/>
                </a:lnTo>
                <a:lnTo>
                  <a:pt x="5294338" y="52070"/>
                </a:lnTo>
                <a:lnTo>
                  <a:pt x="5291899" y="48260"/>
                </a:lnTo>
                <a:lnTo>
                  <a:pt x="5269712" y="22860"/>
                </a:lnTo>
                <a:lnTo>
                  <a:pt x="5265890" y="19050"/>
                </a:lnTo>
                <a:lnTo>
                  <a:pt x="5244693" y="7620"/>
                </a:lnTo>
                <a:lnTo>
                  <a:pt x="5240083" y="5080"/>
                </a:lnTo>
                <a:lnTo>
                  <a:pt x="5235372" y="3810"/>
                </a:lnTo>
                <a:lnTo>
                  <a:pt x="5220652" y="0"/>
                </a:lnTo>
                <a:lnTo>
                  <a:pt x="85813" y="0"/>
                </a:lnTo>
                <a:lnTo>
                  <a:pt x="71094" y="3810"/>
                </a:lnTo>
                <a:lnTo>
                  <a:pt x="66370" y="5080"/>
                </a:lnTo>
                <a:lnTo>
                  <a:pt x="61772" y="7620"/>
                </a:lnTo>
                <a:lnTo>
                  <a:pt x="57264" y="8890"/>
                </a:lnTo>
                <a:lnTo>
                  <a:pt x="36753" y="22860"/>
                </a:lnTo>
                <a:lnTo>
                  <a:pt x="33083" y="25400"/>
                </a:lnTo>
                <a:lnTo>
                  <a:pt x="9880" y="57150"/>
                </a:lnTo>
                <a:lnTo>
                  <a:pt x="7848" y="60960"/>
                </a:lnTo>
                <a:lnTo>
                  <a:pt x="6032" y="66040"/>
                </a:lnTo>
                <a:lnTo>
                  <a:pt x="4432" y="71120"/>
                </a:lnTo>
                <a:lnTo>
                  <a:pt x="3073" y="74930"/>
                </a:lnTo>
                <a:lnTo>
                  <a:pt x="1943" y="80010"/>
                </a:lnTo>
                <a:lnTo>
                  <a:pt x="1028" y="85090"/>
                </a:lnTo>
                <a:lnTo>
                  <a:pt x="406" y="90170"/>
                </a:lnTo>
                <a:lnTo>
                  <a:pt x="0" y="95262"/>
                </a:lnTo>
                <a:lnTo>
                  <a:pt x="101" y="430530"/>
                </a:lnTo>
                <a:lnTo>
                  <a:pt x="406" y="434340"/>
                </a:lnTo>
                <a:lnTo>
                  <a:pt x="1028" y="439420"/>
                </a:lnTo>
                <a:lnTo>
                  <a:pt x="1943" y="444500"/>
                </a:lnTo>
                <a:lnTo>
                  <a:pt x="3073" y="448310"/>
                </a:lnTo>
                <a:lnTo>
                  <a:pt x="4432" y="453390"/>
                </a:lnTo>
                <a:lnTo>
                  <a:pt x="6032" y="458470"/>
                </a:lnTo>
                <a:lnTo>
                  <a:pt x="7848" y="463550"/>
                </a:lnTo>
                <a:lnTo>
                  <a:pt x="9880" y="467360"/>
                </a:lnTo>
                <a:lnTo>
                  <a:pt x="12128" y="471170"/>
                </a:lnTo>
                <a:lnTo>
                  <a:pt x="14566" y="476250"/>
                </a:lnTo>
                <a:lnTo>
                  <a:pt x="40576" y="504190"/>
                </a:lnTo>
                <a:lnTo>
                  <a:pt x="44551" y="508000"/>
                </a:lnTo>
                <a:lnTo>
                  <a:pt x="48653" y="510540"/>
                </a:lnTo>
                <a:lnTo>
                  <a:pt x="52908" y="513080"/>
                </a:lnTo>
                <a:lnTo>
                  <a:pt x="57264" y="514350"/>
                </a:lnTo>
                <a:lnTo>
                  <a:pt x="61772" y="516890"/>
                </a:lnTo>
                <a:lnTo>
                  <a:pt x="66370" y="518160"/>
                </a:lnTo>
                <a:lnTo>
                  <a:pt x="71094" y="520700"/>
                </a:lnTo>
                <a:lnTo>
                  <a:pt x="80822" y="523240"/>
                </a:lnTo>
                <a:lnTo>
                  <a:pt x="85813" y="523240"/>
                </a:lnTo>
                <a:lnTo>
                  <a:pt x="90881" y="524510"/>
                </a:lnTo>
                <a:lnTo>
                  <a:pt x="5215572" y="524510"/>
                </a:lnTo>
                <a:lnTo>
                  <a:pt x="5220652" y="523240"/>
                </a:lnTo>
                <a:lnTo>
                  <a:pt x="5225643" y="523240"/>
                </a:lnTo>
                <a:lnTo>
                  <a:pt x="5235372" y="520700"/>
                </a:lnTo>
                <a:lnTo>
                  <a:pt x="5240083" y="518160"/>
                </a:lnTo>
                <a:lnTo>
                  <a:pt x="5244693" y="516890"/>
                </a:lnTo>
                <a:lnTo>
                  <a:pt x="5249189" y="514350"/>
                </a:lnTo>
                <a:lnTo>
                  <a:pt x="5253558" y="513080"/>
                </a:lnTo>
                <a:lnTo>
                  <a:pt x="5257812" y="510540"/>
                </a:lnTo>
                <a:lnTo>
                  <a:pt x="5261915" y="508000"/>
                </a:lnTo>
                <a:lnTo>
                  <a:pt x="5265890" y="504190"/>
                </a:lnTo>
                <a:lnTo>
                  <a:pt x="5269712" y="501650"/>
                </a:lnTo>
                <a:lnTo>
                  <a:pt x="5293118" y="473710"/>
                </a:lnTo>
                <a:lnTo>
                  <a:pt x="5293728" y="472440"/>
                </a:lnTo>
                <a:lnTo>
                  <a:pt x="5294338" y="471170"/>
                </a:lnTo>
                <a:lnTo>
                  <a:pt x="5295836" y="468630"/>
                </a:lnTo>
                <a:lnTo>
                  <a:pt x="5296586" y="467360"/>
                </a:lnTo>
                <a:lnTo>
                  <a:pt x="5297932" y="464820"/>
                </a:lnTo>
                <a:lnTo>
                  <a:pt x="5298618" y="463550"/>
                </a:lnTo>
                <a:lnTo>
                  <a:pt x="5299062" y="462280"/>
                </a:lnTo>
                <a:lnTo>
                  <a:pt x="5299976" y="459740"/>
                </a:lnTo>
                <a:lnTo>
                  <a:pt x="5300434" y="458470"/>
                </a:lnTo>
                <a:lnTo>
                  <a:pt x="5302034" y="453390"/>
                </a:lnTo>
                <a:lnTo>
                  <a:pt x="5303393" y="448310"/>
                </a:lnTo>
                <a:lnTo>
                  <a:pt x="5303761" y="447040"/>
                </a:lnTo>
                <a:lnTo>
                  <a:pt x="5304523" y="444500"/>
                </a:lnTo>
                <a:lnTo>
                  <a:pt x="5304968" y="441960"/>
                </a:lnTo>
                <a:lnTo>
                  <a:pt x="5305425" y="439420"/>
                </a:lnTo>
                <a:lnTo>
                  <a:pt x="5306060" y="434340"/>
                </a:lnTo>
                <a:lnTo>
                  <a:pt x="5306149" y="433070"/>
                </a:lnTo>
                <a:lnTo>
                  <a:pt x="5306352" y="430530"/>
                </a:lnTo>
                <a:lnTo>
                  <a:pt x="5306415" y="429615"/>
                </a:lnTo>
                <a:lnTo>
                  <a:pt x="5306517" y="426720"/>
                </a:lnTo>
                <a:lnTo>
                  <a:pt x="5306580" y="1016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610350" y="1799714"/>
            <a:ext cx="5108575" cy="1490980"/>
          </a:xfrm>
          <a:prstGeom prst="rect">
            <a:avLst/>
          </a:prstGeom>
        </p:spPr>
        <p:txBody>
          <a:bodyPr wrap="square" lIns="0" tIns="200660" rIns="0" bIns="0" rtlCol="0" vert="horz">
            <a:spAutoFit/>
          </a:bodyPr>
          <a:lstStyle/>
          <a:p>
            <a:pPr algn="ctr" marL="165100">
              <a:lnSpc>
                <a:spcPct val="100000"/>
              </a:lnSpc>
              <a:spcBef>
                <a:spcPts val="1580"/>
              </a:spcBef>
            </a:pPr>
            <a:r>
              <a:rPr dirty="0" sz="2400" spc="105" b="1">
                <a:solidFill>
                  <a:srgbClr val="FFFFFF"/>
                </a:solidFill>
                <a:latin typeface="Trebuchet MS"/>
                <a:cs typeface="Trebuchet MS"/>
              </a:rPr>
              <a:t>OBJETIVO</a:t>
            </a:r>
            <a:endParaRPr sz="2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1060"/>
              </a:spcBef>
            </a:pPr>
            <a:r>
              <a:rPr dirty="0" sz="1700" spc="50">
                <a:latin typeface="Trebuchet MS"/>
                <a:cs typeface="Trebuchet MS"/>
              </a:rPr>
              <a:t>Elaborar </a:t>
            </a:r>
            <a:r>
              <a:rPr dirty="0" sz="1700" spc="60">
                <a:latin typeface="Trebuchet MS"/>
                <a:cs typeface="Trebuchet MS"/>
              </a:rPr>
              <a:t>um </a:t>
            </a:r>
            <a:r>
              <a:rPr dirty="0" sz="1700" spc="55">
                <a:latin typeface="Trebuchet MS"/>
                <a:cs typeface="Trebuchet MS"/>
              </a:rPr>
              <a:t>protocolo </a:t>
            </a:r>
            <a:r>
              <a:rPr dirty="0" sz="1700" spc="45">
                <a:latin typeface="Trebuchet MS"/>
                <a:cs typeface="Trebuchet MS"/>
              </a:rPr>
              <a:t>para </a:t>
            </a:r>
            <a:r>
              <a:rPr dirty="0" sz="1700" spc="50">
                <a:latin typeface="Trebuchet MS"/>
                <a:cs typeface="Trebuchet MS"/>
              </a:rPr>
              <a:t>análise </a:t>
            </a:r>
            <a:r>
              <a:rPr dirty="0" sz="1700" spc="40">
                <a:latin typeface="Trebuchet MS"/>
                <a:cs typeface="Trebuchet MS"/>
              </a:rPr>
              <a:t>molecular </a:t>
            </a:r>
            <a:r>
              <a:rPr dirty="0" sz="1700" spc="55">
                <a:latin typeface="Trebuchet MS"/>
                <a:cs typeface="Trebuchet MS"/>
              </a:rPr>
              <a:t>de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95">
                <a:latin typeface="Trebuchet MS"/>
                <a:cs typeface="Trebuchet MS"/>
              </a:rPr>
              <a:t>amostras </a:t>
            </a:r>
            <a:r>
              <a:rPr dirty="0" sz="1700" spc="80">
                <a:latin typeface="Trebuchet MS"/>
                <a:cs typeface="Trebuchet MS"/>
              </a:rPr>
              <a:t>citopatológicas </a:t>
            </a:r>
            <a:r>
              <a:rPr dirty="0" sz="1700" spc="65">
                <a:latin typeface="Trebuchet MS"/>
                <a:cs typeface="Trebuchet MS"/>
              </a:rPr>
              <a:t>de </a:t>
            </a:r>
            <a:r>
              <a:rPr dirty="0" sz="1700" spc="25">
                <a:latin typeface="Trebuchet MS"/>
                <a:cs typeface="Trebuchet MS"/>
              </a:rPr>
              <a:t>tireoide </a:t>
            </a:r>
            <a:r>
              <a:rPr dirty="0" sz="1700" spc="65">
                <a:latin typeface="Trebuchet MS"/>
                <a:cs typeface="Trebuchet MS"/>
              </a:rPr>
              <a:t>através </a:t>
            </a:r>
            <a:r>
              <a:rPr dirty="0" sz="1700" spc="105">
                <a:latin typeface="Trebuchet MS"/>
                <a:cs typeface="Trebuchet MS"/>
              </a:rPr>
              <a:t>do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0">
                <a:latin typeface="Trebuchet MS"/>
                <a:cs typeface="Trebuchet MS"/>
              </a:rPr>
              <a:t>método</a:t>
            </a:r>
            <a:r>
              <a:rPr dirty="0" sz="1700" spc="-5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de</a:t>
            </a:r>
            <a:r>
              <a:rPr dirty="0" sz="1700" spc="-50">
                <a:latin typeface="Trebuchet MS"/>
                <a:cs typeface="Trebuchet MS"/>
              </a:rPr>
              <a:t> </a:t>
            </a:r>
            <a:r>
              <a:rPr dirty="0" sz="1700" spc="10">
                <a:latin typeface="Trebuchet MS"/>
                <a:cs typeface="Trebuchet MS"/>
              </a:rPr>
              <a:t>sequenciamento</a:t>
            </a:r>
            <a:r>
              <a:rPr dirty="0" sz="1700" spc="-5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de</a:t>
            </a:r>
            <a:r>
              <a:rPr dirty="0" sz="1700" spc="-45">
                <a:latin typeface="Trebuchet MS"/>
                <a:cs typeface="Trebuchet MS"/>
              </a:rPr>
              <a:t> </a:t>
            </a:r>
            <a:r>
              <a:rPr dirty="0" sz="1700" spc="25">
                <a:latin typeface="Trebuchet MS"/>
                <a:cs typeface="Trebuchet MS"/>
              </a:rPr>
              <a:t>nova</a:t>
            </a:r>
            <a:r>
              <a:rPr dirty="0" sz="1700" spc="-50">
                <a:latin typeface="Trebuchet MS"/>
                <a:cs typeface="Trebuchet MS"/>
              </a:rPr>
              <a:t> </a:t>
            </a:r>
            <a:r>
              <a:rPr dirty="0" sz="1700" spc="25">
                <a:latin typeface="Trebuchet MS"/>
                <a:cs typeface="Trebuchet MS"/>
              </a:rPr>
              <a:t>geração</a:t>
            </a:r>
            <a:r>
              <a:rPr dirty="0" sz="1700" spc="-55">
                <a:latin typeface="Trebuchet MS"/>
                <a:cs typeface="Trebuchet MS"/>
              </a:rPr>
              <a:t> </a:t>
            </a:r>
            <a:r>
              <a:rPr dirty="0" sz="1700" spc="5">
                <a:latin typeface="Trebuchet MS"/>
                <a:cs typeface="Trebuchet MS"/>
              </a:rPr>
              <a:t>(NGS).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10464" y="3429952"/>
            <a:ext cx="5306695" cy="524510"/>
          </a:xfrm>
          <a:custGeom>
            <a:avLst/>
            <a:gdLst/>
            <a:ahLst/>
            <a:cxnLst/>
            <a:rect l="l" t="t" r="r" b="b"/>
            <a:pathLst>
              <a:path w="5306695" h="524510">
                <a:moveTo>
                  <a:pt x="5306504" y="97790"/>
                </a:moveTo>
                <a:lnTo>
                  <a:pt x="5303659" y="76200"/>
                </a:lnTo>
                <a:lnTo>
                  <a:pt x="5303380" y="74930"/>
                </a:lnTo>
                <a:lnTo>
                  <a:pt x="5302923" y="73660"/>
                </a:lnTo>
                <a:lnTo>
                  <a:pt x="5302021" y="71120"/>
                </a:lnTo>
                <a:lnTo>
                  <a:pt x="5301221" y="68580"/>
                </a:lnTo>
                <a:lnTo>
                  <a:pt x="5300421" y="66040"/>
                </a:lnTo>
                <a:lnTo>
                  <a:pt x="5299049" y="62230"/>
                </a:lnTo>
                <a:lnTo>
                  <a:pt x="5298605" y="60960"/>
                </a:lnTo>
                <a:lnTo>
                  <a:pt x="5297919" y="59690"/>
                </a:lnTo>
                <a:lnTo>
                  <a:pt x="5296573" y="57150"/>
                </a:lnTo>
                <a:lnTo>
                  <a:pt x="5296014" y="55880"/>
                </a:lnTo>
                <a:lnTo>
                  <a:pt x="5294338" y="52070"/>
                </a:lnTo>
                <a:lnTo>
                  <a:pt x="5269725" y="22860"/>
                </a:lnTo>
                <a:lnTo>
                  <a:pt x="5265902" y="19050"/>
                </a:lnTo>
                <a:lnTo>
                  <a:pt x="5244719" y="7620"/>
                </a:lnTo>
                <a:lnTo>
                  <a:pt x="5240109" y="5080"/>
                </a:lnTo>
                <a:lnTo>
                  <a:pt x="5235397" y="3810"/>
                </a:lnTo>
                <a:lnTo>
                  <a:pt x="5220678" y="0"/>
                </a:lnTo>
                <a:lnTo>
                  <a:pt x="85763" y="0"/>
                </a:lnTo>
                <a:lnTo>
                  <a:pt x="71043" y="3810"/>
                </a:lnTo>
                <a:lnTo>
                  <a:pt x="66319" y="5080"/>
                </a:lnTo>
                <a:lnTo>
                  <a:pt x="61722" y="7620"/>
                </a:lnTo>
                <a:lnTo>
                  <a:pt x="57238" y="8890"/>
                </a:lnTo>
                <a:lnTo>
                  <a:pt x="36703" y="22860"/>
                </a:lnTo>
                <a:lnTo>
                  <a:pt x="33032" y="25400"/>
                </a:lnTo>
                <a:lnTo>
                  <a:pt x="9867" y="57150"/>
                </a:lnTo>
                <a:lnTo>
                  <a:pt x="7823" y="60960"/>
                </a:lnTo>
                <a:lnTo>
                  <a:pt x="6019" y="66040"/>
                </a:lnTo>
                <a:lnTo>
                  <a:pt x="4406" y="71120"/>
                </a:lnTo>
                <a:lnTo>
                  <a:pt x="3060" y="74930"/>
                </a:lnTo>
                <a:lnTo>
                  <a:pt x="1905" y="80010"/>
                </a:lnTo>
                <a:lnTo>
                  <a:pt x="1028" y="85090"/>
                </a:lnTo>
                <a:lnTo>
                  <a:pt x="393" y="90170"/>
                </a:lnTo>
                <a:lnTo>
                  <a:pt x="0" y="95250"/>
                </a:lnTo>
                <a:lnTo>
                  <a:pt x="114" y="429615"/>
                </a:lnTo>
                <a:lnTo>
                  <a:pt x="7823" y="462280"/>
                </a:lnTo>
                <a:lnTo>
                  <a:pt x="9867" y="467360"/>
                </a:lnTo>
                <a:lnTo>
                  <a:pt x="12090" y="471170"/>
                </a:lnTo>
                <a:lnTo>
                  <a:pt x="14541" y="476250"/>
                </a:lnTo>
                <a:lnTo>
                  <a:pt x="17157" y="480060"/>
                </a:lnTo>
                <a:lnTo>
                  <a:pt x="33032" y="497840"/>
                </a:lnTo>
                <a:lnTo>
                  <a:pt x="36703" y="501650"/>
                </a:lnTo>
                <a:lnTo>
                  <a:pt x="75844" y="520700"/>
                </a:lnTo>
                <a:lnTo>
                  <a:pt x="90830" y="524510"/>
                </a:lnTo>
                <a:lnTo>
                  <a:pt x="5215610" y="524510"/>
                </a:lnTo>
                <a:lnTo>
                  <a:pt x="5253571" y="511810"/>
                </a:lnTo>
                <a:lnTo>
                  <a:pt x="5273395" y="497840"/>
                </a:lnTo>
                <a:lnTo>
                  <a:pt x="5276901" y="495300"/>
                </a:lnTo>
                <a:lnTo>
                  <a:pt x="5293106" y="473710"/>
                </a:lnTo>
                <a:lnTo>
                  <a:pt x="5294338" y="471170"/>
                </a:lnTo>
                <a:lnTo>
                  <a:pt x="5295074" y="469900"/>
                </a:lnTo>
                <a:lnTo>
                  <a:pt x="5296573" y="467360"/>
                </a:lnTo>
                <a:lnTo>
                  <a:pt x="5297081" y="466090"/>
                </a:lnTo>
                <a:lnTo>
                  <a:pt x="5298605" y="462280"/>
                </a:lnTo>
                <a:lnTo>
                  <a:pt x="5299811" y="459740"/>
                </a:lnTo>
                <a:lnTo>
                  <a:pt x="5300421" y="458470"/>
                </a:lnTo>
                <a:lnTo>
                  <a:pt x="5300815" y="457200"/>
                </a:lnTo>
                <a:lnTo>
                  <a:pt x="5301615" y="454660"/>
                </a:lnTo>
                <a:lnTo>
                  <a:pt x="5302021" y="453390"/>
                </a:lnTo>
                <a:lnTo>
                  <a:pt x="5302351" y="452120"/>
                </a:lnTo>
                <a:lnTo>
                  <a:pt x="5303037" y="449580"/>
                </a:lnTo>
                <a:lnTo>
                  <a:pt x="5303380" y="448310"/>
                </a:lnTo>
                <a:lnTo>
                  <a:pt x="5303659" y="447040"/>
                </a:lnTo>
                <a:lnTo>
                  <a:pt x="5304218" y="444500"/>
                </a:lnTo>
                <a:lnTo>
                  <a:pt x="5304510" y="443230"/>
                </a:lnTo>
                <a:lnTo>
                  <a:pt x="5304726" y="441960"/>
                </a:lnTo>
                <a:lnTo>
                  <a:pt x="5305412" y="438150"/>
                </a:lnTo>
                <a:lnTo>
                  <a:pt x="5305730" y="435610"/>
                </a:lnTo>
                <a:lnTo>
                  <a:pt x="5306047" y="433070"/>
                </a:lnTo>
                <a:lnTo>
                  <a:pt x="5306238" y="430530"/>
                </a:lnTo>
                <a:lnTo>
                  <a:pt x="5306441" y="427990"/>
                </a:lnTo>
                <a:lnTo>
                  <a:pt x="5306466" y="426720"/>
                </a:lnTo>
                <a:lnTo>
                  <a:pt x="5306504" y="9779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13525" y="3385988"/>
            <a:ext cx="5105400" cy="2433320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algn="ctr" marL="163830">
              <a:lnSpc>
                <a:spcPct val="100000"/>
              </a:lnSpc>
              <a:spcBef>
                <a:spcPts val="1145"/>
              </a:spcBef>
            </a:pPr>
            <a:r>
              <a:rPr dirty="0" sz="2400" spc="210" b="1">
                <a:solidFill>
                  <a:srgbClr val="FFFFFF"/>
                </a:solidFill>
                <a:latin typeface="Trebuchet MS"/>
                <a:cs typeface="Trebuchet MS"/>
              </a:rPr>
              <a:t>MÉTODOS</a:t>
            </a:r>
            <a:endParaRPr sz="2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750"/>
              </a:spcBef>
            </a:pPr>
            <a:r>
              <a:rPr dirty="0" sz="1700" spc="375">
                <a:latin typeface="Trebuchet MS"/>
                <a:cs typeface="Trebuchet MS"/>
              </a:rPr>
              <a:t>R</a:t>
            </a:r>
            <a:r>
              <a:rPr dirty="0" sz="1700" spc="185">
                <a:latin typeface="Trebuchet MS"/>
                <a:cs typeface="Trebuchet MS"/>
              </a:rPr>
              <a:t>e</a:t>
            </a:r>
            <a:r>
              <a:rPr dirty="0" sz="1700" spc="215">
                <a:latin typeface="Trebuchet MS"/>
                <a:cs typeface="Trebuchet MS"/>
              </a:rPr>
              <a:t>v</a:t>
            </a:r>
            <a:r>
              <a:rPr dirty="0" sz="1700" spc="90">
                <a:latin typeface="Trebuchet MS"/>
                <a:cs typeface="Trebuchet MS"/>
              </a:rPr>
              <a:t>i</a:t>
            </a:r>
            <a:r>
              <a:rPr dirty="0" sz="1700" spc="365">
                <a:latin typeface="Trebuchet MS"/>
                <a:cs typeface="Trebuchet MS"/>
              </a:rPr>
              <a:t>s</a:t>
            </a:r>
            <a:r>
              <a:rPr dirty="0" sz="1700" spc="225">
                <a:latin typeface="Trebuchet MS"/>
                <a:cs typeface="Trebuchet MS"/>
              </a:rPr>
              <a:t>ã</a:t>
            </a:r>
            <a:r>
              <a:rPr dirty="0" sz="1700" spc="65">
                <a:latin typeface="Trebuchet MS"/>
                <a:cs typeface="Trebuchet MS"/>
              </a:rPr>
              <a:t>o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35">
                <a:latin typeface="Trebuchet MS"/>
                <a:cs typeface="Trebuchet MS"/>
              </a:rPr>
              <a:t> </a:t>
            </a:r>
            <a:r>
              <a:rPr dirty="0" sz="1700" spc="265">
                <a:latin typeface="Trebuchet MS"/>
                <a:cs typeface="Trebuchet MS"/>
              </a:rPr>
              <a:t>d</a:t>
            </a:r>
            <a:r>
              <a:rPr dirty="0" sz="1700" spc="-15">
                <a:latin typeface="Trebuchet MS"/>
                <a:cs typeface="Trebuchet MS"/>
              </a:rPr>
              <a:t>e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30">
                <a:latin typeface="Trebuchet MS"/>
                <a:cs typeface="Trebuchet MS"/>
              </a:rPr>
              <a:t> </a:t>
            </a:r>
            <a:r>
              <a:rPr dirty="0" sz="1700" spc="265">
                <a:latin typeface="Trebuchet MS"/>
                <a:cs typeface="Trebuchet MS"/>
              </a:rPr>
              <a:t>d</a:t>
            </a:r>
            <a:r>
              <a:rPr dirty="0" sz="1700" spc="225">
                <a:latin typeface="Trebuchet MS"/>
                <a:cs typeface="Trebuchet MS"/>
              </a:rPr>
              <a:t>a</a:t>
            </a:r>
            <a:r>
              <a:rPr dirty="0" sz="1700" spc="265">
                <a:latin typeface="Trebuchet MS"/>
                <a:cs typeface="Trebuchet MS"/>
              </a:rPr>
              <a:t>d</a:t>
            </a:r>
            <a:r>
              <a:rPr dirty="0" sz="1700" spc="270">
                <a:latin typeface="Trebuchet MS"/>
                <a:cs typeface="Trebuchet MS"/>
              </a:rPr>
              <a:t>o</a:t>
            </a:r>
            <a:r>
              <a:rPr dirty="0" sz="1700" spc="160">
                <a:latin typeface="Trebuchet MS"/>
                <a:cs typeface="Trebuchet MS"/>
              </a:rPr>
              <a:t>s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35">
                <a:latin typeface="Trebuchet MS"/>
                <a:cs typeface="Trebuchet MS"/>
              </a:rPr>
              <a:t> </a:t>
            </a:r>
            <a:r>
              <a:rPr dirty="0" sz="1700" spc="265">
                <a:latin typeface="Trebuchet MS"/>
                <a:cs typeface="Trebuchet MS"/>
              </a:rPr>
              <a:t>d</a:t>
            </a:r>
            <a:r>
              <a:rPr dirty="0" sz="1700" spc="20">
                <a:latin typeface="Trebuchet MS"/>
                <a:cs typeface="Trebuchet MS"/>
              </a:rPr>
              <a:t>a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30">
                <a:latin typeface="Trebuchet MS"/>
                <a:cs typeface="Trebuchet MS"/>
              </a:rPr>
              <a:t> </a:t>
            </a:r>
            <a:r>
              <a:rPr dirty="0" sz="1700" spc="-125">
                <a:latin typeface="Trebuchet MS"/>
                <a:cs typeface="Trebuchet MS"/>
              </a:rPr>
              <a:t>l</a:t>
            </a:r>
            <a:r>
              <a:rPr dirty="0" sz="1700" spc="-310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310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t</a:t>
            </a:r>
            <a:r>
              <a:rPr dirty="0" sz="1700" spc="190">
                <a:latin typeface="Trebuchet MS"/>
                <a:cs typeface="Trebuchet MS"/>
              </a:rPr>
              <a:t>e</a:t>
            </a:r>
            <a:r>
              <a:rPr dirty="0" sz="1700" spc="110">
                <a:latin typeface="Trebuchet MS"/>
                <a:cs typeface="Trebuchet MS"/>
              </a:rPr>
              <a:t>r</a:t>
            </a:r>
            <a:r>
              <a:rPr dirty="0" sz="1700" spc="225">
                <a:latin typeface="Trebuchet MS"/>
                <a:cs typeface="Trebuchet MS"/>
              </a:rPr>
              <a:t>a</a:t>
            </a:r>
            <a:r>
              <a:rPr dirty="0" sz="1700" spc="65">
                <a:latin typeface="Trebuchet MS"/>
                <a:cs typeface="Trebuchet MS"/>
              </a:rPr>
              <a:t>t</a:t>
            </a:r>
            <a:r>
              <a:rPr dirty="0" sz="1700" spc="220">
                <a:latin typeface="Trebuchet MS"/>
                <a:cs typeface="Trebuchet MS"/>
              </a:rPr>
              <a:t>u</a:t>
            </a:r>
            <a:r>
              <a:rPr dirty="0" sz="1700" spc="110">
                <a:latin typeface="Trebuchet MS"/>
                <a:cs typeface="Trebuchet MS"/>
              </a:rPr>
              <a:t>r</a:t>
            </a:r>
            <a:r>
              <a:rPr dirty="0" sz="1700" spc="20">
                <a:latin typeface="Trebuchet MS"/>
                <a:cs typeface="Trebuchet MS"/>
              </a:rPr>
              <a:t>a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30">
                <a:latin typeface="Trebuchet MS"/>
                <a:cs typeface="Trebuchet MS"/>
              </a:rPr>
              <a:t> </a:t>
            </a:r>
            <a:r>
              <a:rPr dirty="0" sz="1700" spc="225">
                <a:latin typeface="Trebuchet MS"/>
                <a:cs typeface="Trebuchet MS"/>
              </a:rPr>
              <a:t>a</a:t>
            </a:r>
            <a:r>
              <a:rPr dirty="0" sz="1700" spc="65">
                <a:latin typeface="Trebuchet MS"/>
                <a:cs typeface="Trebuchet MS"/>
              </a:rPr>
              <a:t>t</a:t>
            </a:r>
            <a:r>
              <a:rPr dirty="0" sz="1700" spc="110">
                <a:latin typeface="Trebuchet MS"/>
                <a:cs typeface="Trebuchet MS"/>
              </a:rPr>
              <a:t>r</a:t>
            </a:r>
            <a:r>
              <a:rPr dirty="0" sz="1700" spc="225">
                <a:latin typeface="Trebuchet MS"/>
                <a:cs typeface="Trebuchet MS"/>
              </a:rPr>
              <a:t>a</a:t>
            </a:r>
            <a:r>
              <a:rPr dirty="0" sz="1700" spc="220">
                <a:latin typeface="Trebuchet MS"/>
                <a:cs typeface="Trebuchet MS"/>
              </a:rPr>
              <a:t>v</a:t>
            </a:r>
            <a:r>
              <a:rPr dirty="0" sz="1700" spc="190">
                <a:latin typeface="Trebuchet MS"/>
                <a:cs typeface="Trebuchet MS"/>
              </a:rPr>
              <a:t>é</a:t>
            </a:r>
            <a:r>
              <a:rPr dirty="0" sz="1700" spc="160">
                <a:latin typeface="Trebuchet MS"/>
                <a:cs typeface="Trebuchet MS"/>
              </a:rPr>
              <a:t>s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35">
                <a:latin typeface="Trebuchet MS"/>
                <a:cs typeface="Trebuchet MS"/>
              </a:rPr>
              <a:t> </a:t>
            </a:r>
            <a:r>
              <a:rPr dirty="0" sz="1700" spc="265">
                <a:latin typeface="Trebuchet MS"/>
                <a:cs typeface="Trebuchet MS"/>
              </a:rPr>
              <a:t>d</a:t>
            </a:r>
            <a:r>
              <a:rPr dirty="0" sz="1700" spc="15">
                <a:latin typeface="Trebuchet MS"/>
                <a:cs typeface="Trebuchet MS"/>
              </a:rPr>
              <a:t>a  </a:t>
            </a:r>
            <a:r>
              <a:rPr dirty="0" sz="1700" spc="110">
                <a:latin typeface="Trebuchet MS"/>
                <a:cs typeface="Trebuchet MS"/>
              </a:rPr>
              <a:t>plataforma</a:t>
            </a:r>
            <a:r>
              <a:rPr dirty="0" sz="1700" spc="270">
                <a:latin typeface="Trebuchet MS"/>
                <a:cs typeface="Trebuchet MS"/>
              </a:rPr>
              <a:t> </a:t>
            </a:r>
            <a:r>
              <a:rPr dirty="0" sz="1700" spc="100">
                <a:latin typeface="Trebuchet MS"/>
                <a:cs typeface="Trebuchet MS"/>
              </a:rPr>
              <a:t>de</a:t>
            </a:r>
            <a:r>
              <a:rPr dirty="0" sz="1700" spc="270">
                <a:latin typeface="Trebuchet MS"/>
                <a:cs typeface="Trebuchet MS"/>
              </a:rPr>
              <a:t> </a:t>
            </a:r>
            <a:r>
              <a:rPr dirty="0" sz="1700" spc="175">
                <a:latin typeface="Trebuchet MS"/>
                <a:cs typeface="Trebuchet MS"/>
              </a:rPr>
              <a:t>pesquisa</a:t>
            </a:r>
            <a:r>
              <a:rPr dirty="0" sz="1700" spc="270">
                <a:latin typeface="Trebuchet MS"/>
                <a:cs typeface="Trebuchet MS"/>
              </a:rPr>
              <a:t> </a:t>
            </a:r>
            <a:r>
              <a:rPr dirty="0" sz="1700" spc="215">
                <a:latin typeface="Trebuchet MS"/>
                <a:cs typeface="Trebuchet MS"/>
              </a:rPr>
              <a:t>PubMed</a:t>
            </a:r>
            <a:r>
              <a:rPr dirty="0" sz="1700" spc="275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e</a:t>
            </a:r>
            <a:r>
              <a:rPr dirty="0" sz="1700" spc="280">
                <a:latin typeface="Trebuchet MS"/>
                <a:cs typeface="Trebuchet MS"/>
              </a:rPr>
              <a:t> </a:t>
            </a:r>
            <a:r>
              <a:rPr dirty="0" sz="1700" spc="110">
                <a:latin typeface="Trebuchet MS"/>
                <a:cs typeface="Trebuchet MS"/>
              </a:rPr>
              <a:t>coleta</a:t>
            </a:r>
            <a:r>
              <a:rPr dirty="0" sz="1700" spc="280">
                <a:latin typeface="Trebuchet MS"/>
                <a:cs typeface="Trebuchet MS"/>
              </a:rPr>
              <a:t> </a:t>
            </a:r>
            <a:r>
              <a:rPr dirty="0" sz="1700" spc="120">
                <a:latin typeface="Trebuchet MS"/>
                <a:cs typeface="Trebuchet MS"/>
              </a:rPr>
              <a:t>da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245">
                <a:latin typeface="Trebuchet MS"/>
                <a:cs typeface="Trebuchet MS"/>
              </a:rPr>
              <a:t> </a:t>
            </a:r>
            <a:r>
              <a:rPr dirty="0" sz="1700" spc="15">
                <a:latin typeface="Trebuchet MS"/>
                <a:cs typeface="Trebuchet MS"/>
              </a:rPr>
              <a:t>n</a:t>
            </a:r>
            <a:r>
              <a:rPr dirty="0" sz="1700" spc="-245">
                <a:latin typeface="Trebuchet MS"/>
                <a:cs typeface="Trebuchet MS"/>
              </a:rPr>
              <a:t> </a:t>
            </a:r>
            <a:r>
              <a:rPr dirty="0" sz="1700" spc="70">
                <a:latin typeface="Trebuchet MS"/>
                <a:cs typeface="Trebuchet MS"/>
              </a:rPr>
              <a:t>c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245">
                <a:latin typeface="Trebuchet MS"/>
                <a:cs typeface="Trebuchet MS"/>
              </a:rPr>
              <a:t> </a:t>
            </a:r>
            <a:r>
              <a:rPr dirty="0" sz="1700" spc="60">
                <a:latin typeface="Trebuchet MS"/>
                <a:cs typeface="Trebuchet MS"/>
              </a:rPr>
              <a:t>d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ê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15">
                <a:latin typeface="Trebuchet MS"/>
                <a:cs typeface="Trebuchet MS"/>
              </a:rPr>
              <a:t>n</a:t>
            </a:r>
            <a:r>
              <a:rPr dirty="0" sz="1700" spc="-245">
                <a:latin typeface="Trebuchet MS"/>
                <a:cs typeface="Trebuchet MS"/>
              </a:rPr>
              <a:t> </a:t>
            </a:r>
            <a:r>
              <a:rPr dirty="0" sz="1700" spc="70">
                <a:latin typeface="Trebuchet MS"/>
                <a:cs typeface="Trebuchet MS"/>
              </a:rPr>
              <a:t>c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24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a</a:t>
            </a:r>
            <a:r>
              <a:rPr dirty="0" sz="1700" spc="509">
                <a:latin typeface="Trebuchet MS"/>
                <a:cs typeface="Trebuchet MS"/>
              </a:rPr>
              <a:t> </a:t>
            </a:r>
            <a:r>
              <a:rPr dirty="0" sz="1700" spc="60">
                <a:latin typeface="Trebuchet MS"/>
                <a:cs typeface="Trebuchet MS"/>
              </a:rPr>
              <a:t>d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e</a:t>
            </a:r>
            <a:r>
              <a:rPr dirty="0" sz="1700" spc="20">
                <a:latin typeface="Trebuchet MS"/>
                <a:cs typeface="Trebuchet MS"/>
              </a:rPr>
              <a:t> a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40">
                <a:latin typeface="Trebuchet MS"/>
                <a:cs typeface="Trebuchet MS"/>
              </a:rPr>
              <a:t>m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o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160">
                <a:latin typeface="Trebuchet MS"/>
                <a:cs typeface="Trebuchet MS"/>
              </a:rPr>
              <a:t>s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-140">
                <a:latin typeface="Trebuchet MS"/>
                <a:cs typeface="Trebuchet MS"/>
              </a:rPr>
              <a:t>t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-95">
                <a:latin typeface="Trebuchet MS"/>
                <a:cs typeface="Trebuchet MS"/>
              </a:rPr>
              <a:t>r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a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160">
                <a:latin typeface="Trebuchet MS"/>
                <a:cs typeface="Trebuchet MS"/>
              </a:rPr>
              <a:t>s</a:t>
            </a:r>
            <a:r>
              <a:rPr dirty="0" sz="1700" spc="515">
                <a:latin typeface="Trebuchet MS"/>
                <a:cs typeface="Trebuchet MS"/>
              </a:rPr>
              <a:t> </a:t>
            </a:r>
            <a:r>
              <a:rPr dirty="0" sz="1700" spc="70">
                <a:latin typeface="Trebuchet MS"/>
                <a:cs typeface="Trebuchet MS"/>
              </a:rPr>
              <a:t>c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-140">
                <a:latin typeface="Trebuchet MS"/>
                <a:cs typeface="Trebuchet MS"/>
              </a:rPr>
              <a:t>t</a:t>
            </a:r>
            <a:r>
              <a:rPr dirty="0" sz="1700" spc="-229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o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60">
                <a:latin typeface="Trebuchet MS"/>
                <a:cs typeface="Trebuchet MS"/>
              </a:rPr>
              <a:t>p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a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-140">
                <a:latin typeface="Trebuchet MS"/>
                <a:cs typeface="Trebuchet MS"/>
              </a:rPr>
              <a:t>t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o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-125">
                <a:latin typeface="Trebuchet MS"/>
                <a:cs typeface="Trebuchet MS"/>
              </a:rPr>
              <a:t>l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ó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125">
                <a:latin typeface="Trebuchet MS"/>
                <a:cs typeface="Trebuchet MS"/>
              </a:rPr>
              <a:t>g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240">
                <a:latin typeface="Trebuchet MS"/>
                <a:cs typeface="Trebuchet MS"/>
              </a:rPr>
              <a:t> </a:t>
            </a:r>
            <a:r>
              <a:rPr dirty="0" sz="1700" spc="70">
                <a:latin typeface="Trebuchet MS"/>
                <a:cs typeface="Trebuchet MS"/>
              </a:rPr>
              <a:t>c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a</a:t>
            </a:r>
            <a:r>
              <a:rPr dirty="0" sz="1700" spc="-235">
                <a:latin typeface="Trebuchet MS"/>
                <a:cs typeface="Trebuchet MS"/>
              </a:rPr>
              <a:t> </a:t>
            </a:r>
            <a:r>
              <a:rPr dirty="0" sz="1700" spc="160">
                <a:latin typeface="Trebuchet MS"/>
                <a:cs typeface="Trebuchet MS"/>
              </a:rPr>
              <a:t>s </a:t>
            </a:r>
            <a:r>
              <a:rPr dirty="0" sz="1700" spc="-505">
                <a:latin typeface="Trebuchet MS"/>
                <a:cs typeface="Trebuchet MS"/>
              </a:rPr>
              <a:t> </a:t>
            </a:r>
            <a:r>
              <a:rPr dirty="0" sz="1700" spc="185">
                <a:latin typeface="Trebuchet MS"/>
                <a:cs typeface="Trebuchet MS"/>
              </a:rPr>
              <a:t>diagnosticadas </a:t>
            </a:r>
            <a:r>
              <a:rPr dirty="0" sz="1700" spc="190">
                <a:latin typeface="Trebuchet MS"/>
                <a:cs typeface="Trebuchet MS"/>
              </a:rPr>
              <a:t>como </a:t>
            </a:r>
            <a:r>
              <a:rPr dirty="0" sz="1700" spc="130">
                <a:latin typeface="Trebuchet MS"/>
                <a:cs typeface="Trebuchet MS"/>
              </a:rPr>
              <a:t>atipias </a:t>
            </a:r>
            <a:r>
              <a:rPr dirty="0" sz="1700" spc="110">
                <a:latin typeface="Trebuchet MS"/>
                <a:cs typeface="Trebuchet MS"/>
              </a:rPr>
              <a:t>de </a:t>
            </a:r>
            <a:r>
              <a:rPr dirty="0" sz="1700" spc="160">
                <a:latin typeface="Trebuchet MS"/>
                <a:cs typeface="Trebuchet MS"/>
              </a:rPr>
              <a:t>significado </a:t>
            </a:r>
            <a:r>
              <a:rPr dirty="0" sz="1700" spc="165">
                <a:latin typeface="Trebuchet MS"/>
                <a:cs typeface="Trebuchet MS"/>
              </a:rPr>
              <a:t> </a:t>
            </a:r>
            <a:r>
              <a:rPr dirty="0" sz="1700" spc="25">
                <a:latin typeface="Trebuchet MS"/>
                <a:cs typeface="Trebuchet MS"/>
              </a:rPr>
              <a:t>indeterminado </a:t>
            </a:r>
            <a:r>
              <a:rPr dirty="0" sz="1700" spc="50">
                <a:latin typeface="Trebuchet MS"/>
                <a:cs typeface="Trebuchet MS"/>
              </a:rPr>
              <a:t>(Bethesda </a:t>
            </a:r>
            <a:r>
              <a:rPr dirty="0" sz="1700" spc="-45">
                <a:latin typeface="Trebuchet MS"/>
                <a:cs typeface="Trebuchet MS"/>
              </a:rPr>
              <a:t>3) </a:t>
            </a:r>
            <a:r>
              <a:rPr dirty="0" sz="1700" spc="65">
                <a:latin typeface="Trebuchet MS"/>
                <a:cs typeface="Trebuchet MS"/>
              </a:rPr>
              <a:t>no </a:t>
            </a:r>
            <a:r>
              <a:rPr dirty="0" sz="1700" spc="55">
                <a:latin typeface="Trebuchet MS"/>
                <a:cs typeface="Trebuchet MS"/>
              </a:rPr>
              <a:t>sistema </a:t>
            </a:r>
            <a:r>
              <a:rPr dirty="0" sz="1700" spc="45">
                <a:latin typeface="Trebuchet MS"/>
                <a:cs typeface="Trebuchet MS"/>
              </a:rPr>
              <a:t>de </a:t>
            </a:r>
            <a:r>
              <a:rPr dirty="0" sz="1700" spc="75">
                <a:latin typeface="Trebuchet MS"/>
                <a:cs typeface="Trebuchet MS"/>
              </a:rPr>
              <a:t>laudos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30">
                <a:latin typeface="Trebuchet MS"/>
                <a:cs typeface="Trebuchet MS"/>
              </a:rPr>
              <a:t>do </a:t>
            </a:r>
            <a:r>
              <a:rPr dirty="0" sz="1700" spc="120">
                <a:latin typeface="Trebuchet MS"/>
                <a:cs typeface="Trebuchet MS"/>
              </a:rPr>
              <a:t>Departamento </a:t>
            </a:r>
            <a:r>
              <a:rPr dirty="0" sz="1700" spc="90">
                <a:latin typeface="Trebuchet MS"/>
                <a:cs typeface="Trebuchet MS"/>
              </a:rPr>
              <a:t>de </a:t>
            </a:r>
            <a:r>
              <a:rPr dirty="0" sz="1700" spc="120">
                <a:latin typeface="Trebuchet MS"/>
                <a:cs typeface="Trebuchet MS"/>
              </a:rPr>
              <a:t>Anatomia </a:t>
            </a:r>
            <a:r>
              <a:rPr dirty="0" sz="1700" spc="135">
                <a:latin typeface="Trebuchet MS"/>
                <a:cs typeface="Trebuchet MS"/>
              </a:rPr>
              <a:t>Patológica </a:t>
            </a:r>
            <a:r>
              <a:rPr dirty="0" sz="1700" spc="130">
                <a:latin typeface="Trebuchet MS"/>
                <a:cs typeface="Trebuchet MS"/>
              </a:rPr>
              <a:t>do </a:t>
            </a:r>
            <a:r>
              <a:rPr dirty="0" sz="1700" spc="135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hospital</a:t>
            </a:r>
            <a:r>
              <a:rPr dirty="0" sz="1700" spc="-50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A.C.</a:t>
            </a:r>
            <a:r>
              <a:rPr dirty="0" sz="1700" spc="-40">
                <a:latin typeface="Trebuchet MS"/>
                <a:cs typeface="Trebuchet MS"/>
              </a:rPr>
              <a:t> </a:t>
            </a:r>
            <a:r>
              <a:rPr dirty="0" sz="1700" spc="50">
                <a:latin typeface="Trebuchet MS"/>
                <a:cs typeface="Trebuchet MS"/>
              </a:rPr>
              <a:t>Camargo</a:t>
            </a:r>
            <a:r>
              <a:rPr dirty="0" sz="1700" spc="-50">
                <a:latin typeface="Trebuchet MS"/>
                <a:cs typeface="Trebuchet MS"/>
              </a:rPr>
              <a:t> </a:t>
            </a:r>
            <a:r>
              <a:rPr dirty="0" sz="1700" spc="30">
                <a:latin typeface="Trebuchet MS"/>
                <a:cs typeface="Trebuchet MS"/>
              </a:rPr>
              <a:t>Cancer</a:t>
            </a:r>
            <a:r>
              <a:rPr dirty="0" sz="1700" spc="-40">
                <a:latin typeface="Trebuchet MS"/>
                <a:cs typeface="Trebuchet MS"/>
              </a:rPr>
              <a:t> </a:t>
            </a:r>
            <a:r>
              <a:rPr dirty="0" sz="1700" spc="-30">
                <a:latin typeface="Trebuchet MS"/>
                <a:cs typeface="Trebuchet MS"/>
              </a:rPr>
              <a:t>Center.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55957" y="6970712"/>
            <a:ext cx="5306060" cy="524510"/>
          </a:xfrm>
          <a:custGeom>
            <a:avLst/>
            <a:gdLst/>
            <a:ahLst/>
            <a:cxnLst/>
            <a:rect l="l" t="t" r="r" b="b"/>
            <a:pathLst>
              <a:path w="5306059" h="524509">
                <a:moveTo>
                  <a:pt x="5305958" y="101600"/>
                </a:moveTo>
                <a:lnTo>
                  <a:pt x="5302326" y="73660"/>
                </a:lnTo>
                <a:lnTo>
                  <a:pt x="5301412" y="71120"/>
                </a:lnTo>
                <a:lnTo>
                  <a:pt x="5300611" y="68580"/>
                </a:lnTo>
                <a:lnTo>
                  <a:pt x="5299811" y="66040"/>
                </a:lnTo>
                <a:lnTo>
                  <a:pt x="5298440" y="62230"/>
                </a:lnTo>
                <a:lnTo>
                  <a:pt x="5297995" y="60960"/>
                </a:lnTo>
                <a:lnTo>
                  <a:pt x="5297309" y="59690"/>
                </a:lnTo>
                <a:lnTo>
                  <a:pt x="5295963" y="57150"/>
                </a:lnTo>
                <a:lnTo>
                  <a:pt x="5295404" y="55880"/>
                </a:lnTo>
                <a:lnTo>
                  <a:pt x="5293728" y="52070"/>
                </a:lnTo>
                <a:lnTo>
                  <a:pt x="5291290" y="48260"/>
                </a:lnTo>
                <a:lnTo>
                  <a:pt x="5290401" y="46990"/>
                </a:lnTo>
                <a:lnTo>
                  <a:pt x="5288648" y="44450"/>
                </a:lnTo>
                <a:lnTo>
                  <a:pt x="5285829" y="40640"/>
                </a:lnTo>
                <a:lnTo>
                  <a:pt x="5269103" y="22860"/>
                </a:lnTo>
                <a:lnTo>
                  <a:pt x="5265280" y="19050"/>
                </a:lnTo>
                <a:lnTo>
                  <a:pt x="5244096" y="7620"/>
                </a:lnTo>
                <a:lnTo>
                  <a:pt x="5239486" y="5080"/>
                </a:lnTo>
                <a:lnTo>
                  <a:pt x="5234775" y="3810"/>
                </a:lnTo>
                <a:lnTo>
                  <a:pt x="5220055" y="0"/>
                </a:lnTo>
                <a:lnTo>
                  <a:pt x="85775" y="0"/>
                </a:lnTo>
                <a:lnTo>
                  <a:pt x="71056" y="3810"/>
                </a:lnTo>
                <a:lnTo>
                  <a:pt x="66344" y="5080"/>
                </a:lnTo>
                <a:lnTo>
                  <a:pt x="61734" y="7620"/>
                </a:lnTo>
                <a:lnTo>
                  <a:pt x="57251" y="8890"/>
                </a:lnTo>
                <a:lnTo>
                  <a:pt x="36728" y="22860"/>
                </a:lnTo>
                <a:lnTo>
                  <a:pt x="33058" y="25400"/>
                </a:lnTo>
                <a:lnTo>
                  <a:pt x="9867" y="57150"/>
                </a:lnTo>
                <a:lnTo>
                  <a:pt x="7835" y="60960"/>
                </a:lnTo>
                <a:lnTo>
                  <a:pt x="6019" y="66040"/>
                </a:lnTo>
                <a:lnTo>
                  <a:pt x="4432" y="71120"/>
                </a:lnTo>
                <a:lnTo>
                  <a:pt x="3060" y="74930"/>
                </a:lnTo>
                <a:lnTo>
                  <a:pt x="1930" y="80010"/>
                </a:lnTo>
                <a:lnTo>
                  <a:pt x="1028" y="85090"/>
                </a:lnTo>
                <a:lnTo>
                  <a:pt x="393" y="90170"/>
                </a:lnTo>
                <a:lnTo>
                  <a:pt x="0" y="95250"/>
                </a:lnTo>
                <a:lnTo>
                  <a:pt x="114" y="429615"/>
                </a:lnTo>
                <a:lnTo>
                  <a:pt x="7835" y="462280"/>
                </a:lnTo>
                <a:lnTo>
                  <a:pt x="9867" y="467360"/>
                </a:lnTo>
                <a:lnTo>
                  <a:pt x="12103" y="471170"/>
                </a:lnTo>
                <a:lnTo>
                  <a:pt x="14554" y="476250"/>
                </a:lnTo>
                <a:lnTo>
                  <a:pt x="17183" y="480060"/>
                </a:lnTo>
                <a:lnTo>
                  <a:pt x="33058" y="497840"/>
                </a:lnTo>
                <a:lnTo>
                  <a:pt x="36728" y="501650"/>
                </a:lnTo>
                <a:lnTo>
                  <a:pt x="40551" y="504190"/>
                </a:lnTo>
                <a:lnTo>
                  <a:pt x="44526" y="506730"/>
                </a:lnTo>
                <a:lnTo>
                  <a:pt x="48628" y="510540"/>
                </a:lnTo>
                <a:lnTo>
                  <a:pt x="52882" y="511810"/>
                </a:lnTo>
                <a:lnTo>
                  <a:pt x="57251" y="514350"/>
                </a:lnTo>
                <a:lnTo>
                  <a:pt x="61734" y="516890"/>
                </a:lnTo>
                <a:lnTo>
                  <a:pt x="66344" y="518160"/>
                </a:lnTo>
                <a:lnTo>
                  <a:pt x="71056" y="520700"/>
                </a:lnTo>
                <a:lnTo>
                  <a:pt x="75882" y="521970"/>
                </a:lnTo>
                <a:lnTo>
                  <a:pt x="80784" y="521970"/>
                </a:lnTo>
                <a:lnTo>
                  <a:pt x="90843" y="524510"/>
                </a:lnTo>
                <a:lnTo>
                  <a:pt x="5214988" y="524510"/>
                </a:lnTo>
                <a:lnTo>
                  <a:pt x="5225046" y="521970"/>
                </a:lnTo>
                <a:lnTo>
                  <a:pt x="5229961" y="521970"/>
                </a:lnTo>
                <a:lnTo>
                  <a:pt x="5234775" y="520700"/>
                </a:lnTo>
                <a:lnTo>
                  <a:pt x="5239486" y="518160"/>
                </a:lnTo>
                <a:lnTo>
                  <a:pt x="5244096" y="516890"/>
                </a:lnTo>
                <a:lnTo>
                  <a:pt x="5248592" y="514350"/>
                </a:lnTo>
                <a:lnTo>
                  <a:pt x="5252961" y="511810"/>
                </a:lnTo>
                <a:lnTo>
                  <a:pt x="5257203" y="510540"/>
                </a:lnTo>
                <a:lnTo>
                  <a:pt x="5261318" y="506730"/>
                </a:lnTo>
                <a:lnTo>
                  <a:pt x="5265280" y="504190"/>
                </a:lnTo>
                <a:lnTo>
                  <a:pt x="5269103" y="501650"/>
                </a:lnTo>
                <a:lnTo>
                  <a:pt x="5272786" y="497840"/>
                </a:lnTo>
                <a:lnTo>
                  <a:pt x="5276291" y="495300"/>
                </a:lnTo>
                <a:lnTo>
                  <a:pt x="5292509" y="473710"/>
                </a:lnTo>
                <a:lnTo>
                  <a:pt x="5293728" y="471170"/>
                </a:lnTo>
                <a:lnTo>
                  <a:pt x="5295214" y="468630"/>
                </a:lnTo>
                <a:lnTo>
                  <a:pt x="5295963" y="467360"/>
                </a:lnTo>
                <a:lnTo>
                  <a:pt x="5296471" y="466090"/>
                </a:lnTo>
                <a:lnTo>
                  <a:pt x="5297995" y="462280"/>
                </a:lnTo>
                <a:lnTo>
                  <a:pt x="5299202" y="459740"/>
                </a:lnTo>
                <a:lnTo>
                  <a:pt x="5299811" y="458470"/>
                </a:lnTo>
                <a:lnTo>
                  <a:pt x="5300205" y="457200"/>
                </a:lnTo>
                <a:lnTo>
                  <a:pt x="5301005" y="454660"/>
                </a:lnTo>
                <a:lnTo>
                  <a:pt x="5301412" y="453390"/>
                </a:lnTo>
                <a:lnTo>
                  <a:pt x="5302440" y="449580"/>
                </a:lnTo>
                <a:lnTo>
                  <a:pt x="5302783" y="448310"/>
                </a:lnTo>
                <a:lnTo>
                  <a:pt x="5303063" y="447040"/>
                </a:lnTo>
                <a:lnTo>
                  <a:pt x="5303621" y="444500"/>
                </a:lnTo>
                <a:lnTo>
                  <a:pt x="5303913" y="443230"/>
                </a:lnTo>
                <a:lnTo>
                  <a:pt x="5304129" y="441960"/>
                </a:lnTo>
                <a:lnTo>
                  <a:pt x="5304574" y="439420"/>
                </a:lnTo>
                <a:lnTo>
                  <a:pt x="5304752" y="438442"/>
                </a:lnTo>
                <a:lnTo>
                  <a:pt x="5305120" y="435610"/>
                </a:lnTo>
                <a:lnTo>
                  <a:pt x="5305450" y="433070"/>
                </a:lnTo>
                <a:lnTo>
                  <a:pt x="5305641" y="430530"/>
                </a:lnTo>
                <a:lnTo>
                  <a:pt x="5305831" y="427990"/>
                </a:lnTo>
                <a:lnTo>
                  <a:pt x="5305869" y="426720"/>
                </a:lnTo>
                <a:lnTo>
                  <a:pt x="5305958" y="1016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470765" y="6906624"/>
            <a:ext cx="5278120" cy="2435225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algn="ctr" marL="114300">
              <a:lnSpc>
                <a:spcPct val="100000"/>
              </a:lnSpc>
              <a:spcBef>
                <a:spcPts val="1155"/>
              </a:spcBef>
            </a:pPr>
            <a:r>
              <a:rPr dirty="0" sz="2400" spc="200" b="1">
                <a:solidFill>
                  <a:srgbClr val="FFFFFF"/>
                </a:solidFill>
                <a:latin typeface="Trebuchet MS"/>
                <a:cs typeface="Trebuchet MS"/>
              </a:rPr>
              <a:t>CONCLUSÃO</a:t>
            </a:r>
            <a:endParaRPr sz="2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755"/>
              </a:spcBef>
            </a:pPr>
            <a:r>
              <a:rPr dirty="0" sz="1700" spc="105">
                <a:latin typeface="Trebuchet MS"/>
                <a:cs typeface="Trebuchet MS"/>
              </a:rPr>
              <a:t>Embora </a:t>
            </a:r>
            <a:r>
              <a:rPr dirty="0" sz="1700" spc="160">
                <a:latin typeface="Trebuchet MS"/>
                <a:cs typeface="Trebuchet MS"/>
              </a:rPr>
              <a:t>nosso </a:t>
            </a:r>
            <a:r>
              <a:rPr dirty="0" sz="1700" spc="75">
                <a:latin typeface="Trebuchet MS"/>
                <a:cs typeface="Trebuchet MS"/>
              </a:rPr>
              <a:t>protocolo </a:t>
            </a:r>
            <a:r>
              <a:rPr dirty="0" sz="1700" spc="90">
                <a:latin typeface="Trebuchet MS"/>
                <a:cs typeface="Trebuchet MS"/>
              </a:rPr>
              <a:t>não </a:t>
            </a:r>
            <a:r>
              <a:rPr dirty="0" sz="1700" spc="50">
                <a:latin typeface="Trebuchet MS"/>
                <a:cs typeface="Trebuchet MS"/>
              </a:rPr>
              <a:t>tenha </a:t>
            </a:r>
            <a:r>
              <a:rPr dirty="0" sz="1700" spc="110">
                <a:latin typeface="Trebuchet MS"/>
                <a:cs typeface="Trebuchet MS"/>
              </a:rPr>
              <a:t>sido </a:t>
            </a:r>
            <a:r>
              <a:rPr dirty="0" sz="1700" spc="75">
                <a:latin typeface="Trebuchet MS"/>
                <a:cs typeface="Trebuchet MS"/>
              </a:rPr>
              <a:t>validado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institucionalmente</a:t>
            </a:r>
            <a:r>
              <a:rPr dirty="0" sz="1700" spc="-30">
                <a:latin typeface="Trebuchet MS"/>
                <a:cs typeface="Trebuchet MS"/>
              </a:rPr>
              <a:t> </a:t>
            </a:r>
            <a:r>
              <a:rPr dirty="0" sz="1700" spc="-40">
                <a:latin typeface="Trebuchet MS"/>
                <a:cs typeface="Trebuchet MS"/>
              </a:rPr>
              <a:t>até</a:t>
            </a:r>
            <a:r>
              <a:rPr dirty="0" sz="1700" spc="-25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o</a:t>
            </a:r>
            <a:r>
              <a:rPr dirty="0" sz="1700" spc="-30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momento,</a:t>
            </a:r>
            <a:r>
              <a:rPr dirty="0" sz="1700" spc="-30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o</a:t>
            </a:r>
            <a:r>
              <a:rPr dirty="0" sz="1700" spc="-30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sequenciamento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330">
                <a:latin typeface="Trebuchet MS"/>
                <a:cs typeface="Trebuchet MS"/>
              </a:rPr>
              <a:t>g</a:t>
            </a:r>
            <a:r>
              <a:rPr dirty="0" sz="1700" spc="190">
                <a:latin typeface="Trebuchet MS"/>
                <a:cs typeface="Trebuchet MS"/>
              </a:rPr>
              <a:t>e</a:t>
            </a:r>
            <a:r>
              <a:rPr dirty="0" sz="1700" spc="220">
                <a:latin typeface="Trebuchet MS"/>
                <a:cs typeface="Trebuchet MS"/>
              </a:rPr>
              <a:t>n</a:t>
            </a:r>
            <a:r>
              <a:rPr dirty="0" sz="1700" spc="190">
                <a:latin typeface="Trebuchet MS"/>
                <a:cs typeface="Trebuchet MS"/>
              </a:rPr>
              <a:t>é</a:t>
            </a:r>
            <a:r>
              <a:rPr dirty="0" sz="1700" spc="65">
                <a:latin typeface="Trebuchet MS"/>
                <a:cs typeface="Trebuchet MS"/>
              </a:rPr>
              <a:t>t</a:t>
            </a:r>
            <a:r>
              <a:rPr dirty="0" sz="1700" spc="95">
                <a:latin typeface="Trebuchet MS"/>
                <a:cs typeface="Trebuchet MS"/>
              </a:rPr>
              <a:t>i</a:t>
            </a:r>
            <a:r>
              <a:rPr dirty="0" sz="1700" spc="275">
                <a:latin typeface="Trebuchet MS"/>
                <a:cs typeface="Trebuchet MS"/>
              </a:rPr>
              <a:t>c</a:t>
            </a:r>
            <a:r>
              <a:rPr dirty="0" sz="1700" spc="65">
                <a:latin typeface="Trebuchet MS"/>
                <a:cs typeface="Trebuchet MS"/>
              </a:rPr>
              <a:t>o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35">
                <a:latin typeface="Trebuchet MS"/>
                <a:cs typeface="Trebuchet MS"/>
              </a:rPr>
              <a:t> </a:t>
            </a:r>
            <a:r>
              <a:rPr dirty="0" sz="1700" spc="265">
                <a:latin typeface="Trebuchet MS"/>
                <a:cs typeface="Trebuchet MS"/>
              </a:rPr>
              <a:t>d</a:t>
            </a:r>
            <a:r>
              <a:rPr dirty="0" sz="1700" spc="-15">
                <a:latin typeface="Trebuchet MS"/>
                <a:cs typeface="Trebuchet MS"/>
              </a:rPr>
              <a:t>e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30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t</a:t>
            </a:r>
            <a:r>
              <a:rPr dirty="0" sz="1700" spc="220">
                <a:latin typeface="Trebuchet MS"/>
                <a:cs typeface="Trebuchet MS"/>
              </a:rPr>
              <a:t>u</a:t>
            </a:r>
            <a:r>
              <a:rPr dirty="0" sz="1700" spc="245">
                <a:latin typeface="Trebuchet MS"/>
                <a:cs typeface="Trebuchet MS"/>
              </a:rPr>
              <a:t>m</a:t>
            </a:r>
            <a:r>
              <a:rPr dirty="0" sz="1700" spc="270">
                <a:latin typeface="Trebuchet MS"/>
                <a:cs typeface="Trebuchet MS"/>
              </a:rPr>
              <a:t>o</a:t>
            </a:r>
            <a:r>
              <a:rPr dirty="0" sz="1700" spc="110">
                <a:latin typeface="Trebuchet MS"/>
                <a:cs typeface="Trebuchet MS"/>
              </a:rPr>
              <a:t>r</a:t>
            </a:r>
            <a:r>
              <a:rPr dirty="0" sz="1700" spc="190">
                <a:latin typeface="Trebuchet MS"/>
                <a:cs typeface="Trebuchet MS"/>
              </a:rPr>
              <a:t>e</a:t>
            </a:r>
            <a:r>
              <a:rPr dirty="0" sz="1700" spc="160">
                <a:latin typeface="Trebuchet MS"/>
                <a:cs typeface="Trebuchet MS"/>
              </a:rPr>
              <a:t>s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35">
                <a:latin typeface="Trebuchet MS"/>
                <a:cs typeface="Trebuchet MS"/>
              </a:rPr>
              <a:t> </a:t>
            </a:r>
            <a:r>
              <a:rPr dirty="0" sz="1700" spc="-140">
                <a:latin typeface="Trebuchet MS"/>
                <a:cs typeface="Trebuchet MS"/>
              </a:rPr>
              <a:t>t</a:t>
            </a:r>
            <a:r>
              <a:rPr dirty="0" sz="1700" spc="-305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310">
                <a:latin typeface="Trebuchet MS"/>
                <a:cs typeface="Trebuchet MS"/>
              </a:rPr>
              <a:t> </a:t>
            </a:r>
            <a:r>
              <a:rPr dirty="0" sz="1700" spc="110">
                <a:latin typeface="Trebuchet MS"/>
                <a:cs typeface="Trebuchet MS"/>
              </a:rPr>
              <a:t>r</a:t>
            </a:r>
            <a:r>
              <a:rPr dirty="0" sz="1700" spc="190">
                <a:latin typeface="Trebuchet MS"/>
                <a:cs typeface="Trebuchet MS"/>
              </a:rPr>
              <a:t>e</a:t>
            </a:r>
            <a:r>
              <a:rPr dirty="0" sz="1700" spc="270">
                <a:latin typeface="Trebuchet MS"/>
                <a:cs typeface="Trebuchet MS"/>
              </a:rPr>
              <a:t>o</a:t>
            </a:r>
            <a:r>
              <a:rPr dirty="0" sz="1700" spc="95">
                <a:latin typeface="Trebuchet MS"/>
                <a:cs typeface="Trebuchet MS"/>
              </a:rPr>
              <a:t>i</a:t>
            </a:r>
            <a:r>
              <a:rPr dirty="0" sz="1700" spc="265">
                <a:latin typeface="Trebuchet MS"/>
                <a:cs typeface="Trebuchet MS"/>
              </a:rPr>
              <a:t>d</a:t>
            </a:r>
            <a:r>
              <a:rPr dirty="0" sz="1700" spc="95">
                <a:latin typeface="Trebuchet MS"/>
                <a:cs typeface="Trebuchet MS"/>
              </a:rPr>
              <a:t>i</a:t>
            </a:r>
            <a:r>
              <a:rPr dirty="0" sz="1700" spc="225">
                <a:latin typeface="Trebuchet MS"/>
                <a:cs typeface="Trebuchet MS"/>
              </a:rPr>
              <a:t>a</a:t>
            </a:r>
            <a:r>
              <a:rPr dirty="0" sz="1700" spc="220">
                <a:latin typeface="Trebuchet MS"/>
                <a:cs typeface="Trebuchet MS"/>
              </a:rPr>
              <a:t>n</a:t>
            </a:r>
            <a:r>
              <a:rPr dirty="0" sz="1700" spc="270">
                <a:latin typeface="Trebuchet MS"/>
                <a:cs typeface="Trebuchet MS"/>
              </a:rPr>
              <a:t>o</a:t>
            </a:r>
            <a:r>
              <a:rPr dirty="0" sz="1700" spc="160">
                <a:latin typeface="Trebuchet MS"/>
                <a:cs typeface="Trebuchet MS"/>
              </a:rPr>
              <a:t>s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25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é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20">
                <a:latin typeface="Trebuchet MS"/>
                <a:cs typeface="Trebuchet MS"/>
              </a:rPr>
              <a:t> </a:t>
            </a:r>
            <a:r>
              <a:rPr dirty="0" sz="1700" spc="15">
                <a:latin typeface="Trebuchet MS"/>
                <a:cs typeface="Trebuchet MS"/>
              </a:rPr>
              <a:t>v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305">
                <a:latin typeface="Trebuchet MS"/>
                <a:cs typeface="Trebuchet MS"/>
              </a:rPr>
              <a:t> </a:t>
            </a:r>
            <a:r>
              <a:rPr dirty="0" sz="1700" spc="229">
                <a:latin typeface="Trebuchet MS"/>
                <a:cs typeface="Trebuchet MS"/>
              </a:rPr>
              <a:t>á</a:t>
            </a:r>
            <a:r>
              <a:rPr dirty="0" sz="1700" spc="225">
                <a:latin typeface="Trebuchet MS"/>
                <a:cs typeface="Trebuchet MS"/>
              </a:rPr>
              <a:t>v</a:t>
            </a:r>
            <a:r>
              <a:rPr dirty="0" sz="1700" spc="-15">
                <a:latin typeface="Trebuchet MS"/>
                <a:cs typeface="Trebuchet MS"/>
              </a:rPr>
              <a:t>e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-125">
                <a:latin typeface="Trebuchet MS"/>
                <a:cs typeface="Trebuchet MS"/>
              </a:rPr>
              <a:t>l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25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e  </a:t>
            </a:r>
            <a:r>
              <a:rPr dirty="0" sz="1700" spc="80">
                <a:latin typeface="Trebuchet MS"/>
                <a:cs typeface="Trebuchet MS"/>
              </a:rPr>
              <a:t>potencialmente </a:t>
            </a:r>
            <a:r>
              <a:rPr dirty="0" sz="1700" spc="-10">
                <a:latin typeface="Trebuchet MS"/>
                <a:cs typeface="Trebuchet MS"/>
              </a:rPr>
              <a:t>útil </a:t>
            </a:r>
            <a:r>
              <a:rPr dirty="0" sz="1700" spc="70">
                <a:latin typeface="Trebuchet MS"/>
                <a:cs typeface="Trebuchet MS"/>
              </a:rPr>
              <a:t>na </a:t>
            </a:r>
            <a:r>
              <a:rPr dirty="0" sz="1700" spc="105">
                <a:latin typeface="Trebuchet MS"/>
                <a:cs typeface="Trebuchet MS"/>
              </a:rPr>
              <a:t>conduta </a:t>
            </a:r>
            <a:r>
              <a:rPr dirty="0" sz="1700" spc="85">
                <a:latin typeface="Trebuchet MS"/>
                <a:cs typeface="Trebuchet MS"/>
              </a:rPr>
              <a:t>pré-operatória </a:t>
            </a:r>
            <a:r>
              <a:rPr dirty="0" sz="1700" spc="-15">
                <a:latin typeface="Trebuchet MS"/>
                <a:cs typeface="Trebuchet MS"/>
              </a:rPr>
              <a:t>e </a:t>
            </a:r>
            <a:r>
              <a:rPr dirty="0" sz="1700" spc="-10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individualização</a:t>
            </a:r>
            <a:r>
              <a:rPr dirty="0" sz="1700" spc="-20">
                <a:latin typeface="Trebuchet MS"/>
                <a:cs typeface="Trebuchet MS"/>
              </a:rPr>
              <a:t> </a:t>
            </a:r>
            <a:r>
              <a:rPr dirty="0" sz="1700" spc="70">
                <a:latin typeface="Trebuchet MS"/>
                <a:cs typeface="Trebuchet MS"/>
              </a:rPr>
              <a:t>do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-30">
                <a:latin typeface="Trebuchet MS"/>
                <a:cs typeface="Trebuchet MS"/>
              </a:rPr>
              <a:t>tratamento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70">
                <a:latin typeface="Trebuchet MS"/>
                <a:cs typeface="Trebuchet MS"/>
              </a:rPr>
              <a:t>do</a:t>
            </a:r>
            <a:r>
              <a:rPr dirty="0" sz="1700" spc="-20">
                <a:latin typeface="Trebuchet MS"/>
                <a:cs typeface="Trebuchet MS"/>
              </a:rPr>
              <a:t> paciente,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60">
                <a:latin typeface="Trebuchet MS"/>
                <a:cs typeface="Trebuchet MS"/>
              </a:rPr>
              <a:t>podendo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35">
                <a:latin typeface="Trebuchet MS"/>
                <a:cs typeface="Trebuchet MS"/>
              </a:rPr>
              <a:t>diminuir </a:t>
            </a:r>
            <a:r>
              <a:rPr dirty="0" sz="1700" spc="85">
                <a:latin typeface="Trebuchet MS"/>
                <a:cs typeface="Trebuchet MS"/>
              </a:rPr>
              <a:t>morbidade </a:t>
            </a:r>
            <a:r>
              <a:rPr dirty="0" sz="1700" spc="-15">
                <a:latin typeface="Trebuchet MS"/>
                <a:cs typeface="Trebuchet MS"/>
              </a:rPr>
              <a:t>e </a:t>
            </a:r>
            <a:r>
              <a:rPr dirty="0" sz="1700" spc="125">
                <a:latin typeface="Trebuchet MS"/>
                <a:cs typeface="Trebuchet MS"/>
              </a:rPr>
              <a:t>custos </a:t>
            </a:r>
            <a:r>
              <a:rPr dirty="0" sz="1700" spc="85">
                <a:latin typeface="Trebuchet MS"/>
                <a:cs typeface="Trebuchet MS"/>
              </a:rPr>
              <a:t>ao </a:t>
            </a:r>
            <a:r>
              <a:rPr dirty="0" sz="1700" spc="65">
                <a:latin typeface="Trebuchet MS"/>
                <a:cs typeface="Trebuchet MS"/>
              </a:rPr>
              <a:t>setor </a:t>
            </a:r>
            <a:r>
              <a:rPr dirty="0" sz="1700" spc="85">
                <a:latin typeface="Trebuchet MS"/>
                <a:cs typeface="Trebuchet MS"/>
              </a:rPr>
              <a:t>da </a:t>
            </a:r>
            <a:r>
              <a:rPr dirty="0" sz="1700" spc="114">
                <a:latin typeface="Trebuchet MS"/>
                <a:cs typeface="Trebuchet MS"/>
              </a:rPr>
              <a:t>saúde </a:t>
            </a:r>
            <a:r>
              <a:rPr dirty="0" sz="1700" spc="20">
                <a:latin typeface="Trebuchet MS"/>
                <a:cs typeface="Trebuchet MS"/>
              </a:rPr>
              <a:t>a </a:t>
            </a:r>
            <a:r>
              <a:rPr dirty="0" sz="1700" spc="25">
                <a:latin typeface="Trebuchet MS"/>
                <a:cs typeface="Trebuchet MS"/>
              </a:rPr>
              <a:t> longo</a:t>
            </a:r>
            <a:r>
              <a:rPr dirty="0" sz="1700" spc="-50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prazo.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227808" y="112776"/>
            <a:ext cx="3005455" cy="619125"/>
            <a:chOff x="15227808" y="112776"/>
            <a:chExt cx="3005455" cy="619125"/>
          </a:xfrm>
        </p:grpSpPr>
        <p:sp>
          <p:nvSpPr>
            <p:cNvPr id="14" name="object 14"/>
            <p:cNvSpPr/>
            <p:nvPr/>
          </p:nvSpPr>
          <p:spPr>
            <a:xfrm>
              <a:off x="15227808" y="112776"/>
              <a:ext cx="3005455" cy="615950"/>
            </a:xfrm>
            <a:custGeom>
              <a:avLst/>
              <a:gdLst/>
              <a:ahLst/>
              <a:cxnLst/>
              <a:rect l="l" t="t" r="r" b="b"/>
              <a:pathLst>
                <a:path w="3005455" h="615950">
                  <a:moveTo>
                    <a:pt x="3005327" y="615696"/>
                  </a:moveTo>
                  <a:lnTo>
                    <a:pt x="0" y="615696"/>
                  </a:lnTo>
                  <a:lnTo>
                    <a:pt x="0" y="0"/>
                  </a:lnTo>
                  <a:lnTo>
                    <a:pt x="3005327" y="0"/>
                  </a:lnTo>
                  <a:lnTo>
                    <a:pt x="3005327" y="615696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800" y="137160"/>
              <a:ext cx="2377440" cy="59435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55" y="180086"/>
            <a:ext cx="5167184" cy="462332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725487" y="7180262"/>
            <a:ext cx="5027295" cy="25400"/>
          </a:xfrm>
          <a:custGeom>
            <a:avLst/>
            <a:gdLst/>
            <a:ahLst/>
            <a:cxnLst/>
            <a:rect l="l" t="t" r="r" b="b"/>
            <a:pathLst>
              <a:path w="5027295" h="25400">
                <a:moveTo>
                  <a:pt x="5027295" y="25400"/>
                </a:moveTo>
                <a:lnTo>
                  <a:pt x="0" y="25400"/>
                </a:lnTo>
                <a:lnTo>
                  <a:pt x="0" y="0"/>
                </a:lnTo>
                <a:lnTo>
                  <a:pt x="5027295" y="0"/>
                </a:lnTo>
                <a:lnTo>
                  <a:pt x="502729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5487" y="7641273"/>
            <a:ext cx="5027295" cy="25400"/>
          </a:xfrm>
          <a:custGeom>
            <a:avLst/>
            <a:gdLst/>
            <a:ahLst/>
            <a:cxnLst/>
            <a:rect l="l" t="t" r="r" b="b"/>
            <a:pathLst>
              <a:path w="5027295" h="25400">
                <a:moveTo>
                  <a:pt x="5027295" y="25400"/>
                </a:moveTo>
                <a:lnTo>
                  <a:pt x="0" y="25400"/>
                </a:lnTo>
                <a:lnTo>
                  <a:pt x="0" y="0"/>
                </a:lnTo>
                <a:lnTo>
                  <a:pt x="5027295" y="0"/>
                </a:lnTo>
                <a:lnTo>
                  <a:pt x="502729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5487" y="9761537"/>
            <a:ext cx="5027295" cy="25400"/>
          </a:xfrm>
          <a:custGeom>
            <a:avLst/>
            <a:gdLst/>
            <a:ahLst/>
            <a:cxnLst/>
            <a:rect l="l" t="t" r="r" b="b"/>
            <a:pathLst>
              <a:path w="5027295" h="25400">
                <a:moveTo>
                  <a:pt x="5027295" y="25400"/>
                </a:moveTo>
                <a:lnTo>
                  <a:pt x="0" y="25400"/>
                </a:lnTo>
                <a:lnTo>
                  <a:pt x="0" y="0"/>
                </a:lnTo>
                <a:lnTo>
                  <a:pt x="5027295" y="0"/>
                </a:lnTo>
                <a:lnTo>
                  <a:pt x="502729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58507" y="7257098"/>
            <a:ext cx="53975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5" b="1">
                <a:latin typeface="Trebuchet MS"/>
                <a:cs typeface="Trebuchet MS"/>
              </a:rPr>
              <a:t>Tipos</a:t>
            </a:r>
            <a:r>
              <a:rPr dirty="0" sz="1000" spc="-60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de </a:t>
            </a:r>
            <a:r>
              <a:rPr dirty="0" sz="1000" spc="-290" b="1">
                <a:latin typeface="Trebuchet MS"/>
                <a:cs typeface="Trebuchet MS"/>
              </a:rPr>
              <a:t> </a:t>
            </a:r>
            <a:r>
              <a:rPr dirty="0" sz="1000" spc="20" b="1">
                <a:latin typeface="Trebuchet MS"/>
                <a:cs typeface="Trebuchet MS"/>
              </a:rPr>
              <a:t>amostra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23682" y="7333298"/>
            <a:ext cx="3322320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83765" algn="l"/>
              </a:tabLst>
            </a:pPr>
            <a:r>
              <a:rPr dirty="0" sz="1000" spc="35" b="1">
                <a:latin typeface="Trebuchet MS"/>
                <a:cs typeface="Trebuchet MS"/>
              </a:rPr>
              <a:t>Esfregaço</a:t>
            </a:r>
            <a:r>
              <a:rPr dirty="0" sz="1000" spc="20" b="1">
                <a:latin typeface="Trebuchet MS"/>
                <a:cs typeface="Trebuchet MS"/>
              </a:rPr>
              <a:t> </a:t>
            </a:r>
            <a:r>
              <a:rPr dirty="0" sz="1000" spc="-20" b="1">
                <a:latin typeface="Trebuchet MS"/>
                <a:cs typeface="Trebuchet MS"/>
              </a:rPr>
              <a:t>direto	</a:t>
            </a:r>
            <a:r>
              <a:rPr dirty="0" sz="1000" spc="30" b="1">
                <a:latin typeface="Trebuchet MS"/>
                <a:cs typeface="Trebuchet MS"/>
              </a:rPr>
              <a:t>Emblocado</a:t>
            </a:r>
            <a:r>
              <a:rPr dirty="0" sz="1000" spc="-35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celular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8507" y="8070532"/>
            <a:ext cx="66103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0" b="1">
                <a:latin typeface="Trebuchet MS"/>
                <a:cs typeface="Trebuchet MS"/>
              </a:rPr>
              <a:t>Vantagens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3682" y="7688262"/>
            <a:ext cx="1976120" cy="939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Avaliação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10">
                <a:latin typeface="Trebuchet MS"/>
                <a:cs typeface="Trebuchet MS"/>
              </a:rPr>
              <a:t>de</a:t>
            </a:r>
            <a:r>
              <a:rPr dirty="0" sz="1000" spc="-30">
                <a:latin typeface="Trebuchet MS"/>
                <a:cs typeface="Trebuchet MS"/>
              </a:rPr>
              <a:t> </a:t>
            </a:r>
            <a:r>
              <a:rPr dirty="0" sz="1000" spc="15">
                <a:latin typeface="Trebuchet MS"/>
                <a:cs typeface="Trebuchet MS"/>
              </a:rPr>
              <a:t>adequação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30">
                <a:latin typeface="Trebuchet MS"/>
                <a:cs typeface="Trebuchet MS"/>
              </a:rPr>
              <a:t>imediata;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35">
                <a:latin typeface="Trebuchet MS"/>
                <a:cs typeface="Trebuchet MS"/>
              </a:rPr>
              <a:t>DNA/RNA </a:t>
            </a:r>
            <a:r>
              <a:rPr dirty="0" sz="1000" spc="10">
                <a:latin typeface="Trebuchet MS"/>
                <a:cs typeface="Trebuchet MS"/>
              </a:rPr>
              <a:t>de </a:t>
            </a:r>
            <a:r>
              <a:rPr dirty="0" sz="1000" spc="-40">
                <a:latin typeface="Trebuchet MS"/>
                <a:cs typeface="Trebuchet MS"/>
              </a:rPr>
              <a:t>alta </a:t>
            </a:r>
            <a:r>
              <a:rPr dirty="0" sz="1000" spc="-15">
                <a:latin typeface="Trebuchet MS"/>
                <a:cs typeface="Trebuchet MS"/>
              </a:rPr>
              <a:t>qualidade; 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20">
                <a:latin typeface="Trebuchet MS"/>
                <a:cs typeface="Trebuchet MS"/>
              </a:rPr>
              <a:t>Amostras </a:t>
            </a:r>
            <a:r>
              <a:rPr dirty="0" sz="1000" spc="5">
                <a:latin typeface="Trebuchet MS"/>
                <a:cs typeface="Trebuchet MS"/>
              </a:rPr>
              <a:t>obtidas por 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5">
                <a:latin typeface="Trebuchet MS"/>
                <a:cs typeface="Trebuchet MS"/>
              </a:rPr>
              <a:t>procedimentos </a:t>
            </a:r>
            <a:r>
              <a:rPr dirty="0" sz="1000" spc="-15">
                <a:latin typeface="Trebuchet MS"/>
                <a:cs typeface="Trebuchet MS"/>
              </a:rPr>
              <a:t>minimamente 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invasivos; </a:t>
            </a:r>
            <a:r>
              <a:rPr dirty="0" sz="1000" spc="-25">
                <a:latin typeface="Trebuchet MS"/>
                <a:cs typeface="Trebuchet MS"/>
              </a:rPr>
              <a:t>Alta </a:t>
            </a:r>
            <a:r>
              <a:rPr dirty="0" sz="1000" spc="-10">
                <a:latin typeface="Trebuchet MS"/>
                <a:cs typeface="Trebuchet MS"/>
              </a:rPr>
              <a:t>relação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30">
                <a:latin typeface="Trebuchet MS"/>
                <a:cs typeface="Trebuchet MS"/>
              </a:rPr>
              <a:t>tumor/estroma.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95382" y="7688262"/>
            <a:ext cx="2015489" cy="939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Trebuchet MS"/>
                <a:cs typeface="Trebuchet MS"/>
              </a:rPr>
              <a:t>Equivalente </a:t>
            </a:r>
            <a:r>
              <a:rPr dirty="0" sz="1000" spc="20">
                <a:latin typeface="Trebuchet MS"/>
                <a:cs typeface="Trebuchet MS"/>
              </a:rPr>
              <a:t>ao </a:t>
            </a:r>
            <a:r>
              <a:rPr dirty="0" sz="1000" spc="-10">
                <a:latin typeface="Trebuchet MS"/>
                <a:cs typeface="Trebuchet MS"/>
              </a:rPr>
              <a:t>tecido </a:t>
            </a:r>
            <a:r>
              <a:rPr dirty="0" sz="1000">
                <a:latin typeface="Trebuchet MS"/>
                <a:cs typeface="Trebuchet MS"/>
              </a:rPr>
              <a:t>histológico 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10">
                <a:latin typeface="Trebuchet MS"/>
                <a:cs typeface="Trebuchet MS"/>
              </a:rPr>
              <a:t>emblocado </a:t>
            </a:r>
            <a:r>
              <a:rPr dirty="0" sz="1000">
                <a:latin typeface="Trebuchet MS"/>
                <a:cs typeface="Trebuchet MS"/>
              </a:rPr>
              <a:t>em </a:t>
            </a:r>
            <a:r>
              <a:rPr dirty="0" sz="1000" spc="-25">
                <a:latin typeface="Trebuchet MS"/>
                <a:cs typeface="Trebuchet MS"/>
              </a:rPr>
              <a:t>parafina, </a:t>
            </a:r>
            <a:r>
              <a:rPr dirty="0" sz="1000" spc="30">
                <a:latin typeface="Trebuchet MS"/>
                <a:cs typeface="Trebuchet MS"/>
              </a:rPr>
              <a:t>sem 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15">
                <a:latin typeface="Trebuchet MS"/>
                <a:cs typeface="Trebuchet MS"/>
              </a:rPr>
              <a:t>necessidade </a:t>
            </a:r>
            <a:r>
              <a:rPr dirty="0" sz="1000" spc="10">
                <a:latin typeface="Trebuchet MS"/>
                <a:cs typeface="Trebuchet MS"/>
              </a:rPr>
              <a:t>de </a:t>
            </a:r>
            <a:r>
              <a:rPr dirty="0" sz="1000" spc="-5">
                <a:latin typeface="Trebuchet MS"/>
                <a:cs typeface="Trebuchet MS"/>
              </a:rPr>
              <a:t>protocolo </a:t>
            </a:r>
            <a:r>
              <a:rPr dirty="0" sz="1000" spc="10">
                <a:latin typeface="Trebuchet MS"/>
                <a:cs typeface="Trebuchet MS"/>
              </a:rPr>
              <a:t>de 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validação; </a:t>
            </a:r>
            <a:r>
              <a:rPr dirty="0" sz="1000" spc="15">
                <a:latin typeface="Trebuchet MS"/>
                <a:cs typeface="Trebuchet MS"/>
              </a:rPr>
              <a:t>Cortes seriados </a:t>
            </a:r>
            <a:r>
              <a:rPr dirty="0" sz="1000" spc="35">
                <a:latin typeface="Trebuchet MS"/>
                <a:cs typeface="Trebuchet MS"/>
              </a:rPr>
              <a:t>do </a:t>
            </a:r>
            <a:r>
              <a:rPr dirty="0" sz="1000" spc="40">
                <a:latin typeface="Trebuchet MS"/>
                <a:cs typeface="Trebuchet MS"/>
              </a:rPr>
              <a:t> </a:t>
            </a:r>
            <a:r>
              <a:rPr dirty="0" sz="1000" spc="10">
                <a:latin typeface="Trebuchet MS"/>
                <a:cs typeface="Trebuchet MS"/>
              </a:rPr>
              <a:t>bloco</a:t>
            </a:r>
            <a:r>
              <a:rPr dirty="0" sz="1000" spc="-40">
                <a:latin typeface="Trebuchet MS"/>
                <a:cs typeface="Trebuchet MS"/>
              </a:rPr>
              <a:t> </a:t>
            </a:r>
            <a:r>
              <a:rPr dirty="0" sz="1000" spc="10">
                <a:latin typeface="Trebuchet MS"/>
                <a:cs typeface="Trebuchet MS"/>
              </a:rPr>
              <a:t>de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 spc="-25">
                <a:latin typeface="Trebuchet MS"/>
                <a:cs typeface="Trebuchet MS"/>
              </a:rPr>
              <a:t>parafina;</a:t>
            </a:r>
            <a:r>
              <a:rPr dirty="0" sz="1000" spc="-3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Armazenamento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5">
                <a:latin typeface="Trebuchet MS"/>
                <a:cs typeface="Trebuchet MS"/>
              </a:rPr>
              <a:t>a</a:t>
            </a:r>
            <a:r>
              <a:rPr dirty="0" sz="1000" spc="-30">
                <a:latin typeface="Trebuchet MS"/>
                <a:cs typeface="Trebuchet MS"/>
              </a:rPr>
              <a:t> </a:t>
            </a:r>
            <a:r>
              <a:rPr dirty="0" sz="1000" spc="10">
                <a:latin typeface="Trebuchet MS"/>
                <a:cs typeface="Trebuchet MS"/>
              </a:rPr>
              <a:t>longo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5">
                <a:latin typeface="Trebuchet MS"/>
                <a:cs typeface="Trebuchet MS"/>
              </a:rPr>
              <a:t>prazo.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8507" y="9130982"/>
            <a:ext cx="68643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" b="1">
                <a:latin typeface="Trebuchet MS"/>
                <a:cs typeface="Trebuchet MS"/>
              </a:rPr>
              <a:t>L</a:t>
            </a:r>
            <a:r>
              <a:rPr dirty="0" sz="1000" spc="-45" b="1">
                <a:latin typeface="Trebuchet MS"/>
                <a:cs typeface="Trebuchet MS"/>
              </a:rPr>
              <a:t>i</a:t>
            </a:r>
            <a:r>
              <a:rPr dirty="0" sz="1000" spc="40" b="1">
                <a:latin typeface="Trebuchet MS"/>
                <a:cs typeface="Trebuchet MS"/>
              </a:rPr>
              <a:t>m</a:t>
            </a:r>
            <a:r>
              <a:rPr dirty="0" sz="1000" spc="-45" b="1">
                <a:latin typeface="Trebuchet MS"/>
                <a:cs typeface="Trebuchet MS"/>
              </a:rPr>
              <a:t>i</a:t>
            </a:r>
            <a:r>
              <a:rPr dirty="0" sz="1000" spc="-50" b="1">
                <a:latin typeface="Trebuchet MS"/>
                <a:cs typeface="Trebuchet MS"/>
              </a:rPr>
              <a:t>t</a:t>
            </a:r>
            <a:r>
              <a:rPr dirty="0" sz="1000" spc="40" b="1">
                <a:latin typeface="Trebuchet MS"/>
                <a:cs typeface="Trebuchet MS"/>
              </a:rPr>
              <a:t>a</a:t>
            </a:r>
            <a:r>
              <a:rPr dirty="0" sz="1000" spc="60" b="1">
                <a:latin typeface="Trebuchet MS"/>
                <a:cs typeface="Trebuchet MS"/>
              </a:rPr>
              <a:t>ç</a:t>
            </a:r>
            <a:r>
              <a:rPr dirty="0" sz="1000" spc="40" b="1">
                <a:latin typeface="Trebuchet MS"/>
                <a:cs typeface="Trebuchet MS"/>
              </a:rPr>
              <a:t>õ</a:t>
            </a:r>
            <a:r>
              <a:rPr dirty="0" sz="1000" spc="-5" b="1">
                <a:latin typeface="Trebuchet MS"/>
                <a:cs typeface="Trebuchet MS"/>
              </a:rPr>
              <a:t>e</a:t>
            </a:r>
            <a:r>
              <a:rPr dirty="0" sz="1000" spc="65" b="1"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3682" y="8824912"/>
            <a:ext cx="2091689" cy="786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30">
                <a:latin typeface="Trebuchet MS"/>
                <a:cs typeface="Trebuchet MS"/>
              </a:rPr>
              <a:t>Remoção</a:t>
            </a:r>
            <a:r>
              <a:rPr dirty="0" sz="1000" spc="-35">
                <a:latin typeface="Trebuchet MS"/>
                <a:cs typeface="Trebuchet MS"/>
              </a:rPr>
              <a:t> </a:t>
            </a:r>
            <a:r>
              <a:rPr dirty="0" sz="1000" spc="20">
                <a:latin typeface="Trebuchet MS"/>
                <a:cs typeface="Trebuchet MS"/>
              </a:rPr>
              <a:t>da</a:t>
            </a:r>
            <a:r>
              <a:rPr dirty="0" sz="1000" spc="-40">
                <a:latin typeface="Trebuchet MS"/>
                <a:cs typeface="Trebuchet MS"/>
              </a:rPr>
              <a:t> </a:t>
            </a:r>
            <a:r>
              <a:rPr dirty="0" sz="1000" spc="-30">
                <a:latin typeface="Trebuchet MS"/>
                <a:cs typeface="Trebuchet MS"/>
              </a:rPr>
              <a:t>lamínula;</a:t>
            </a:r>
            <a:r>
              <a:rPr dirty="0" sz="1000" spc="-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Sacrifício</a:t>
            </a:r>
            <a:r>
              <a:rPr dirty="0" sz="1000" spc="-35">
                <a:latin typeface="Trebuchet MS"/>
                <a:cs typeface="Trebuchet MS"/>
              </a:rPr>
              <a:t> </a:t>
            </a:r>
            <a:r>
              <a:rPr dirty="0" sz="1000" spc="45">
                <a:latin typeface="Trebuchet MS"/>
                <a:cs typeface="Trebuchet MS"/>
              </a:rPr>
              <a:t>das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5">
                <a:latin typeface="Trebuchet MS"/>
                <a:cs typeface="Trebuchet MS"/>
              </a:rPr>
              <a:t>lâminas; </a:t>
            </a:r>
            <a:r>
              <a:rPr dirty="0" sz="1000" spc="20">
                <a:latin typeface="Trebuchet MS"/>
                <a:cs typeface="Trebuchet MS"/>
              </a:rPr>
              <a:t>Substratos </a:t>
            </a:r>
            <a:r>
              <a:rPr dirty="0" sz="1000">
                <a:latin typeface="Trebuchet MS"/>
                <a:cs typeface="Trebuchet MS"/>
              </a:rPr>
              <a:t>citológicos </a:t>
            </a:r>
            <a:r>
              <a:rPr dirty="0" sz="1000" spc="-15">
                <a:latin typeface="Trebuchet MS"/>
                <a:cs typeface="Trebuchet MS"/>
              </a:rPr>
              <a:t>e 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fixadores </a:t>
            </a:r>
            <a:r>
              <a:rPr dirty="0" sz="1000" spc="30">
                <a:latin typeface="Trebuchet MS"/>
                <a:cs typeface="Trebuchet MS"/>
              </a:rPr>
              <a:t>com </a:t>
            </a:r>
            <a:r>
              <a:rPr dirty="0" sz="1000" spc="15">
                <a:latin typeface="Trebuchet MS"/>
                <a:cs typeface="Trebuchet MS"/>
              </a:rPr>
              <a:t>necessidade </a:t>
            </a:r>
            <a:r>
              <a:rPr dirty="0" sz="1000" spc="10">
                <a:latin typeface="Trebuchet MS"/>
                <a:cs typeface="Trebuchet MS"/>
              </a:rPr>
              <a:t>de 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validação; </a:t>
            </a:r>
            <a:r>
              <a:rPr dirty="0" sz="1000" spc="20">
                <a:latin typeface="Trebuchet MS"/>
                <a:cs typeface="Trebuchet MS"/>
              </a:rPr>
              <a:t>Amostras </a:t>
            </a:r>
            <a:r>
              <a:rPr dirty="0" sz="1000" spc="30">
                <a:latin typeface="Trebuchet MS"/>
                <a:cs typeface="Trebuchet MS"/>
              </a:rPr>
              <a:t>com 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5">
                <a:latin typeface="Trebuchet MS"/>
                <a:cs typeface="Trebuchet MS"/>
              </a:rPr>
              <a:t>celularidade</a:t>
            </a:r>
            <a:r>
              <a:rPr dirty="0" sz="1000" spc="-35">
                <a:latin typeface="Trebuchet MS"/>
                <a:cs typeface="Trebuchet MS"/>
              </a:rPr>
              <a:t> </a:t>
            </a:r>
            <a:r>
              <a:rPr dirty="0" sz="1000" spc="-25">
                <a:latin typeface="Trebuchet MS"/>
                <a:cs typeface="Trebuchet MS"/>
              </a:rPr>
              <a:t>limitada/concentrada.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95382" y="8977312"/>
            <a:ext cx="1888489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Trebuchet MS"/>
                <a:cs typeface="Trebuchet MS"/>
              </a:rPr>
              <a:t>Fragmentação </a:t>
            </a:r>
            <a:r>
              <a:rPr dirty="0" sz="1000" spc="-15">
                <a:latin typeface="Trebuchet MS"/>
                <a:cs typeface="Trebuchet MS"/>
              </a:rPr>
              <a:t>e </a:t>
            </a:r>
            <a:r>
              <a:rPr dirty="0" sz="1000" spc="15">
                <a:latin typeface="Trebuchet MS"/>
                <a:cs typeface="Trebuchet MS"/>
              </a:rPr>
              <a:t>degradação </a:t>
            </a:r>
            <a:r>
              <a:rPr dirty="0" sz="1000" spc="35">
                <a:latin typeface="Trebuchet MS"/>
                <a:cs typeface="Trebuchet MS"/>
              </a:rPr>
              <a:t>do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70">
                <a:latin typeface="Trebuchet MS"/>
                <a:cs typeface="Trebuchet MS"/>
              </a:rPr>
              <a:t>DNA</a:t>
            </a:r>
            <a:r>
              <a:rPr dirty="0" sz="1000" spc="-35">
                <a:latin typeface="Trebuchet MS"/>
                <a:cs typeface="Trebuchet MS"/>
              </a:rPr>
              <a:t> </a:t>
            </a:r>
            <a:r>
              <a:rPr dirty="0" sz="1000" spc="-25">
                <a:latin typeface="Trebuchet MS"/>
                <a:cs typeface="Trebuchet MS"/>
              </a:rPr>
              <a:t>nuclear;</a:t>
            </a:r>
            <a:r>
              <a:rPr dirty="0" sz="1000" spc="-35">
                <a:latin typeface="Trebuchet MS"/>
                <a:cs typeface="Trebuchet MS"/>
              </a:rPr>
              <a:t> </a:t>
            </a:r>
            <a:r>
              <a:rPr dirty="0" sz="1000" spc="35">
                <a:latin typeface="Trebuchet MS"/>
                <a:cs typeface="Trebuchet MS"/>
              </a:rPr>
              <a:t>Ação</a:t>
            </a:r>
            <a:r>
              <a:rPr dirty="0" sz="1000" spc="-30">
                <a:latin typeface="Trebuchet MS"/>
                <a:cs typeface="Trebuchet MS"/>
              </a:rPr>
              <a:t> </a:t>
            </a:r>
            <a:r>
              <a:rPr dirty="0" sz="1000" spc="10">
                <a:latin typeface="Trebuchet MS"/>
                <a:cs typeface="Trebuchet MS"/>
              </a:rPr>
              <a:t>prolongada</a:t>
            </a:r>
            <a:r>
              <a:rPr dirty="0" sz="1000" spc="-40">
                <a:latin typeface="Trebuchet MS"/>
                <a:cs typeface="Trebuchet MS"/>
              </a:rPr>
              <a:t> </a:t>
            </a:r>
            <a:r>
              <a:rPr dirty="0" sz="1000" spc="5">
                <a:latin typeface="Trebuchet MS"/>
                <a:cs typeface="Trebuchet MS"/>
              </a:rPr>
              <a:t>a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10">
                <a:latin typeface="Trebuchet MS"/>
                <a:cs typeface="Trebuchet MS"/>
              </a:rPr>
              <a:t>agentes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10">
                <a:latin typeface="Trebuchet MS"/>
                <a:cs typeface="Trebuchet MS"/>
              </a:rPr>
              <a:t>de</a:t>
            </a:r>
            <a:r>
              <a:rPr dirty="0" sz="1000" spc="-30">
                <a:latin typeface="Trebuchet MS"/>
                <a:cs typeface="Trebuchet MS"/>
              </a:rPr>
              <a:t> </a:t>
            </a:r>
            <a:r>
              <a:rPr dirty="0" sz="1000" spc="-20">
                <a:latin typeface="Trebuchet MS"/>
                <a:cs typeface="Trebuchet MS"/>
              </a:rPr>
              <a:t>fixação.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32994" y="5970587"/>
            <a:ext cx="5306695" cy="523240"/>
          </a:xfrm>
          <a:custGeom>
            <a:avLst/>
            <a:gdLst/>
            <a:ahLst/>
            <a:cxnLst/>
            <a:rect l="l" t="t" r="r" b="b"/>
            <a:pathLst>
              <a:path w="5306695" h="523239">
                <a:moveTo>
                  <a:pt x="5306580" y="101600"/>
                </a:moveTo>
                <a:lnTo>
                  <a:pt x="5306517" y="97790"/>
                </a:lnTo>
                <a:lnTo>
                  <a:pt x="5306453" y="95250"/>
                </a:lnTo>
                <a:lnTo>
                  <a:pt x="5306161" y="91440"/>
                </a:lnTo>
                <a:lnTo>
                  <a:pt x="5306072" y="90170"/>
                </a:lnTo>
                <a:lnTo>
                  <a:pt x="5305425" y="85090"/>
                </a:lnTo>
                <a:lnTo>
                  <a:pt x="5304536" y="80010"/>
                </a:lnTo>
                <a:lnTo>
                  <a:pt x="5303685" y="76200"/>
                </a:lnTo>
                <a:lnTo>
                  <a:pt x="5303405" y="74930"/>
                </a:lnTo>
                <a:lnTo>
                  <a:pt x="5303063" y="73660"/>
                </a:lnTo>
                <a:lnTo>
                  <a:pt x="5302377" y="71120"/>
                </a:lnTo>
                <a:lnTo>
                  <a:pt x="5302034" y="69850"/>
                </a:lnTo>
                <a:lnTo>
                  <a:pt x="5301500" y="68580"/>
                </a:lnTo>
                <a:lnTo>
                  <a:pt x="5300446" y="66040"/>
                </a:lnTo>
                <a:lnTo>
                  <a:pt x="5298630" y="60960"/>
                </a:lnTo>
                <a:lnTo>
                  <a:pt x="5297957" y="59690"/>
                </a:lnTo>
                <a:lnTo>
                  <a:pt x="5296611" y="57150"/>
                </a:lnTo>
                <a:lnTo>
                  <a:pt x="5294376" y="52070"/>
                </a:lnTo>
                <a:lnTo>
                  <a:pt x="5291937" y="48260"/>
                </a:lnTo>
                <a:lnTo>
                  <a:pt x="5291061" y="46990"/>
                </a:lnTo>
                <a:lnTo>
                  <a:pt x="5289308" y="44450"/>
                </a:lnTo>
                <a:lnTo>
                  <a:pt x="5287200" y="40640"/>
                </a:lnTo>
                <a:lnTo>
                  <a:pt x="5286502" y="39370"/>
                </a:lnTo>
                <a:lnTo>
                  <a:pt x="5283492" y="35560"/>
                </a:lnTo>
                <a:lnTo>
                  <a:pt x="5280330" y="33020"/>
                </a:lnTo>
                <a:lnTo>
                  <a:pt x="5276977" y="29210"/>
                </a:lnTo>
                <a:lnTo>
                  <a:pt x="5273472" y="25400"/>
                </a:lnTo>
                <a:lnTo>
                  <a:pt x="5269814" y="22860"/>
                </a:lnTo>
                <a:lnTo>
                  <a:pt x="5265991" y="19050"/>
                </a:lnTo>
                <a:lnTo>
                  <a:pt x="5244858" y="7620"/>
                </a:lnTo>
                <a:lnTo>
                  <a:pt x="5240261" y="5080"/>
                </a:lnTo>
                <a:lnTo>
                  <a:pt x="5235562" y="3810"/>
                </a:lnTo>
                <a:lnTo>
                  <a:pt x="5220868" y="0"/>
                </a:lnTo>
                <a:lnTo>
                  <a:pt x="85598" y="0"/>
                </a:lnTo>
                <a:lnTo>
                  <a:pt x="70891" y="3810"/>
                </a:lnTo>
                <a:lnTo>
                  <a:pt x="66192" y="5080"/>
                </a:lnTo>
                <a:lnTo>
                  <a:pt x="61607" y="7620"/>
                </a:lnTo>
                <a:lnTo>
                  <a:pt x="57124" y="8890"/>
                </a:lnTo>
                <a:lnTo>
                  <a:pt x="36639" y="22860"/>
                </a:lnTo>
                <a:lnTo>
                  <a:pt x="32981" y="25400"/>
                </a:lnTo>
                <a:lnTo>
                  <a:pt x="29489" y="29210"/>
                </a:lnTo>
                <a:lnTo>
                  <a:pt x="26136" y="33020"/>
                </a:lnTo>
                <a:lnTo>
                  <a:pt x="22961" y="35560"/>
                </a:lnTo>
                <a:lnTo>
                  <a:pt x="19977" y="39370"/>
                </a:lnTo>
                <a:lnTo>
                  <a:pt x="17157" y="44450"/>
                </a:lnTo>
                <a:lnTo>
                  <a:pt x="14528" y="48260"/>
                </a:lnTo>
                <a:lnTo>
                  <a:pt x="12090" y="52070"/>
                </a:lnTo>
                <a:lnTo>
                  <a:pt x="9842" y="57150"/>
                </a:lnTo>
                <a:lnTo>
                  <a:pt x="7823" y="60960"/>
                </a:lnTo>
                <a:lnTo>
                  <a:pt x="6019" y="66040"/>
                </a:lnTo>
                <a:lnTo>
                  <a:pt x="4432" y="69850"/>
                </a:lnTo>
                <a:lnTo>
                  <a:pt x="3060" y="74930"/>
                </a:lnTo>
                <a:lnTo>
                  <a:pt x="1930" y="80010"/>
                </a:lnTo>
                <a:lnTo>
                  <a:pt x="1041" y="85090"/>
                </a:lnTo>
                <a:lnTo>
                  <a:pt x="393" y="90170"/>
                </a:lnTo>
                <a:lnTo>
                  <a:pt x="0" y="95250"/>
                </a:lnTo>
                <a:lnTo>
                  <a:pt x="101" y="428345"/>
                </a:lnTo>
                <a:lnTo>
                  <a:pt x="393" y="433070"/>
                </a:lnTo>
                <a:lnTo>
                  <a:pt x="1041" y="438150"/>
                </a:lnTo>
                <a:lnTo>
                  <a:pt x="1930" y="441960"/>
                </a:lnTo>
                <a:lnTo>
                  <a:pt x="3060" y="447040"/>
                </a:lnTo>
                <a:lnTo>
                  <a:pt x="4432" y="452120"/>
                </a:lnTo>
                <a:lnTo>
                  <a:pt x="6019" y="457200"/>
                </a:lnTo>
                <a:lnTo>
                  <a:pt x="7823" y="461010"/>
                </a:lnTo>
                <a:lnTo>
                  <a:pt x="9842" y="466090"/>
                </a:lnTo>
                <a:lnTo>
                  <a:pt x="12090" y="469900"/>
                </a:lnTo>
                <a:lnTo>
                  <a:pt x="14528" y="474980"/>
                </a:lnTo>
                <a:lnTo>
                  <a:pt x="17157" y="478790"/>
                </a:lnTo>
                <a:lnTo>
                  <a:pt x="32981" y="496570"/>
                </a:lnTo>
                <a:lnTo>
                  <a:pt x="36639" y="500380"/>
                </a:lnTo>
                <a:lnTo>
                  <a:pt x="70891" y="518160"/>
                </a:lnTo>
                <a:lnTo>
                  <a:pt x="75717" y="520700"/>
                </a:lnTo>
                <a:lnTo>
                  <a:pt x="80606" y="520700"/>
                </a:lnTo>
                <a:lnTo>
                  <a:pt x="90652" y="523240"/>
                </a:lnTo>
                <a:lnTo>
                  <a:pt x="5215814" y="523240"/>
                </a:lnTo>
                <a:lnTo>
                  <a:pt x="5225859" y="520700"/>
                </a:lnTo>
                <a:lnTo>
                  <a:pt x="5230749" y="520700"/>
                </a:lnTo>
                <a:lnTo>
                  <a:pt x="5235562" y="518160"/>
                </a:lnTo>
                <a:lnTo>
                  <a:pt x="5269814" y="500380"/>
                </a:lnTo>
                <a:lnTo>
                  <a:pt x="5273472" y="496570"/>
                </a:lnTo>
                <a:lnTo>
                  <a:pt x="5276977" y="494030"/>
                </a:lnTo>
                <a:lnTo>
                  <a:pt x="5292547" y="473710"/>
                </a:lnTo>
                <a:lnTo>
                  <a:pt x="5293157" y="472440"/>
                </a:lnTo>
                <a:lnTo>
                  <a:pt x="5294376" y="469900"/>
                </a:lnTo>
                <a:lnTo>
                  <a:pt x="5295862" y="467360"/>
                </a:lnTo>
                <a:lnTo>
                  <a:pt x="5296611" y="466090"/>
                </a:lnTo>
                <a:lnTo>
                  <a:pt x="5297106" y="464820"/>
                </a:lnTo>
                <a:lnTo>
                  <a:pt x="5298630" y="461010"/>
                </a:lnTo>
                <a:lnTo>
                  <a:pt x="5299837" y="458470"/>
                </a:lnTo>
                <a:lnTo>
                  <a:pt x="5300446" y="457200"/>
                </a:lnTo>
                <a:lnTo>
                  <a:pt x="5300840" y="455930"/>
                </a:lnTo>
                <a:lnTo>
                  <a:pt x="5301627" y="453390"/>
                </a:lnTo>
                <a:lnTo>
                  <a:pt x="5302034" y="452120"/>
                </a:lnTo>
                <a:lnTo>
                  <a:pt x="5303063" y="448310"/>
                </a:lnTo>
                <a:lnTo>
                  <a:pt x="5303405" y="447040"/>
                </a:lnTo>
                <a:lnTo>
                  <a:pt x="5303685" y="445770"/>
                </a:lnTo>
                <a:lnTo>
                  <a:pt x="5304244" y="443230"/>
                </a:lnTo>
                <a:lnTo>
                  <a:pt x="5304828" y="440690"/>
                </a:lnTo>
                <a:lnTo>
                  <a:pt x="5305425" y="438150"/>
                </a:lnTo>
                <a:lnTo>
                  <a:pt x="5306072" y="433070"/>
                </a:lnTo>
                <a:lnTo>
                  <a:pt x="5306149" y="431800"/>
                </a:lnTo>
                <a:lnTo>
                  <a:pt x="5306301" y="429260"/>
                </a:lnTo>
                <a:lnTo>
                  <a:pt x="5306492" y="425450"/>
                </a:lnTo>
                <a:lnTo>
                  <a:pt x="5306580" y="1016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569075" y="5825460"/>
            <a:ext cx="5170805" cy="4088765"/>
          </a:xfrm>
          <a:prstGeom prst="rect">
            <a:avLst/>
          </a:prstGeom>
        </p:spPr>
        <p:txBody>
          <a:bodyPr wrap="square" lIns="0" tIns="205740" rIns="0" bIns="0" rtlCol="0" vert="horz">
            <a:spAutoFit/>
          </a:bodyPr>
          <a:lstStyle/>
          <a:p>
            <a:pPr algn="ctr" marL="109855">
              <a:lnSpc>
                <a:spcPct val="100000"/>
              </a:lnSpc>
              <a:spcBef>
                <a:spcPts val="1620"/>
              </a:spcBef>
            </a:pPr>
            <a:r>
              <a:rPr dirty="0" sz="2400" spc="185" b="1">
                <a:solidFill>
                  <a:srgbClr val="FFFFFF"/>
                </a:solidFill>
                <a:latin typeface="Trebuchet MS"/>
                <a:cs typeface="Trebuchet MS"/>
              </a:rPr>
              <a:t>RESULTADOS</a:t>
            </a:r>
            <a:endParaRPr sz="2400">
              <a:latin typeface="Trebuchet MS"/>
              <a:cs typeface="Trebuchet MS"/>
            </a:endParaRPr>
          </a:p>
          <a:p>
            <a:pPr algn="just" marL="12700" marR="5080">
              <a:lnSpc>
                <a:spcPct val="99900"/>
              </a:lnSpc>
              <a:spcBef>
                <a:spcPts val="1085"/>
              </a:spcBef>
            </a:pPr>
            <a:r>
              <a:rPr dirty="0" sz="1700" spc="95">
                <a:latin typeface="Trebuchet MS"/>
                <a:cs typeface="Trebuchet MS"/>
              </a:rPr>
              <a:t>Na </a:t>
            </a:r>
            <a:r>
              <a:rPr dirty="0" sz="1700" spc="85" b="1">
                <a:latin typeface="Trebuchet MS"/>
                <a:cs typeface="Trebuchet MS"/>
              </a:rPr>
              <a:t>Imagem </a:t>
            </a:r>
            <a:r>
              <a:rPr dirty="0" sz="1700" spc="-85" b="1">
                <a:latin typeface="Trebuchet MS"/>
                <a:cs typeface="Trebuchet MS"/>
              </a:rPr>
              <a:t>1</a:t>
            </a:r>
            <a:r>
              <a:rPr dirty="0" sz="1700" spc="-85">
                <a:latin typeface="Trebuchet MS"/>
                <a:cs typeface="Trebuchet MS"/>
              </a:rPr>
              <a:t>, </a:t>
            </a:r>
            <a:r>
              <a:rPr dirty="0" sz="1700" spc="35">
                <a:latin typeface="Trebuchet MS"/>
                <a:cs typeface="Trebuchet MS"/>
              </a:rPr>
              <a:t>há </a:t>
            </a:r>
            <a:r>
              <a:rPr dirty="0" sz="1700" spc="20">
                <a:latin typeface="Trebuchet MS"/>
                <a:cs typeface="Trebuchet MS"/>
              </a:rPr>
              <a:t>a </a:t>
            </a:r>
            <a:r>
              <a:rPr dirty="0" sz="1700" spc="30">
                <a:latin typeface="Trebuchet MS"/>
                <a:cs typeface="Trebuchet MS"/>
              </a:rPr>
              <a:t>representação </a:t>
            </a:r>
            <a:r>
              <a:rPr dirty="0" sz="1700" spc="40">
                <a:latin typeface="Trebuchet MS"/>
                <a:cs typeface="Trebuchet MS"/>
              </a:rPr>
              <a:t>esquemática </a:t>
            </a:r>
            <a:r>
              <a:rPr dirty="0" sz="1700" spc="80">
                <a:latin typeface="Trebuchet MS"/>
                <a:cs typeface="Trebuchet MS"/>
              </a:rPr>
              <a:t>do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0">
                <a:latin typeface="Trebuchet MS"/>
                <a:cs typeface="Trebuchet MS"/>
              </a:rPr>
              <a:t>protocolo</a:t>
            </a:r>
            <a:r>
              <a:rPr dirty="0" sz="1700" spc="-30">
                <a:latin typeface="Trebuchet MS"/>
                <a:cs typeface="Trebuchet MS"/>
              </a:rPr>
              <a:t> </a:t>
            </a:r>
            <a:r>
              <a:rPr dirty="0" sz="1700" spc="25">
                <a:latin typeface="Trebuchet MS"/>
                <a:cs typeface="Trebuchet MS"/>
              </a:rPr>
              <a:t>de</a:t>
            </a:r>
            <a:r>
              <a:rPr dirty="0" sz="1700" spc="-20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funcionamento</a:t>
            </a:r>
            <a:r>
              <a:rPr dirty="0" sz="1700" spc="-25">
                <a:latin typeface="Trebuchet MS"/>
                <a:cs typeface="Trebuchet MS"/>
              </a:rPr>
              <a:t> </a:t>
            </a:r>
            <a:r>
              <a:rPr dirty="0" sz="1700" spc="45">
                <a:latin typeface="Trebuchet MS"/>
                <a:cs typeface="Trebuchet MS"/>
              </a:rPr>
              <a:t>da</a:t>
            </a:r>
            <a:r>
              <a:rPr dirty="0" sz="1700" spc="-25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análise</a:t>
            </a:r>
            <a:r>
              <a:rPr dirty="0" sz="1700" spc="-20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molecular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30">
                <a:latin typeface="Trebuchet MS"/>
                <a:cs typeface="Trebuchet MS"/>
              </a:rPr>
              <a:t>de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145">
                <a:latin typeface="Trebuchet MS"/>
                <a:cs typeface="Trebuchet MS"/>
              </a:rPr>
              <a:t>amostras </a:t>
            </a:r>
            <a:r>
              <a:rPr dirty="0" sz="1700" spc="125">
                <a:latin typeface="Trebuchet MS"/>
                <a:cs typeface="Trebuchet MS"/>
              </a:rPr>
              <a:t>citológicas </a:t>
            </a:r>
            <a:r>
              <a:rPr dirty="0" sz="1700" spc="90">
                <a:latin typeface="Trebuchet MS"/>
                <a:cs typeface="Trebuchet MS"/>
              </a:rPr>
              <a:t>de </a:t>
            </a:r>
            <a:r>
              <a:rPr dirty="0" sz="1700" spc="60">
                <a:latin typeface="Trebuchet MS"/>
                <a:cs typeface="Trebuchet MS"/>
              </a:rPr>
              <a:t>tireoide. </a:t>
            </a:r>
            <a:r>
              <a:rPr dirty="0" sz="1700" spc="150">
                <a:latin typeface="Trebuchet MS"/>
                <a:cs typeface="Trebuchet MS"/>
              </a:rPr>
              <a:t>O </a:t>
            </a:r>
            <a:r>
              <a:rPr dirty="0" sz="1700" spc="65">
                <a:latin typeface="Trebuchet MS"/>
                <a:cs typeface="Trebuchet MS"/>
              </a:rPr>
              <a:t>material </a:t>
            </a:r>
            <a:r>
              <a:rPr dirty="0" sz="1700" spc="-15">
                <a:latin typeface="Trebuchet MS"/>
                <a:cs typeface="Trebuchet MS"/>
              </a:rPr>
              <a:t>é </a:t>
            </a:r>
            <a:r>
              <a:rPr dirty="0" sz="1700" spc="-10">
                <a:latin typeface="Trebuchet MS"/>
                <a:cs typeface="Trebuchet MS"/>
              </a:rPr>
              <a:t> </a:t>
            </a:r>
            <a:r>
              <a:rPr dirty="0" sz="1700" spc="30">
                <a:latin typeface="Trebuchet MS"/>
                <a:cs typeface="Trebuchet MS"/>
              </a:rPr>
              <a:t>adquirido </a:t>
            </a:r>
            <a:r>
              <a:rPr dirty="0" sz="1700" spc="25">
                <a:latin typeface="Trebuchet MS"/>
                <a:cs typeface="Trebuchet MS"/>
              </a:rPr>
              <a:t>através </a:t>
            </a:r>
            <a:r>
              <a:rPr dirty="0" sz="1700" spc="40">
                <a:latin typeface="Trebuchet MS"/>
                <a:cs typeface="Trebuchet MS"/>
              </a:rPr>
              <a:t>de </a:t>
            </a:r>
            <a:r>
              <a:rPr dirty="0" sz="1700" spc="70">
                <a:latin typeface="Trebuchet MS"/>
                <a:cs typeface="Trebuchet MS"/>
              </a:rPr>
              <a:t>punção </a:t>
            </a:r>
            <a:r>
              <a:rPr dirty="0" sz="1700" spc="40">
                <a:latin typeface="Trebuchet MS"/>
                <a:cs typeface="Trebuchet MS"/>
              </a:rPr>
              <a:t>de agulha </a:t>
            </a:r>
            <a:r>
              <a:rPr dirty="0" sz="1700" spc="-20">
                <a:latin typeface="Trebuchet MS"/>
                <a:cs typeface="Trebuchet MS"/>
              </a:rPr>
              <a:t>fina </a:t>
            </a:r>
            <a:r>
              <a:rPr dirty="0" sz="1700" spc="55">
                <a:latin typeface="Trebuchet MS"/>
                <a:cs typeface="Trebuchet MS"/>
              </a:rPr>
              <a:t>guiada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por </a:t>
            </a:r>
            <a:r>
              <a:rPr dirty="0" sz="1700" spc="80">
                <a:latin typeface="Trebuchet MS"/>
                <a:cs typeface="Trebuchet MS"/>
              </a:rPr>
              <a:t>ultrassonografia </a:t>
            </a:r>
            <a:r>
              <a:rPr dirty="0" sz="1700" spc="-15">
                <a:latin typeface="Trebuchet MS"/>
                <a:cs typeface="Trebuchet MS"/>
              </a:rPr>
              <a:t>e </a:t>
            </a:r>
            <a:r>
              <a:rPr dirty="0" sz="1700" spc="75">
                <a:latin typeface="Trebuchet MS"/>
                <a:cs typeface="Trebuchet MS"/>
              </a:rPr>
              <a:t>avaliação </a:t>
            </a:r>
            <a:r>
              <a:rPr dirty="0" sz="1700" spc="150">
                <a:latin typeface="Trebuchet MS"/>
                <a:cs typeface="Trebuchet MS"/>
              </a:rPr>
              <a:t>dos </a:t>
            </a:r>
            <a:r>
              <a:rPr dirty="0" sz="1700" spc="110">
                <a:latin typeface="Trebuchet MS"/>
                <a:cs typeface="Trebuchet MS"/>
              </a:rPr>
              <a:t>esfregaços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45">
                <a:latin typeface="Trebuchet MS"/>
                <a:cs typeface="Trebuchet MS"/>
              </a:rPr>
              <a:t>citológicos </a:t>
            </a:r>
            <a:r>
              <a:rPr dirty="0" sz="1700" spc="60">
                <a:latin typeface="Trebuchet MS"/>
                <a:cs typeface="Trebuchet MS"/>
              </a:rPr>
              <a:t>no </a:t>
            </a:r>
            <a:r>
              <a:rPr dirty="0" sz="1700" spc="40">
                <a:latin typeface="Trebuchet MS"/>
                <a:cs typeface="Trebuchet MS"/>
              </a:rPr>
              <a:t>momento </a:t>
            </a:r>
            <a:r>
              <a:rPr dirty="0" sz="1700" spc="80">
                <a:latin typeface="Trebuchet MS"/>
                <a:cs typeface="Trebuchet MS"/>
              </a:rPr>
              <a:t>do </a:t>
            </a:r>
            <a:r>
              <a:rPr dirty="0" sz="1700" spc="35">
                <a:latin typeface="Trebuchet MS"/>
                <a:cs typeface="Trebuchet MS"/>
              </a:rPr>
              <a:t>procedimento </a:t>
            </a:r>
            <a:r>
              <a:rPr dirty="0" sz="1700" spc="20">
                <a:latin typeface="Trebuchet MS"/>
                <a:cs typeface="Trebuchet MS"/>
              </a:rPr>
              <a:t>(método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25" i="1">
                <a:latin typeface="Trebuchet MS"/>
                <a:cs typeface="Trebuchet MS"/>
              </a:rPr>
              <a:t>Rapid</a:t>
            </a:r>
            <a:r>
              <a:rPr dirty="0" sz="1700" spc="-45" i="1">
                <a:latin typeface="Trebuchet MS"/>
                <a:cs typeface="Trebuchet MS"/>
              </a:rPr>
              <a:t> </a:t>
            </a:r>
            <a:r>
              <a:rPr dirty="0" sz="1700" spc="20" i="1">
                <a:latin typeface="Trebuchet MS"/>
                <a:cs typeface="Trebuchet MS"/>
              </a:rPr>
              <a:t>On-Site</a:t>
            </a:r>
            <a:r>
              <a:rPr dirty="0" sz="1700" spc="-40" i="1">
                <a:latin typeface="Trebuchet MS"/>
                <a:cs typeface="Trebuchet MS"/>
              </a:rPr>
              <a:t> </a:t>
            </a:r>
            <a:r>
              <a:rPr dirty="0" sz="1700" spc="-60" i="1">
                <a:latin typeface="Trebuchet MS"/>
                <a:cs typeface="Trebuchet MS"/>
              </a:rPr>
              <a:t>Evaluation</a:t>
            </a:r>
            <a:r>
              <a:rPr dirty="0" sz="1700" spc="-60">
                <a:latin typeface="Trebuchet MS"/>
                <a:cs typeface="Trebuchet MS"/>
              </a:rPr>
              <a:t>).</a:t>
            </a:r>
            <a:endParaRPr sz="1700">
              <a:latin typeface="Trebuchet MS"/>
              <a:cs typeface="Trebuchet MS"/>
            </a:endParaRPr>
          </a:p>
          <a:p>
            <a:pPr algn="just" marL="12700" marR="5080">
              <a:lnSpc>
                <a:spcPts val="2039"/>
              </a:lnSpc>
              <a:spcBef>
                <a:spcPts val="65"/>
              </a:spcBef>
            </a:pPr>
            <a:r>
              <a:rPr dirty="0" sz="1700" spc="40">
                <a:latin typeface="Trebuchet MS"/>
                <a:cs typeface="Trebuchet MS"/>
              </a:rPr>
              <a:t>Entre </a:t>
            </a:r>
            <a:r>
              <a:rPr dirty="0" sz="1700" spc="85">
                <a:latin typeface="Trebuchet MS"/>
                <a:cs typeface="Trebuchet MS"/>
              </a:rPr>
              <a:t>novembro </a:t>
            </a:r>
            <a:r>
              <a:rPr dirty="0" sz="1700" spc="65">
                <a:latin typeface="Trebuchet MS"/>
                <a:cs typeface="Trebuchet MS"/>
              </a:rPr>
              <a:t>de </a:t>
            </a:r>
            <a:r>
              <a:rPr dirty="0" sz="1700" spc="114">
                <a:latin typeface="Trebuchet MS"/>
                <a:cs typeface="Trebuchet MS"/>
              </a:rPr>
              <a:t>2014 </a:t>
            </a:r>
            <a:r>
              <a:rPr dirty="0" sz="1700" spc="20">
                <a:latin typeface="Trebuchet MS"/>
                <a:cs typeface="Trebuchet MS"/>
              </a:rPr>
              <a:t>a </a:t>
            </a:r>
            <a:r>
              <a:rPr dirty="0" sz="1700" spc="85">
                <a:latin typeface="Trebuchet MS"/>
                <a:cs typeface="Trebuchet MS"/>
              </a:rPr>
              <a:t>dezembro </a:t>
            </a:r>
            <a:r>
              <a:rPr dirty="0" sz="1700" spc="65">
                <a:latin typeface="Trebuchet MS"/>
                <a:cs typeface="Trebuchet MS"/>
              </a:rPr>
              <a:t>de </a:t>
            </a:r>
            <a:r>
              <a:rPr dirty="0" sz="1700" spc="75">
                <a:latin typeface="Trebuchet MS"/>
                <a:cs typeface="Trebuchet MS"/>
              </a:rPr>
              <a:t>2022, </a:t>
            </a:r>
            <a:r>
              <a:rPr dirty="0" sz="1700" spc="65">
                <a:latin typeface="Trebuchet MS"/>
                <a:cs typeface="Trebuchet MS"/>
              </a:rPr>
              <a:t>o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total</a:t>
            </a:r>
            <a:r>
              <a:rPr dirty="0" sz="1700" spc="75">
                <a:latin typeface="Trebuchet MS"/>
                <a:cs typeface="Trebuchet MS"/>
              </a:rPr>
              <a:t> </a:t>
            </a:r>
            <a:r>
              <a:rPr dirty="0" sz="1700" spc="50">
                <a:latin typeface="Trebuchet MS"/>
                <a:cs typeface="Trebuchet MS"/>
              </a:rPr>
              <a:t>de</a:t>
            </a:r>
            <a:r>
              <a:rPr dirty="0" sz="1700" spc="80">
                <a:latin typeface="Trebuchet MS"/>
                <a:cs typeface="Trebuchet MS"/>
              </a:rPr>
              <a:t> </a:t>
            </a:r>
            <a:r>
              <a:rPr dirty="0" sz="1700" spc="85">
                <a:latin typeface="Trebuchet MS"/>
                <a:cs typeface="Trebuchet MS"/>
              </a:rPr>
              <a:t>exames</a:t>
            </a:r>
            <a:r>
              <a:rPr dirty="0" sz="1700" spc="80">
                <a:latin typeface="Trebuchet MS"/>
                <a:cs typeface="Trebuchet MS"/>
              </a:rPr>
              <a:t> </a:t>
            </a:r>
            <a:r>
              <a:rPr dirty="0" sz="1700" spc="60">
                <a:latin typeface="Trebuchet MS"/>
                <a:cs typeface="Trebuchet MS"/>
              </a:rPr>
              <a:t>citopatológicos</a:t>
            </a:r>
            <a:r>
              <a:rPr dirty="0" sz="1700" spc="80">
                <a:latin typeface="Trebuchet MS"/>
                <a:cs typeface="Trebuchet MS"/>
              </a:rPr>
              <a:t> </a:t>
            </a:r>
            <a:r>
              <a:rPr dirty="0" sz="1700" spc="50">
                <a:latin typeface="Trebuchet MS"/>
                <a:cs typeface="Trebuchet MS"/>
              </a:rPr>
              <a:t>de</a:t>
            </a:r>
            <a:r>
              <a:rPr dirty="0" sz="1700" spc="80">
                <a:latin typeface="Trebuchet MS"/>
                <a:cs typeface="Trebuchet MS"/>
              </a:rPr>
              <a:t> </a:t>
            </a:r>
            <a:r>
              <a:rPr dirty="0" sz="1700" spc="5">
                <a:latin typeface="Trebuchet MS"/>
                <a:cs typeface="Trebuchet MS"/>
              </a:rPr>
              <a:t>tireoide</a:t>
            </a:r>
            <a:r>
              <a:rPr dirty="0" sz="1700" spc="80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foi</a:t>
            </a:r>
            <a:r>
              <a:rPr dirty="0" sz="1700" spc="85">
                <a:latin typeface="Trebuchet MS"/>
                <a:cs typeface="Trebuchet MS"/>
              </a:rPr>
              <a:t> </a:t>
            </a:r>
            <a:r>
              <a:rPr dirty="0" sz="1700" spc="55">
                <a:latin typeface="Trebuchet MS"/>
                <a:cs typeface="Trebuchet MS"/>
              </a:rPr>
              <a:t>de</a:t>
            </a:r>
            <a:endParaRPr sz="1700">
              <a:latin typeface="Trebuchet MS"/>
              <a:cs typeface="Trebuchet MS"/>
            </a:endParaRPr>
          </a:p>
          <a:p>
            <a:pPr algn="just" marL="12700" marR="5080">
              <a:lnSpc>
                <a:spcPts val="2039"/>
              </a:lnSpc>
            </a:pPr>
            <a:r>
              <a:rPr dirty="0" sz="1700" spc="60">
                <a:latin typeface="Trebuchet MS"/>
                <a:cs typeface="Trebuchet MS"/>
              </a:rPr>
              <a:t>12.033</a:t>
            </a:r>
            <a:r>
              <a:rPr dirty="0" sz="1700" spc="45">
                <a:latin typeface="Trebuchet MS"/>
                <a:cs typeface="Trebuchet MS"/>
              </a:rPr>
              <a:t> </a:t>
            </a:r>
            <a:r>
              <a:rPr dirty="0" sz="1700" spc="95">
                <a:latin typeface="Trebuchet MS"/>
                <a:cs typeface="Trebuchet MS"/>
              </a:rPr>
              <a:t>casos,</a:t>
            </a:r>
            <a:r>
              <a:rPr dirty="0" sz="1700" spc="65">
                <a:latin typeface="Trebuchet MS"/>
                <a:cs typeface="Trebuchet MS"/>
              </a:rPr>
              <a:t> </a:t>
            </a:r>
            <a:r>
              <a:rPr dirty="0" sz="1700" spc="100">
                <a:latin typeface="Trebuchet MS"/>
                <a:cs typeface="Trebuchet MS"/>
              </a:rPr>
              <a:t>sendo</a:t>
            </a:r>
            <a:r>
              <a:rPr dirty="0" sz="1700" spc="55">
                <a:latin typeface="Trebuchet MS"/>
                <a:cs typeface="Trebuchet MS"/>
              </a:rPr>
              <a:t> </a:t>
            </a:r>
            <a:r>
              <a:rPr dirty="0" sz="1700" spc="180">
                <a:latin typeface="Trebuchet MS"/>
                <a:cs typeface="Trebuchet MS"/>
              </a:rPr>
              <a:t>11,1%</a:t>
            </a:r>
            <a:r>
              <a:rPr dirty="0" sz="1700" spc="60">
                <a:latin typeface="Trebuchet MS"/>
                <a:cs typeface="Trebuchet MS"/>
              </a:rPr>
              <a:t> </a:t>
            </a:r>
            <a:r>
              <a:rPr dirty="0" sz="1700" spc="80">
                <a:latin typeface="Trebuchet MS"/>
                <a:cs typeface="Trebuchet MS"/>
              </a:rPr>
              <a:t>destes</a:t>
            </a:r>
            <a:r>
              <a:rPr dirty="0" sz="1700" spc="60">
                <a:latin typeface="Trebuchet MS"/>
                <a:cs typeface="Trebuchet MS"/>
              </a:rPr>
              <a:t> </a:t>
            </a:r>
            <a:r>
              <a:rPr dirty="0" sz="1700" spc="65">
                <a:latin typeface="Trebuchet MS"/>
                <a:cs typeface="Trebuchet MS"/>
              </a:rPr>
              <a:t>categorizados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280">
                <a:latin typeface="Trebuchet MS"/>
                <a:cs typeface="Trebuchet MS"/>
              </a:rPr>
              <a:t>c</a:t>
            </a:r>
            <a:r>
              <a:rPr dirty="0" sz="1700" spc="275">
                <a:latin typeface="Trebuchet MS"/>
                <a:cs typeface="Trebuchet MS"/>
              </a:rPr>
              <a:t>o</a:t>
            </a:r>
            <a:r>
              <a:rPr dirty="0" sz="1700" spc="250">
                <a:latin typeface="Trebuchet MS"/>
                <a:cs typeface="Trebuchet MS"/>
              </a:rPr>
              <a:t>m</a:t>
            </a:r>
            <a:r>
              <a:rPr dirty="0" sz="1700" spc="65">
                <a:latin typeface="Trebuchet MS"/>
                <a:cs typeface="Trebuchet MS"/>
              </a:rPr>
              <a:t>o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25">
                <a:latin typeface="Trebuchet MS"/>
                <a:cs typeface="Trebuchet MS"/>
              </a:rPr>
              <a:t> </a:t>
            </a:r>
            <a:r>
              <a:rPr dirty="0" sz="1700" spc="170">
                <a:latin typeface="Trebuchet MS"/>
                <a:cs typeface="Trebuchet MS"/>
              </a:rPr>
              <a:t>"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415">
                <a:latin typeface="Trebuchet MS"/>
                <a:cs typeface="Trebuchet MS"/>
              </a:rPr>
              <a:t>B</a:t>
            </a:r>
            <a:r>
              <a:rPr dirty="0" sz="1700" spc="-15">
                <a:latin typeface="Trebuchet MS"/>
                <a:cs typeface="Trebuchet MS"/>
              </a:rPr>
              <a:t>e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-140">
                <a:latin typeface="Trebuchet MS"/>
                <a:cs typeface="Trebuchet MS"/>
              </a:rPr>
              <a:t>t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225">
                <a:latin typeface="Trebuchet MS"/>
                <a:cs typeface="Trebuchet MS"/>
              </a:rPr>
              <a:t>h</a:t>
            </a:r>
            <a:r>
              <a:rPr dirty="0" sz="1700" spc="-15">
                <a:latin typeface="Trebuchet MS"/>
                <a:cs typeface="Trebuchet MS"/>
              </a:rPr>
              <a:t>e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370">
                <a:latin typeface="Trebuchet MS"/>
                <a:cs typeface="Trebuchet MS"/>
              </a:rPr>
              <a:t>s</a:t>
            </a:r>
            <a:r>
              <a:rPr dirty="0" sz="1700" spc="270">
                <a:latin typeface="Trebuchet MS"/>
                <a:cs typeface="Trebuchet MS"/>
              </a:rPr>
              <a:t>d</a:t>
            </a:r>
            <a:r>
              <a:rPr dirty="0" sz="1700" spc="20">
                <a:latin typeface="Trebuchet MS"/>
                <a:cs typeface="Trebuchet MS"/>
              </a:rPr>
              <a:t>a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20">
                <a:latin typeface="Trebuchet MS"/>
                <a:cs typeface="Trebuchet MS"/>
              </a:rPr>
              <a:t> </a:t>
            </a:r>
            <a:r>
              <a:rPr dirty="0" sz="1700" spc="-35">
                <a:latin typeface="Trebuchet MS"/>
                <a:cs typeface="Trebuchet MS"/>
              </a:rPr>
              <a:t>I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-35">
                <a:latin typeface="Trebuchet MS"/>
                <a:cs typeface="Trebuchet MS"/>
              </a:rPr>
              <a:t>I</a:t>
            </a:r>
            <a:r>
              <a:rPr dirty="0" sz="1700" spc="-295">
                <a:latin typeface="Trebuchet MS"/>
                <a:cs typeface="Trebuchet MS"/>
              </a:rPr>
              <a:t> </a:t>
            </a:r>
            <a:r>
              <a:rPr dirty="0" sz="1700" spc="-35">
                <a:latin typeface="Trebuchet MS"/>
                <a:cs typeface="Trebuchet MS"/>
              </a:rPr>
              <a:t>I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14">
                <a:latin typeface="Trebuchet MS"/>
                <a:cs typeface="Trebuchet MS"/>
              </a:rPr>
              <a:t> </a:t>
            </a:r>
            <a:r>
              <a:rPr dirty="0" sz="1700" spc="35">
                <a:latin typeface="Trebuchet MS"/>
                <a:cs typeface="Trebuchet MS"/>
              </a:rPr>
              <a:t>-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14">
                <a:latin typeface="Trebuchet MS"/>
                <a:cs typeface="Trebuchet MS"/>
              </a:rPr>
              <a:t> </a:t>
            </a:r>
            <a:r>
              <a:rPr dirty="0" sz="1700" spc="315">
                <a:latin typeface="Trebuchet MS"/>
                <a:cs typeface="Trebuchet MS"/>
              </a:rPr>
              <a:t>A</a:t>
            </a:r>
            <a:r>
              <a:rPr dirty="0" sz="1700" spc="-140">
                <a:latin typeface="Trebuchet MS"/>
                <a:cs typeface="Trebuchet MS"/>
              </a:rPr>
              <a:t>t</a:t>
            </a:r>
            <a:r>
              <a:rPr dirty="0" sz="1700" spc="-295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275">
                <a:latin typeface="Trebuchet MS"/>
                <a:cs typeface="Trebuchet MS"/>
              </a:rPr>
              <a:t>p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a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 </a:t>
            </a:r>
            <a:r>
              <a:rPr dirty="0" sz="1700" spc="275">
                <a:latin typeface="Trebuchet MS"/>
                <a:cs typeface="Trebuchet MS"/>
              </a:rPr>
              <a:t>d</a:t>
            </a:r>
            <a:r>
              <a:rPr dirty="0" sz="1700" spc="-15">
                <a:latin typeface="Trebuchet MS"/>
                <a:cs typeface="Trebuchet MS"/>
              </a:rPr>
              <a:t>e</a:t>
            </a:r>
            <a:r>
              <a:rPr dirty="0" sz="1700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 </a:t>
            </a:r>
            <a:r>
              <a:rPr dirty="0" sz="1700" spc="375">
                <a:latin typeface="Trebuchet MS"/>
                <a:cs typeface="Trebuchet MS"/>
              </a:rPr>
              <a:t>s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340">
                <a:latin typeface="Trebuchet MS"/>
                <a:cs typeface="Trebuchet MS"/>
              </a:rPr>
              <a:t>g</a:t>
            </a:r>
            <a:r>
              <a:rPr dirty="0" sz="1700" spc="15">
                <a:latin typeface="Trebuchet MS"/>
                <a:cs typeface="Trebuchet MS"/>
              </a:rPr>
              <a:t>n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-125">
                <a:latin typeface="Trebuchet MS"/>
                <a:cs typeface="Trebuchet MS"/>
              </a:rPr>
              <a:t>f</a:t>
            </a:r>
            <a:r>
              <a:rPr dirty="0" sz="1700" spc="-295">
                <a:latin typeface="Trebuchet MS"/>
                <a:cs typeface="Trebuchet MS"/>
              </a:rPr>
              <a:t> </a:t>
            </a:r>
            <a:r>
              <a:rPr dirty="0" sz="1700" spc="-110">
                <a:latin typeface="Trebuchet MS"/>
                <a:cs typeface="Trebuchet MS"/>
              </a:rPr>
              <a:t>i</a:t>
            </a:r>
            <a:r>
              <a:rPr dirty="0" sz="1700" spc="-300">
                <a:latin typeface="Trebuchet MS"/>
                <a:cs typeface="Trebuchet MS"/>
              </a:rPr>
              <a:t> </a:t>
            </a:r>
            <a:r>
              <a:rPr dirty="0" sz="1700" spc="285">
                <a:latin typeface="Trebuchet MS"/>
                <a:cs typeface="Trebuchet MS"/>
              </a:rPr>
              <a:t>c</a:t>
            </a:r>
            <a:r>
              <a:rPr dirty="0" sz="1700" spc="20">
                <a:latin typeface="Trebuchet MS"/>
                <a:cs typeface="Trebuchet MS"/>
              </a:rPr>
              <a:t>a</a:t>
            </a:r>
            <a:r>
              <a:rPr dirty="0" sz="1700" spc="-295">
                <a:latin typeface="Trebuchet MS"/>
                <a:cs typeface="Trebuchet MS"/>
              </a:rPr>
              <a:t> </a:t>
            </a:r>
            <a:r>
              <a:rPr dirty="0" sz="1700" spc="275">
                <a:latin typeface="Trebuchet MS"/>
                <a:cs typeface="Trebuchet MS"/>
              </a:rPr>
              <a:t>d</a:t>
            </a:r>
            <a:r>
              <a:rPr dirty="0" sz="1700" spc="45">
                <a:latin typeface="Trebuchet MS"/>
                <a:cs typeface="Trebuchet MS"/>
              </a:rPr>
              <a:t>o  </a:t>
            </a:r>
            <a:r>
              <a:rPr dirty="0" sz="1700" spc="105">
                <a:latin typeface="Trebuchet MS"/>
                <a:cs typeface="Trebuchet MS"/>
              </a:rPr>
              <a:t>indeterminado/ </a:t>
            </a:r>
            <a:r>
              <a:rPr dirty="0" sz="1700" spc="185">
                <a:latin typeface="Trebuchet MS"/>
                <a:cs typeface="Trebuchet MS"/>
              </a:rPr>
              <a:t>Lesão </a:t>
            </a:r>
            <a:r>
              <a:rPr dirty="0" sz="1700" spc="95">
                <a:latin typeface="Trebuchet MS"/>
                <a:cs typeface="Trebuchet MS"/>
              </a:rPr>
              <a:t>folicular </a:t>
            </a:r>
            <a:r>
              <a:rPr dirty="0" sz="1700" spc="100">
                <a:latin typeface="Trebuchet MS"/>
                <a:cs typeface="Trebuchet MS"/>
              </a:rPr>
              <a:t>de </a:t>
            </a:r>
            <a:r>
              <a:rPr dirty="0" sz="1700" spc="150">
                <a:latin typeface="Trebuchet MS"/>
                <a:cs typeface="Trebuchet MS"/>
              </a:rPr>
              <a:t>significado </a:t>
            </a:r>
            <a:r>
              <a:rPr dirty="0" sz="1700" spc="-500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indeterminado".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05690" y="6439217"/>
            <a:ext cx="4952365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40" b="1">
                <a:latin typeface="Trebuchet MS"/>
                <a:cs typeface="Trebuchet MS"/>
              </a:rPr>
              <a:t>Imagem</a:t>
            </a:r>
            <a:r>
              <a:rPr dirty="0" sz="1200" spc="30" b="1">
                <a:latin typeface="Trebuchet MS"/>
                <a:cs typeface="Trebuchet MS"/>
              </a:rPr>
              <a:t> </a:t>
            </a:r>
            <a:r>
              <a:rPr dirty="0" sz="1200" spc="-75" b="1">
                <a:latin typeface="Trebuchet MS"/>
                <a:cs typeface="Trebuchet MS"/>
              </a:rPr>
              <a:t>1.</a:t>
            </a:r>
            <a:r>
              <a:rPr dirty="0" sz="1200" spc="-30" b="1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Fluxograma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25">
                <a:latin typeface="Trebuchet MS"/>
                <a:cs typeface="Trebuchet MS"/>
              </a:rPr>
              <a:t>da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análise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molecular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de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20">
                <a:latin typeface="Trebuchet MS"/>
                <a:cs typeface="Trebuchet MS"/>
              </a:rPr>
              <a:t>amostras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citológicas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de </a:t>
            </a:r>
            <a:r>
              <a:rPr dirty="0" sz="1200" spc="-34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tireoide.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97132" y="1991738"/>
            <a:ext cx="3935993" cy="4384653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2455646" y="9491662"/>
            <a:ext cx="5307330" cy="636270"/>
          </a:xfrm>
          <a:custGeom>
            <a:avLst/>
            <a:gdLst/>
            <a:ahLst/>
            <a:cxnLst/>
            <a:rect l="l" t="t" r="r" b="b"/>
            <a:pathLst>
              <a:path w="5307330" h="636270">
                <a:moveTo>
                  <a:pt x="5205265" y="1270"/>
                </a:moveTo>
                <a:lnTo>
                  <a:pt x="101503" y="1270"/>
                </a:lnTo>
                <a:lnTo>
                  <a:pt x="107510" y="0"/>
                </a:lnTo>
                <a:lnTo>
                  <a:pt x="5199258" y="0"/>
                </a:lnTo>
                <a:lnTo>
                  <a:pt x="5205265" y="1270"/>
                </a:lnTo>
                <a:close/>
              </a:path>
              <a:path w="5307330" h="636270">
                <a:moveTo>
                  <a:pt x="5205265" y="635000"/>
                </a:moveTo>
                <a:lnTo>
                  <a:pt x="101503" y="635000"/>
                </a:lnTo>
                <a:lnTo>
                  <a:pt x="84104" y="631190"/>
                </a:lnTo>
                <a:lnTo>
                  <a:pt x="48011" y="612140"/>
                </a:lnTo>
                <a:lnTo>
                  <a:pt x="27246" y="591820"/>
                </a:lnTo>
                <a:lnTo>
                  <a:pt x="23690" y="588009"/>
                </a:lnTo>
                <a:lnTo>
                  <a:pt x="5262" y="551179"/>
                </a:lnTo>
                <a:lnTo>
                  <a:pt x="3649" y="546100"/>
                </a:lnTo>
                <a:lnTo>
                  <a:pt x="1249" y="534670"/>
                </a:lnTo>
                <a:lnTo>
                  <a:pt x="487" y="528320"/>
                </a:lnTo>
                <a:lnTo>
                  <a:pt x="121" y="523240"/>
                </a:lnTo>
                <a:lnTo>
                  <a:pt x="0" y="114300"/>
                </a:lnTo>
                <a:lnTo>
                  <a:pt x="121" y="111759"/>
                </a:lnTo>
                <a:lnTo>
                  <a:pt x="5262" y="83820"/>
                </a:lnTo>
                <a:lnTo>
                  <a:pt x="7155" y="77470"/>
                </a:lnTo>
                <a:lnTo>
                  <a:pt x="27246" y="43179"/>
                </a:lnTo>
                <a:lnTo>
                  <a:pt x="31018" y="38100"/>
                </a:lnTo>
                <a:lnTo>
                  <a:pt x="52710" y="20320"/>
                </a:lnTo>
                <a:lnTo>
                  <a:pt x="57561" y="16509"/>
                </a:lnTo>
                <a:lnTo>
                  <a:pt x="84104" y="5079"/>
                </a:lnTo>
                <a:lnTo>
                  <a:pt x="89794" y="2540"/>
                </a:lnTo>
                <a:lnTo>
                  <a:pt x="95597" y="1270"/>
                </a:lnTo>
                <a:lnTo>
                  <a:pt x="5211170" y="1270"/>
                </a:lnTo>
                <a:lnTo>
                  <a:pt x="5216974" y="2540"/>
                </a:lnTo>
                <a:lnTo>
                  <a:pt x="5222664" y="5079"/>
                </a:lnTo>
                <a:lnTo>
                  <a:pt x="5228239" y="6350"/>
                </a:lnTo>
                <a:lnTo>
                  <a:pt x="5254058" y="20320"/>
                </a:lnTo>
                <a:lnTo>
                  <a:pt x="5258757" y="22859"/>
                </a:lnTo>
                <a:lnTo>
                  <a:pt x="5277636" y="40640"/>
                </a:lnTo>
                <a:lnTo>
                  <a:pt x="112196" y="40640"/>
                </a:lnTo>
                <a:lnTo>
                  <a:pt x="107231" y="41909"/>
                </a:lnTo>
                <a:lnTo>
                  <a:pt x="104386" y="41909"/>
                </a:lnTo>
                <a:lnTo>
                  <a:pt x="99585" y="43179"/>
                </a:lnTo>
                <a:lnTo>
                  <a:pt x="100576" y="43179"/>
                </a:lnTo>
                <a:lnTo>
                  <a:pt x="95864" y="44450"/>
                </a:lnTo>
                <a:lnTo>
                  <a:pt x="96842" y="44450"/>
                </a:lnTo>
                <a:lnTo>
                  <a:pt x="92232" y="45720"/>
                </a:lnTo>
                <a:lnTo>
                  <a:pt x="93184" y="45720"/>
                </a:lnTo>
                <a:lnTo>
                  <a:pt x="88689" y="46990"/>
                </a:lnTo>
                <a:lnTo>
                  <a:pt x="89616" y="46990"/>
                </a:lnTo>
                <a:lnTo>
                  <a:pt x="85222" y="48259"/>
                </a:lnTo>
                <a:lnTo>
                  <a:pt x="86123" y="48259"/>
                </a:lnTo>
                <a:lnTo>
                  <a:pt x="83983" y="49529"/>
                </a:lnTo>
                <a:lnTo>
                  <a:pt x="82732" y="49529"/>
                </a:lnTo>
                <a:lnTo>
                  <a:pt x="78579" y="52070"/>
                </a:lnTo>
                <a:lnTo>
                  <a:pt x="79430" y="52070"/>
                </a:lnTo>
                <a:lnTo>
                  <a:pt x="77417" y="53340"/>
                </a:lnTo>
                <a:lnTo>
                  <a:pt x="76217" y="53340"/>
                </a:lnTo>
                <a:lnTo>
                  <a:pt x="73626" y="55879"/>
                </a:lnTo>
                <a:lnTo>
                  <a:pt x="73118" y="55879"/>
                </a:lnTo>
                <a:lnTo>
                  <a:pt x="69372" y="58420"/>
                </a:lnTo>
                <a:lnTo>
                  <a:pt x="70134" y="58420"/>
                </a:lnTo>
                <a:lnTo>
                  <a:pt x="66540" y="60959"/>
                </a:lnTo>
                <a:lnTo>
                  <a:pt x="67264" y="60959"/>
                </a:lnTo>
                <a:lnTo>
                  <a:pt x="63822" y="63500"/>
                </a:lnTo>
                <a:lnTo>
                  <a:pt x="64508" y="63500"/>
                </a:lnTo>
                <a:lnTo>
                  <a:pt x="62323" y="66040"/>
                </a:lnTo>
                <a:lnTo>
                  <a:pt x="61892" y="66040"/>
                </a:lnTo>
                <a:lnTo>
                  <a:pt x="59809" y="68579"/>
                </a:lnTo>
                <a:lnTo>
                  <a:pt x="59402" y="68579"/>
                </a:lnTo>
                <a:lnTo>
                  <a:pt x="56456" y="72390"/>
                </a:lnTo>
                <a:lnTo>
                  <a:pt x="57040" y="72390"/>
                </a:lnTo>
                <a:lnTo>
                  <a:pt x="55203" y="74929"/>
                </a:lnTo>
                <a:lnTo>
                  <a:pt x="54830" y="74929"/>
                </a:lnTo>
                <a:lnTo>
                  <a:pt x="53112" y="77470"/>
                </a:lnTo>
                <a:lnTo>
                  <a:pt x="52773" y="77470"/>
                </a:lnTo>
                <a:lnTo>
                  <a:pt x="50982" y="81279"/>
                </a:lnTo>
                <a:lnTo>
                  <a:pt x="48671" y="85090"/>
                </a:lnTo>
                <a:lnTo>
                  <a:pt x="49103" y="85090"/>
                </a:lnTo>
                <a:lnTo>
                  <a:pt x="47782" y="87629"/>
                </a:lnTo>
                <a:lnTo>
                  <a:pt x="47515" y="87629"/>
                </a:lnTo>
                <a:lnTo>
                  <a:pt x="46182" y="91440"/>
                </a:lnTo>
                <a:lnTo>
                  <a:pt x="44918" y="95250"/>
                </a:lnTo>
                <a:lnTo>
                  <a:pt x="43823" y="99059"/>
                </a:lnTo>
                <a:lnTo>
                  <a:pt x="42915" y="102870"/>
                </a:lnTo>
                <a:lnTo>
                  <a:pt x="42194" y="106679"/>
                </a:lnTo>
                <a:lnTo>
                  <a:pt x="41654" y="110490"/>
                </a:lnTo>
                <a:lnTo>
                  <a:pt x="41315" y="114300"/>
                </a:lnTo>
                <a:lnTo>
                  <a:pt x="41153" y="119379"/>
                </a:lnTo>
                <a:lnTo>
                  <a:pt x="41140" y="515620"/>
                </a:lnTo>
                <a:lnTo>
                  <a:pt x="41216" y="519429"/>
                </a:lnTo>
                <a:lnTo>
                  <a:pt x="41495" y="523240"/>
                </a:lnTo>
                <a:lnTo>
                  <a:pt x="41610" y="524509"/>
                </a:lnTo>
                <a:lnTo>
                  <a:pt x="42130" y="528320"/>
                </a:lnTo>
                <a:lnTo>
                  <a:pt x="42842" y="532129"/>
                </a:lnTo>
                <a:lnTo>
                  <a:pt x="43743" y="535940"/>
                </a:lnTo>
                <a:lnTo>
                  <a:pt x="44823" y="539750"/>
                </a:lnTo>
                <a:lnTo>
                  <a:pt x="46080" y="543559"/>
                </a:lnTo>
                <a:lnTo>
                  <a:pt x="47515" y="547370"/>
                </a:lnTo>
                <a:lnTo>
                  <a:pt x="49103" y="551179"/>
                </a:lnTo>
                <a:lnTo>
                  <a:pt x="49399" y="551179"/>
                </a:lnTo>
                <a:lnTo>
                  <a:pt x="50855" y="553720"/>
                </a:lnTo>
                <a:lnTo>
                  <a:pt x="50385" y="553720"/>
                </a:lnTo>
                <a:lnTo>
                  <a:pt x="52773" y="557529"/>
                </a:lnTo>
                <a:lnTo>
                  <a:pt x="53112" y="557529"/>
                </a:lnTo>
                <a:lnTo>
                  <a:pt x="54830" y="560070"/>
                </a:lnTo>
                <a:lnTo>
                  <a:pt x="54284" y="560070"/>
                </a:lnTo>
                <a:lnTo>
                  <a:pt x="57040" y="563879"/>
                </a:lnTo>
                <a:lnTo>
                  <a:pt x="57438" y="563879"/>
                </a:lnTo>
                <a:lnTo>
                  <a:pt x="59402" y="566420"/>
                </a:lnTo>
                <a:lnTo>
                  <a:pt x="59809" y="566420"/>
                </a:lnTo>
                <a:lnTo>
                  <a:pt x="61892" y="568959"/>
                </a:lnTo>
                <a:lnTo>
                  <a:pt x="61231" y="568959"/>
                </a:lnTo>
                <a:lnTo>
                  <a:pt x="64508" y="571500"/>
                </a:lnTo>
                <a:lnTo>
                  <a:pt x="63822" y="571500"/>
                </a:lnTo>
                <a:lnTo>
                  <a:pt x="67264" y="574040"/>
                </a:lnTo>
                <a:lnTo>
                  <a:pt x="66540" y="574040"/>
                </a:lnTo>
                <a:lnTo>
                  <a:pt x="70134" y="576579"/>
                </a:lnTo>
                <a:lnTo>
                  <a:pt x="69372" y="576579"/>
                </a:lnTo>
                <a:lnTo>
                  <a:pt x="73118" y="579120"/>
                </a:lnTo>
                <a:lnTo>
                  <a:pt x="72331" y="579120"/>
                </a:lnTo>
                <a:lnTo>
                  <a:pt x="76217" y="581659"/>
                </a:lnTo>
                <a:lnTo>
                  <a:pt x="76746" y="581659"/>
                </a:lnTo>
                <a:lnTo>
                  <a:pt x="79430" y="584200"/>
                </a:lnTo>
                <a:lnTo>
                  <a:pt x="80656" y="584200"/>
                </a:lnTo>
                <a:lnTo>
                  <a:pt x="82732" y="585470"/>
                </a:lnTo>
                <a:lnTo>
                  <a:pt x="81843" y="585470"/>
                </a:lnTo>
                <a:lnTo>
                  <a:pt x="86123" y="586740"/>
                </a:lnTo>
                <a:lnTo>
                  <a:pt x="85222" y="586740"/>
                </a:lnTo>
                <a:lnTo>
                  <a:pt x="89616" y="589279"/>
                </a:lnTo>
                <a:lnTo>
                  <a:pt x="90937" y="589279"/>
                </a:lnTo>
                <a:lnTo>
                  <a:pt x="93184" y="590550"/>
                </a:lnTo>
                <a:lnTo>
                  <a:pt x="94537" y="590550"/>
                </a:lnTo>
                <a:lnTo>
                  <a:pt x="96842" y="591820"/>
                </a:lnTo>
                <a:lnTo>
                  <a:pt x="99585" y="591820"/>
                </a:lnTo>
                <a:lnTo>
                  <a:pt x="104386" y="593090"/>
                </a:lnTo>
                <a:lnTo>
                  <a:pt x="103370" y="593090"/>
                </a:lnTo>
                <a:lnTo>
                  <a:pt x="108259" y="594359"/>
                </a:lnTo>
                <a:lnTo>
                  <a:pt x="5277636" y="594359"/>
                </a:lnTo>
                <a:lnTo>
                  <a:pt x="5275750" y="596900"/>
                </a:lnTo>
                <a:lnTo>
                  <a:pt x="5244177" y="621029"/>
                </a:lnTo>
                <a:lnTo>
                  <a:pt x="5222664" y="631190"/>
                </a:lnTo>
                <a:lnTo>
                  <a:pt x="5205265" y="635000"/>
                </a:lnTo>
                <a:close/>
              </a:path>
              <a:path w="5307330" h="636270">
                <a:moveTo>
                  <a:pt x="5224924" y="50800"/>
                </a:moveTo>
                <a:lnTo>
                  <a:pt x="5220644" y="48259"/>
                </a:lnTo>
                <a:lnTo>
                  <a:pt x="5221546" y="48259"/>
                </a:lnTo>
                <a:lnTo>
                  <a:pt x="5217152" y="46990"/>
                </a:lnTo>
                <a:lnTo>
                  <a:pt x="5218079" y="46990"/>
                </a:lnTo>
                <a:lnTo>
                  <a:pt x="5213583" y="45720"/>
                </a:lnTo>
                <a:lnTo>
                  <a:pt x="5214536" y="45720"/>
                </a:lnTo>
                <a:lnTo>
                  <a:pt x="5209926" y="44450"/>
                </a:lnTo>
                <a:lnTo>
                  <a:pt x="5210903" y="44450"/>
                </a:lnTo>
                <a:lnTo>
                  <a:pt x="5206192" y="43179"/>
                </a:lnTo>
                <a:lnTo>
                  <a:pt x="5207182" y="43179"/>
                </a:lnTo>
                <a:lnTo>
                  <a:pt x="5202382" y="41909"/>
                </a:lnTo>
                <a:lnTo>
                  <a:pt x="5199537" y="41909"/>
                </a:lnTo>
                <a:lnTo>
                  <a:pt x="5194571" y="40640"/>
                </a:lnTo>
                <a:lnTo>
                  <a:pt x="5277636" y="40640"/>
                </a:lnTo>
                <a:lnTo>
                  <a:pt x="5279522" y="43179"/>
                </a:lnTo>
                <a:lnTo>
                  <a:pt x="5283078" y="46990"/>
                </a:lnTo>
                <a:lnTo>
                  <a:pt x="5284748" y="49529"/>
                </a:lnTo>
                <a:lnTo>
                  <a:pt x="5224035" y="49529"/>
                </a:lnTo>
                <a:lnTo>
                  <a:pt x="5224924" y="50800"/>
                </a:lnTo>
                <a:close/>
              </a:path>
              <a:path w="5307330" h="636270">
                <a:moveTo>
                  <a:pt x="81843" y="50800"/>
                </a:moveTo>
                <a:lnTo>
                  <a:pt x="82732" y="49529"/>
                </a:lnTo>
                <a:lnTo>
                  <a:pt x="83983" y="49529"/>
                </a:lnTo>
                <a:lnTo>
                  <a:pt x="81843" y="50800"/>
                </a:lnTo>
                <a:close/>
              </a:path>
              <a:path w="5307330" h="636270">
                <a:moveTo>
                  <a:pt x="5231363" y="54609"/>
                </a:moveTo>
                <a:lnTo>
                  <a:pt x="5227337" y="52070"/>
                </a:lnTo>
                <a:lnTo>
                  <a:pt x="5228188" y="52070"/>
                </a:lnTo>
                <a:lnTo>
                  <a:pt x="5224035" y="49529"/>
                </a:lnTo>
                <a:lnTo>
                  <a:pt x="5284748" y="49529"/>
                </a:lnTo>
                <a:lnTo>
                  <a:pt x="5286418" y="52070"/>
                </a:lnTo>
                <a:lnTo>
                  <a:pt x="5287196" y="53340"/>
                </a:lnTo>
                <a:lnTo>
                  <a:pt x="5230550" y="53340"/>
                </a:lnTo>
                <a:lnTo>
                  <a:pt x="5231363" y="54609"/>
                </a:lnTo>
                <a:close/>
              </a:path>
              <a:path w="5307330" h="636270">
                <a:moveTo>
                  <a:pt x="75404" y="54609"/>
                </a:moveTo>
                <a:lnTo>
                  <a:pt x="76217" y="53340"/>
                </a:lnTo>
                <a:lnTo>
                  <a:pt x="77417" y="53340"/>
                </a:lnTo>
                <a:lnTo>
                  <a:pt x="75404" y="54609"/>
                </a:lnTo>
                <a:close/>
              </a:path>
              <a:path w="5307330" h="636270">
                <a:moveTo>
                  <a:pt x="5234437" y="57150"/>
                </a:moveTo>
                <a:lnTo>
                  <a:pt x="5230550" y="53340"/>
                </a:lnTo>
                <a:lnTo>
                  <a:pt x="5287196" y="53340"/>
                </a:lnTo>
                <a:lnTo>
                  <a:pt x="5288751" y="55879"/>
                </a:lnTo>
                <a:lnTo>
                  <a:pt x="5233649" y="55879"/>
                </a:lnTo>
                <a:lnTo>
                  <a:pt x="5234437" y="57150"/>
                </a:lnTo>
                <a:close/>
              </a:path>
              <a:path w="5307330" h="636270">
                <a:moveTo>
                  <a:pt x="72331" y="57150"/>
                </a:moveTo>
                <a:lnTo>
                  <a:pt x="73118" y="55879"/>
                </a:lnTo>
                <a:lnTo>
                  <a:pt x="73626" y="55879"/>
                </a:lnTo>
                <a:lnTo>
                  <a:pt x="72331" y="57150"/>
                </a:lnTo>
                <a:close/>
              </a:path>
              <a:path w="5307330" h="636270">
                <a:moveTo>
                  <a:pt x="5245536" y="67309"/>
                </a:moveTo>
                <a:lnTo>
                  <a:pt x="5242260" y="63500"/>
                </a:lnTo>
                <a:lnTo>
                  <a:pt x="5242946" y="63500"/>
                </a:lnTo>
                <a:lnTo>
                  <a:pt x="5239504" y="60959"/>
                </a:lnTo>
                <a:lnTo>
                  <a:pt x="5240228" y="60959"/>
                </a:lnTo>
                <a:lnTo>
                  <a:pt x="5236634" y="58420"/>
                </a:lnTo>
                <a:lnTo>
                  <a:pt x="5237396" y="58420"/>
                </a:lnTo>
                <a:lnTo>
                  <a:pt x="5233649" y="55879"/>
                </a:lnTo>
                <a:lnTo>
                  <a:pt x="5288751" y="55879"/>
                </a:lnTo>
                <a:lnTo>
                  <a:pt x="5289529" y="57150"/>
                </a:lnTo>
                <a:lnTo>
                  <a:pt x="5292412" y="62229"/>
                </a:lnTo>
                <a:lnTo>
                  <a:pt x="5294403" y="66040"/>
                </a:lnTo>
                <a:lnTo>
                  <a:pt x="5244876" y="66040"/>
                </a:lnTo>
                <a:lnTo>
                  <a:pt x="5245536" y="67309"/>
                </a:lnTo>
                <a:close/>
              </a:path>
              <a:path w="5307330" h="636270">
                <a:moveTo>
                  <a:pt x="61231" y="67309"/>
                </a:moveTo>
                <a:lnTo>
                  <a:pt x="61892" y="66040"/>
                </a:lnTo>
                <a:lnTo>
                  <a:pt x="62323" y="66040"/>
                </a:lnTo>
                <a:lnTo>
                  <a:pt x="61231" y="67309"/>
                </a:lnTo>
                <a:close/>
              </a:path>
              <a:path w="5307330" h="636270">
                <a:moveTo>
                  <a:pt x="5248000" y="69850"/>
                </a:moveTo>
                <a:lnTo>
                  <a:pt x="5244876" y="66040"/>
                </a:lnTo>
                <a:lnTo>
                  <a:pt x="5294403" y="66040"/>
                </a:lnTo>
                <a:lnTo>
                  <a:pt x="5295066" y="67309"/>
                </a:lnTo>
                <a:lnTo>
                  <a:pt x="5295666" y="68579"/>
                </a:lnTo>
                <a:lnTo>
                  <a:pt x="5247365" y="68579"/>
                </a:lnTo>
                <a:lnTo>
                  <a:pt x="5248000" y="69850"/>
                </a:lnTo>
                <a:close/>
              </a:path>
              <a:path w="5307330" h="636270">
                <a:moveTo>
                  <a:pt x="58767" y="69850"/>
                </a:moveTo>
                <a:lnTo>
                  <a:pt x="59402" y="68579"/>
                </a:lnTo>
                <a:lnTo>
                  <a:pt x="59809" y="68579"/>
                </a:lnTo>
                <a:lnTo>
                  <a:pt x="58767" y="69850"/>
                </a:lnTo>
                <a:close/>
              </a:path>
              <a:path w="5307330" h="636270">
                <a:moveTo>
                  <a:pt x="5252483" y="76200"/>
                </a:moveTo>
                <a:lnTo>
                  <a:pt x="5249727" y="72390"/>
                </a:lnTo>
                <a:lnTo>
                  <a:pt x="5250312" y="72390"/>
                </a:lnTo>
                <a:lnTo>
                  <a:pt x="5247365" y="68579"/>
                </a:lnTo>
                <a:lnTo>
                  <a:pt x="5295666" y="68579"/>
                </a:lnTo>
                <a:lnTo>
                  <a:pt x="5297467" y="72390"/>
                </a:lnTo>
                <a:lnTo>
                  <a:pt x="5298540" y="74929"/>
                </a:lnTo>
                <a:lnTo>
                  <a:pt x="5251937" y="74929"/>
                </a:lnTo>
                <a:lnTo>
                  <a:pt x="5252483" y="76200"/>
                </a:lnTo>
                <a:close/>
              </a:path>
              <a:path w="5307330" h="636270">
                <a:moveTo>
                  <a:pt x="54284" y="76200"/>
                </a:moveTo>
                <a:lnTo>
                  <a:pt x="54830" y="74929"/>
                </a:lnTo>
                <a:lnTo>
                  <a:pt x="55203" y="74929"/>
                </a:lnTo>
                <a:lnTo>
                  <a:pt x="54284" y="76200"/>
                </a:lnTo>
                <a:close/>
              </a:path>
              <a:path w="5307330" h="636270">
                <a:moveTo>
                  <a:pt x="5254515" y="78740"/>
                </a:moveTo>
                <a:lnTo>
                  <a:pt x="5251937" y="74929"/>
                </a:lnTo>
                <a:lnTo>
                  <a:pt x="5298540" y="74929"/>
                </a:lnTo>
                <a:lnTo>
                  <a:pt x="5299613" y="77470"/>
                </a:lnTo>
                <a:lnTo>
                  <a:pt x="5253995" y="77470"/>
                </a:lnTo>
                <a:lnTo>
                  <a:pt x="5254515" y="78740"/>
                </a:lnTo>
                <a:close/>
              </a:path>
              <a:path w="5307330" h="636270">
                <a:moveTo>
                  <a:pt x="52252" y="78740"/>
                </a:moveTo>
                <a:lnTo>
                  <a:pt x="52773" y="77470"/>
                </a:lnTo>
                <a:lnTo>
                  <a:pt x="53112" y="77470"/>
                </a:lnTo>
                <a:lnTo>
                  <a:pt x="52252" y="78740"/>
                </a:lnTo>
                <a:close/>
              </a:path>
              <a:path w="5307330" h="636270">
                <a:moveTo>
                  <a:pt x="5256382" y="82550"/>
                </a:moveTo>
                <a:lnTo>
                  <a:pt x="5253995" y="77470"/>
                </a:lnTo>
                <a:lnTo>
                  <a:pt x="5299613" y="77470"/>
                </a:lnTo>
                <a:lnTo>
                  <a:pt x="5300748" y="81279"/>
                </a:lnTo>
                <a:lnTo>
                  <a:pt x="5255912" y="81279"/>
                </a:lnTo>
                <a:lnTo>
                  <a:pt x="5256382" y="82550"/>
                </a:lnTo>
                <a:close/>
              </a:path>
              <a:path w="5307330" h="636270">
                <a:moveTo>
                  <a:pt x="50385" y="82550"/>
                </a:moveTo>
                <a:lnTo>
                  <a:pt x="50855" y="81279"/>
                </a:lnTo>
                <a:lnTo>
                  <a:pt x="50385" y="82550"/>
                </a:lnTo>
                <a:close/>
              </a:path>
              <a:path w="5307330" h="636270">
                <a:moveTo>
                  <a:pt x="5259646" y="88900"/>
                </a:moveTo>
                <a:lnTo>
                  <a:pt x="5257665" y="85090"/>
                </a:lnTo>
                <a:lnTo>
                  <a:pt x="5258097" y="85090"/>
                </a:lnTo>
                <a:lnTo>
                  <a:pt x="5255912" y="81279"/>
                </a:lnTo>
                <a:lnTo>
                  <a:pt x="5300748" y="81279"/>
                </a:lnTo>
                <a:lnTo>
                  <a:pt x="5301505" y="83820"/>
                </a:lnTo>
                <a:lnTo>
                  <a:pt x="5302715" y="87629"/>
                </a:lnTo>
                <a:lnTo>
                  <a:pt x="5259252" y="87629"/>
                </a:lnTo>
                <a:lnTo>
                  <a:pt x="5259646" y="88900"/>
                </a:lnTo>
                <a:close/>
              </a:path>
              <a:path w="5307330" h="636270">
                <a:moveTo>
                  <a:pt x="47122" y="88900"/>
                </a:moveTo>
                <a:lnTo>
                  <a:pt x="47515" y="87629"/>
                </a:lnTo>
                <a:lnTo>
                  <a:pt x="47782" y="87629"/>
                </a:lnTo>
                <a:lnTo>
                  <a:pt x="47122" y="88900"/>
                </a:lnTo>
                <a:close/>
              </a:path>
              <a:path w="5307330" h="636270">
                <a:moveTo>
                  <a:pt x="5306646" y="111759"/>
                </a:moveTo>
                <a:lnTo>
                  <a:pt x="5265272" y="111759"/>
                </a:lnTo>
                <a:lnTo>
                  <a:pt x="5265158" y="110490"/>
                </a:lnTo>
                <a:lnTo>
                  <a:pt x="5264637" y="106679"/>
                </a:lnTo>
                <a:lnTo>
                  <a:pt x="5263926" y="102870"/>
                </a:lnTo>
                <a:lnTo>
                  <a:pt x="5263024" y="99059"/>
                </a:lnTo>
                <a:lnTo>
                  <a:pt x="5261932" y="95250"/>
                </a:lnTo>
                <a:lnTo>
                  <a:pt x="5260687" y="91440"/>
                </a:lnTo>
                <a:lnTo>
                  <a:pt x="5259252" y="87629"/>
                </a:lnTo>
                <a:lnTo>
                  <a:pt x="5302715" y="87629"/>
                </a:lnTo>
                <a:lnTo>
                  <a:pt x="5303118" y="88900"/>
                </a:lnTo>
                <a:lnTo>
                  <a:pt x="5304464" y="95250"/>
                </a:lnTo>
                <a:lnTo>
                  <a:pt x="5305518" y="101600"/>
                </a:lnTo>
                <a:lnTo>
                  <a:pt x="5306280" y="106679"/>
                </a:lnTo>
                <a:lnTo>
                  <a:pt x="5306646" y="111759"/>
                </a:lnTo>
                <a:close/>
              </a:path>
              <a:path w="5307330" h="636270">
                <a:moveTo>
                  <a:pt x="45737" y="92709"/>
                </a:moveTo>
                <a:lnTo>
                  <a:pt x="46080" y="91440"/>
                </a:lnTo>
                <a:lnTo>
                  <a:pt x="45737" y="92709"/>
                </a:lnTo>
                <a:close/>
              </a:path>
              <a:path w="5307330" h="636270">
                <a:moveTo>
                  <a:pt x="5261030" y="92709"/>
                </a:moveTo>
                <a:lnTo>
                  <a:pt x="5260586" y="91440"/>
                </a:lnTo>
                <a:lnTo>
                  <a:pt x="5261030" y="92709"/>
                </a:lnTo>
                <a:close/>
              </a:path>
              <a:path w="5307330" h="636270">
                <a:moveTo>
                  <a:pt x="44531" y="96520"/>
                </a:moveTo>
                <a:lnTo>
                  <a:pt x="44823" y="95250"/>
                </a:lnTo>
                <a:lnTo>
                  <a:pt x="44531" y="96520"/>
                </a:lnTo>
                <a:close/>
              </a:path>
              <a:path w="5307330" h="636270">
                <a:moveTo>
                  <a:pt x="5262237" y="96520"/>
                </a:moveTo>
                <a:lnTo>
                  <a:pt x="5261850" y="95250"/>
                </a:lnTo>
                <a:lnTo>
                  <a:pt x="5262237" y="96520"/>
                </a:lnTo>
                <a:close/>
              </a:path>
              <a:path w="5307330" h="636270">
                <a:moveTo>
                  <a:pt x="43489" y="100329"/>
                </a:moveTo>
                <a:lnTo>
                  <a:pt x="43743" y="99059"/>
                </a:lnTo>
                <a:lnTo>
                  <a:pt x="43489" y="100329"/>
                </a:lnTo>
                <a:close/>
              </a:path>
              <a:path w="5307330" h="636270">
                <a:moveTo>
                  <a:pt x="5263278" y="100329"/>
                </a:moveTo>
                <a:lnTo>
                  <a:pt x="5262942" y="99059"/>
                </a:lnTo>
                <a:lnTo>
                  <a:pt x="5263278" y="100329"/>
                </a:lnTo>
                <a:close/>
              </a:path>
              <a:path w="5307330" h="636270">
                <a:moveTo>
                  <a:pt x="42638" y="104140"/>
                </a:moveTo>
                <a:lnTo>
                  <a:pt x="42842" y="102870"/>
                </a:lnTo>
                <a:lnTo>
                  <a:pt x="42638" y="104140"/>
                </a:lnTo>
                <a:close/>
              </a:path>
              <a:path w="5307330" h="636270">
                <a:moveTo>
                  <a:pt x="5264129" y="104140"/>
                </a:moveTo>
                <a:lnTo>
                  <a:pt x="5263853" y="102870"/>
                </a:lnTo>
                <a:lnTo>
                  <a:pt x="5264129" y="104140"/>
                </a:lnTo>
                <a:close/>
              </a:path>
              <a:path w="5307330" h="636270">
                <a:moveTo>
                  <a:pt x="41978" y="107950"/>
                </a:moveTo>
                <a:lnTo>
                  <a:pt x="42130" y="106679"/>
                </a:lnTo>
                <a:lnTo>
                  <a:pt x="41978" y="107950"/>
                </a:lnTo>
                <a:close/>
              </a:path>
              <a:path w="5307330" h="636270">
                <a:moveTo>
                  <a:pt x="5264790" y="107950"/>
                </a:moveTo>
                <a:lnTo>
                  <a:pt x="5264574" y="106679"/>
                </a:lnTo>
                <a:lnTo>
                  <a:pt x="5264790" y="107950"/>
                </a:lnTo>
                <a:close/>
              </a:path>
              <a:path w="5307330" h="636270">
                <a:moveTo>
                  <a:pt x="41537" y="111425"/>
                </a:moveTo>
                <a:lnTo>
                  <a:pt x="41610" y="110490"/>
                </a:lnTo>
                <a:lnTo>
                  <a:pt x="41537" y="111425"/>
                </a:lnTo>
                <a:close/>
              </a:path>
              <a:path w="5307330" h="636270">
                <a:moveTo>
                  <a:pt x="5265230" y="111425"/>
                </a:moveTo>
                <a:lnTo>
                  <a:pt x="5265113" y="110490"/>
                </a:lnTo>
                <a:lnTo>
                  <a:pt x="5265230" y="111425"/>
                </a:lnTo>
                <a:close/>
              </a:path>
              <a:path w="5307330" h="636270">
                <a:moveTo>
                  <a:pt x="41511" y="111759"/>
                </a:moveTo>
                <a:lnTo>
                  <a:pt x="41537" y="111425"/>
                </a:lnTo>
                <a:lnTo>
                  <a:pt x="41511" y="111759"/>
                </a:lnTo>
                <a:close/>
              </a:path>
              <a:path w="5307330" h="636270">
                <a:moveTo>
                  <a:pt x="5306799" y="115570"/>
                </a:moveTo>
                <a:lnTo>
                  <a:pt x="5265552" y="115570"/>
                </a:lnTo>
                <a:lnTo>
                  <a:pt x="5265488" y="114300"/>
                </a:lnTo>
                <a:lnTo>
                  <a:pt x="5265230" y="111425"/>
                </a:lnTo>
                <a:lnTo>
                  <a:pt x="5265272" y="111759"/>
                </a:lnTo>
                <a:lnTo>
                  <a:pt x="5306646" y="111759"/>
                </a:lnTo>
                <a:lnTo>
                  <a:pt x="5306768" y="114300"/>
                </a:lnTo>
                <a:lnTo>
                  <a:pt x="5306799" y="115570"/>
                </a:lnTo>
                <a:close/>
              </a:path>
              <a:path w="5307330" h="636270">
                <a:moveTo>
                  <a:pt x="41260" y="114998"/>
                </a:moveTo>
                <a:lnTo>
                  <a:pt x="41280" y="114300"/>
                </a:lnTo>
                <a:lnTo>
                  <a:pt x="41260" y="114998"/>
                </a:lnTo>
                <a:close/>
              </a:path>
              <a:path w="5307330" h="636270">
                <a:moveTo>
                  <a:pt x="5265505" y="114965"/>
                </a:moveTo>
                <a:lnTo>
                  <a:pt x="5265453" y="114300"/>
                </a:lnTo>
                <a:lnTo>
                  <a:pt x="5265505" y="114965"/>
                </a:lnTo>
                <a:close/>
              </a:path>
              <a:path w="5307330" h="636270">
                <a:moveTo>
                  <a:pt x="5306776" y="520700"/>
                </a:moveTo>
                <a:lnTo>
                  <a:pt x="5265488" y="520700"/>
                </a:lnTo>
                <a:lnTo>
                  <a:pt x="5265552" y="519429"/>
                </a:lnTo>
                <a:lnTo>
                  <a:pt x="5265505" y="114965"/>
                </a:lnTo>
                <a:lnTo>
                  <a:pt x="5265552" y="115570"/>
                </a:lnTo>
                <a:lnTo>
                  <a:pt x="5306799" y="115570"/>
                </a:lnTo>
                <a:lnTo>
                  <a:pt x="5306776" y="520700"/>
                </a:lnTo>
                <a:close/>
              </a:path>
              <a:path w="5307330" h="636270">
                <a:moveTo>
                  <a:pt x="41245" y="115570"/>
                </a:moveTo>
                <a:lnTo>
                  <a:pt x="41260" y="114998"/>
                </a:lnTo>
                <a:lnTo>
                  <a:pt x="41245" y="115570"/>
                </a:lnTo>
                <a:close/>
              </a:path>
              <a:path w="5307330" h="636270">
                <a:moveTo>
                  <a:pt x="41260" y="520001"/>
                </a:moveTo>
                <a:lnTo>
                  <a:pt x="41216" y="519429"/>
                </a:lnTo>
                <a:lnTo>
                  <a:pt x="41260" y="520001"/>
                </a:lnTo>
                <a:close/>
              </a:path>
              <a:path w="5307330" h="636270">
                <a:moveTo>
                  <a:pt x="5265505" y="520034"/>
                </a:moveTo>
                <a:lnTo>
                  <a:pt x="5265520" y="519429"/>
                </a:lnTo>
                <a:lnTo>
                  <a:pt x="5265505" y="520034"/>
                </a:lnTo>
                <a:close/>
              </a:path>
              <a:path w="5307330" h="636270">
                <a:moveTo>
                  <a:pt x="41315" y="520700"/>
                </a:moveTo>
                <a:lnTo>
                  <a:pt x="41260" y="520001"/>
                </a:lnTo>
                <a:lnTo>
                  <a:pt x="41315" y="520700"/>
                </a:lnTo>
                <a:close/>
              </a:path>
              <a:path w="5307330" h="636270">
                <a:moveTo>
                  <a:pt x="5306555" y="524509"/>
                </a:moveTo>
                <a:lnTo>
                  <a:pt x="5265158" y="524509"/>
                </a:lnTo>
                <a:lnTo>
                  <a:pt x="5265272" y="523240"/>
                </a:lnTo>
                <a:lnTo>
                  <a:pt x="5265505" y="520034"/>
                </a:lnTo>
                <a:lnTo>
                  <a:pt x="5265488" y="520700"/>
                </a:lnTo>
                <a:lnTo>
                  <a:pt x="5306776" y="520700"/>
                </a:lnTo>
                <a:lnTo>
                  <a:pt x="5306738" y="521970"/>
                </a:lnTo>
                <a:lnTo>
                  <a:pt x="5306555" y="524509"/>
                </a:lnTo>
                <a:close/>
              </a:path>
              <a:path w="5307330" h="636270">
                <a:moveTo>
                  <a:pt x="41537" y="523574"/>
                </a:moveTo>
                <a:lnTo>
                  <a:pt x="41495" y="523240"/>
                </a:lnTo>
                <a:lnTo>
                  <a:pt x="41537" y="523574"/>
                </a:lnTo>
                <a:close/>
              </a:path>
              <a:path w="5307330" h="636270">
                <a:moveTo>
                  <a:pt x="5265230" y="523574"/>
                </a:moveTo>
                <a:lnTo>
                  <a:pt x="5265256" y="523240"/>
                </a:lnTo>
                <a:lnTo>
                  <a:pt x="5265230" y="523574"/>
                </a:lnTo>
                <a:close/>
              </a:path>
              <a:path w="5307330" h="636270">
                <a:moveTo>
                  <a:pt x="41654" y="524509"/>
                </a:moveTo>
                <a:lnTo>
                  <a:pt x="41537" y="523574"/>
                </a:lnTo>
                <a:lnTo>
                  <a:pt x="41654" y="524509"/>
                </a:lnTo>
                <a:close/>
              </a:path>
              <a:path w="5307330" h="636270">
                <a:moveTo>
                  <a:pt x="5306280" y="528320"/>
                </a:moveTo>
                <a:lnTo>
                  <a:pt x="5264637" y="528320"/>
                </a:lnTo>
                <a:lnTo>
                  <a:pt x="5265230" y="523574"/>
                </a:lnTo>
                <a:lnTo>
                  <a:pt x="5265158" y="524509"/>
                </a:lnTo>
                <a:lnTo>
                  <a:pt x="5306555" y="524509"/>
                </a:lnTo>
                <a:lnTo>
                  <a:pt x="5306280" y="528320"/>
                </a:lnTo>
                <a:close/>
              </a:path>
              <a:path w="5307330" h="636270">
                <a:moveTo>
                  <a:pt x="42194" y="528320"/>
                </a:moveTo>
                <a:lnTo>
                  <a:pt x="41978" y="527050"/>
                </a:lnTo>
                <a:lnTo>
                  <a:pt x="42194" y="528320"/>
                </a:lnTo>
                <a:close/>
              </a:path>
              <a:path w="5307330" h="636270">
                <a:moveTo>
                  <a:pt x="5305823" y="532129"/>
                </a:moveTo>
                <a:lnTo>
                  <a:pt x="5263926" y="532129"/>
                </a:lnTo>
                <a:lnTo>
                  <a:pt x="5264790" y="527050"/>
                </a:lnTo>
                <a:lnTo>
                  <a:pt x="5264637" y="528320"/>
                </a:lnTo>
                <a:lnTo>
                  <a:pt x="5306280" y="528320"/>
                </a:lnTo>
                <a:lnTo>
                  <a:pt x="5305823" y="532129"/>
                </a:lnTo>
                <a:close/>
              </a:path>
              <a:path w="5307330" h="636270">
                <a:moveTo>
                  <a:pt x="42915" y="532129"/>
                </a:moveTo>
                <a:lnTo>
                  <a:pt x="42638" y="530859"/>
                </a:lnTo>
                <a:lnTo>
                  <a:pt x="42915" y="532129"/>
                </a:lnTo>
                <a:close/>
              </a:path>
              <a:path w="5307330" h="636270">
                <a:moveTo>
                  <a:pt x="5305252" y="535940"/>
                </a:moveTo>
                <a:lnTo>
                  <a:pt x="5263024" y="535940"/>
                </a:lnTo>
                <a:lnTo>
                  <a:pt x="5264129" y="530859"/>
                </a:lnTo>
                <a:lnTo>
                  <a:pt x="5263926" y="532129"/>
                </a:lnTo>
                <a:lnTo>
                  <a:pt x="5305823" y="532129"/>
                </a:lnTo>
                <a:lnTo>
                  <a:pt x="5305518" y="534670"/>
                </a:lnTo>
                <a:lnTo>
                  <a:pt x="5305252" y="535940"/>
                </a:lnTo>
                <a:close/>
              </a:path>
              <a:path w="5307330" h="636270">
                <a:moveTo>
                  <a:pt x="43823" y="535940"/>
                </a:moveTo>
                <a:lnTo>
                  <a:pt x="43489" y="534670"/>
                </a:lnTo>
                <a:lnTo>
                  <a:pt x="43823" y="535940"/>
                </a:lnTo>
                <a:close/>
              </a:path>
              <a:path w="5307330" h="636270">
                <a:moveTo>
                  <a:pt x="5304452" y="539750"/>
                </a:moveTo>
                <a:lnTo>
                  <a:pt x="5261932" y="539750"/>
                </a:lnTo>
                <a:lnTo>
                  <a:pt x="5263278" y="534670"/>
                </a:lnTo>
                <a:lnTo>
                  <a:pt x="5263024" y="535940"/>
                </a:lnTo>
                <a:lnTo>
                  <a:pt x="5305252" y="535940"/>
                </a:lnTo>
                <a:lnTo>
                  <a:pt x="5304452" y="539750"/>
                </a:lnTo>
                <a:close/>
              </a:path>
              <a:path w="5307330" h="636270">
                <a:moveTo>
                  <a:pt x="44918" y="539750"/>
                </a:moveTo>
                <a:lnTo>
                  <a:pt x="44531" y="538479"/>
                </a:lnTo>
                <a:lnTo>
                  <a:pt x="44918" y="539750"/>
                </a:lnTo>
                <a:close/>
              </a:path>
              <a:path w="5307330" h="636270">
                <a:moveTo>
                  <a:pt x="5303652" y="543559"/>
                </a:moveTo>
                <a:lnTo>
                  <a:pt x="5260687" y="543559"/>
                </a:lnTo>
                <a:lnTo>
                  <a:pt x="5262237" y="538479"/>
                </a:lnTo>
                <a:lnTo>
                  <a:pt x="5261932" y="539750"/>
                </a:lnTo>
                <a:lnTo>
                  <a:pt x="5304452" y="539750"/>
                </a:lnTo>
                <a:lnTo>
                  <a:pt x="5303652" y="543559"/>
                </a:lnTo>
                <a:close/>
              </a:path>
              <a:path w="5307330" h="636270">
                <a:moveTo>
                  <a:pt x="46182" y="543559"/>
                </a:moveTo>
                <a:lnTo>
                  <a:pt x="45737" y="542290"/>
                </a:lnTo>
                <a:lnTo>
                  <a:pt x="46182" y="543559"/>
                </a:lnTo>
                <a:close/>
              </a:path>
              <a:path w="5307330" h="636270">
                <a:moveTo>
                  <a:pt x="5302715" y="547370"/>
                </a:moveTo>
                <a:lnTo>
                  <a:pt x="5259252" y="547370"/>
                </a:lnTo>
                <a:lnTo>
                  <a:pt x="5261030" y="542290"/>
                </a:lnTo>
                <a:lnTo>
                  <a:pt x="5260687" y="543559"/>
                </a:lnTo>
                <a:lnTo>
                  <a:pt x="5303652" y="543559"/>
                </a:lnTo>
                <a:lnTo>
                  <a:pt x="5303118" y="546100"/>
                </a:lnTo>
                <a:lnTo>
                  <a:pt x="5302715" y="547370"/>
                </a:lnTo>
                <a:close/>
              </a:path>
              <a:path w="5307330" h="636270">
                <a:moveTo>
                  <a:pt x="47617" y="547370"/>
                </a:moveTo>
                <a:lnTo>
                  <a:pt x="47122" y="546100"/>
                </a:lnTo>
                <a:lnTo>
                  <a:pt x="47617" y="547370"/>
                </a:lnTo>
                <a:close/>
              </a:path>
              <a:path w="5307330" h="636270">
                <a:moveTo>
                  <a:pt x="5301505" y="551179"/>
                </a:moveTo>
                <a:lnTo>
                  <a:pt x="5257665" y="551179"/>
                </a:lnTo>
                <a:lnTo>
                  <a:pt x="5259646" y="546100"/>
                </a:lnTo>
                <a:lnTo>
                  <a:pt x="5259252" y="547370"/>
                </a:lnTo>
                <a:lnTo>
                  <a:pt x="5302715" y="547370"/>
                </a:lnTo>
                <a:lnTo>
                  <a:pt x="5301505" y="551179"/>
                </a:lnTo>
                <a:close/>
              </a:path>
              <a:path w="5307330" h="636270">
                <a:moveTo>
                  <a:pt x="49399" y="551179"/>
                </a:moveTo>
                <a:lnTo>
                  <a:pt x="49103" y="551179"/>
                </a:lnTo>
                <a:lnTo>
                  <a:pt x="48671" y="549909"/>
                </a:lnTo>
                <a:lnTo>
                  <a:pt x="49399" y="551179"/>
                </a:lnTo>
                <a:close/>
              </a:path>
              <a:path w="5307330" h="636270">
                <a:moveTo>
                  <a:pt x="5299613" y="557529"/>
                </a:moveTo>
                <a:lnTo>
                  <a:pt x="5253995" y="557529"/>
                </a:lnTo>
                <a:lnTo>
                  <a:pt x="5256382" y="553720"/>
                </a:lnTo>
                <a:lnTo>
                  <a:pt x="5255912" y="553720"/>
                </a:lnTo>
                <a:lnTo>
                  <a:pt x="5258097" y="549909"/>
                </a:lnTo>
                <a:lnTo>
                  <a:pt x="5257665" y="551179"/>
                </a:lnTo>
                <a:lnTo>
                  <a:pt x="5301505" y="551179"/>
                </a:lnTo>
                <a:lnTo>
                  <a:pt x="5299613" y="557529"/>
                </a:lnTo>
                <a:close/>
              </a:path>
              <a:path w="5307330" h="636270">
                <a:moveTo>
                  <a:pt x="53112" y="557529"/>
                </a:moveTo>
                <a:lnTo>
                  <a:pt x="52773" y="557529"/>
                </a:lnTo>
                <a:lnTo>
                  <a:pt x="52252" y="556259"/>
                </a:lnTo>
                <a:lnTo>
                  <a:pt x="53112" y="557529"/>
                </a:lnTo>
                <a:close/>
              </a:path>
              <a:path w="5307330" h="636270">
                <a:moveTo>
                  <a:pt x="5296867" y="563879"/>
                </a:moveTo>
                <a:lnTo>
                  <a:pt x="5249727" y="563879"/>
                </a:lnTo>
                <a:lnTo>
                  <a:pt x="5252483" y="560070"/>
                </a:lnTo>
                <a:lnTo>
                  <a:pt x="5251937" y="560070"/>
                </a:lnTo>
                <a:lnTo>
                  <a:pt x="5254515" y="556259"/>
                </a:lnTo>
                <a:lnTo>
                  <a:pt x="5253995" y="557529"/>
                </a:lnTo>
                <a:lnTo>
                  <a:pt x="5299613" y="557529"/>
                </a:lnTo>
                <a:lnTo>
                  <a:pt x="5297467" y="562609"/>
                </a:lnTo>
                <a:lnTo>
                  <a:pt x="5296867" y="563879"/>
                </a:lnTo>
                <a:close/>
              </a:path>
              <a:path w="5307330" h="636270">
                <a:moveTo>
                  <a:pt x="57438" y="563879"/>
                </a:moveTo>
                <a:lnTo>
                  <a:pt x="57040" y="563879"/>
                </a:lnTo>
                <a:lnTo>
                  <a:pt x="56456" y="562609"/>
                </a:lnTo>
                <a:lnTo>
                  <a:pt x="57438" y="563879"/>
                </a:lnTo>
                <a:close/>
              </a:path>
              <a:path w="5307330" h="636270">
                <a:moveTo>
                  <a:pt x="5295666" y="566420"/>
                </a:moveTo>
                <a:lnTo>
                  <a:pt x="5247365" y="566420"/>
                </a:lnTo>
                <a:lnTo>
                  <a:pt x="5250312" y="562609"/>
                </a:lnTo>
                <a:lnTo>
                  <a:pt x="5249727" y="563879"/>
                </a:lnTo>
                <a:lnTo>
                  <a:pt x="5296867" y="563879"/>
                </a:lnTo>
                <a:lnTo>
                  <a:pt x="5295666" y="566420"/>
                </a:lnTo>
                <a:close/>
              </a:path>
              <a:path w="5307330" h="636270">
                <a:moveTo>
                  <a:pt x="59809" y="566420"/>
                </a:moveTo>
                <a:lnTo>
                  <a:pt x="59402" y="566420"/>
                </a:lnTo>
                <a:lnTo>
                  <a:pt x="58767" y="565150"/>
                </a:lnTo>
                <a:lnTo>
                  <a:pt x="59809" y="566420"/>
                </a:lnTo>
                <a:close/>
              </a:path>
              <a:path w="5307330" h="636270">
                <a:moveTo>
                  <a:pt x="5287196" y="581659"/>
                </a:moveTo>
                <a:lnTo>
                  <a:pt x="5230550" y="581659"/>
                </a:lnTo>
                <a:lnTo>
                  <a:pt x="5234437" y="579120"/>
                </a:lnTo>
                <a:lnTo>
                  <a:pt x="5233649" y="579120"/>
                </a:lnTo>
                <a:lnTo>
                  <a:pt x="5237396" y="576579"/>
                </a:lnTo>
                <a:lnTo>
                  <a:pt x="5236634" y="576579"/>
                </a:lnTo>
                <a:lnTo>
                  <a:pt x="5240228" y="574040"/>
                </a:lnTo>
                <a:lnTo>
                  <a:pt x="5239504" y="574040"/>
                </a:lnTo>
                <a:lnTo>
                  <a:pt x="5242946" y="571500"/>
                </a:lnTo>
                <a:lnTo>
                  <a:pt x="5242260" y="571500"/>
                </a:lnTo>
                <a:lnTo>
                  <a:pt x="5245536" y="568959"/>
                </a:lnTo>
                <a:lnTo>
                  <a:pt x="5244876" y="568959"/>
                </a:lnTo>
                <a:lnTo>
                  <a:pt x="5248000" y="565150"/>
                </a:lnTo>
                <a:lnTo>
                  <a:pt x="5247365" y="566420"/>
                </a:lnTo>
                <a:lnTo>
                  <a:pt x="5295666" y="566420"/>
                </a:lnTo>
                <a:lnTo>
                  <a:pt x="5295066" y="567690"/>
                </a:lnTo>
                <a:lnTo>
                  <a:pt x="5292412" y="572770"/>
                </a:lnTo>
                <a:lnTo>
                  <a:pt x="5289529" y="577850"/>
                </a:lnTo>
                <a:lnTo>
                  <a:pt x="5287196" y="581659"/>
                </a:lnTo>
                <a:close/>
              </a:path>
              <a:path w="5307330" h="636270">
                <a:moveTo>
                  <a:pt x="76746" y="581659"/>
                </a:moveTo>
                <a:lnTo>
                  <a:pt x="76217" y="581659"/>
                </a:lnTo>
                <a:lnTo>
                  <a:pt x="75404" y="580390"/>
                </a:lnTo>
                <a:lnTo>
                  <a:pt x="76746" y="581659"/>
                </a:lnTo>
                <a:close/>
              </a:path>
              <a:path w="5307330" h="636270">
                <a:moveTo>
                  <a:pt x="5285583" y="584200"/>
                </a:moveTo>
                <a:lnTo>
                  <a:pt x="5227337" y="584200"/>
                </a:lnTo>
                <a:lnTo>
                  <a:pt x="5231363" y="580390"/>
                </a:lnTo>
                <a:lnTo>
                  <a:pt x="5230550" y="581659"/>
                </a:lnTo>
                <a:lnTo>
                  <a:pt x="5287196" y="581659"/>
                </a:lnTo>
                <a:lnTo>
                  <a:pt x="5286418" y="582929"/>
                </a:lnTo>
                <a:lnTo>
                  <a:pt x="5285583" y="584200"/>
                </a:lnTo>
                <a:close/>
              </a:path>
              <a:path w="5307330" h="636270">
                <a:moveTo>
                  <a:pt x="80656" y="584200"/>
                </a:moveTo>
                <a:lnTo>
                  <a:pt x="79430" y="584200"/>
                </a:lnTo>
                <a:lnTo>
                  <a:pt x="78579" y="582929"/>
                </a:lnTo>
                <a:lnTo>
                  <a:pt x="80656" y="584200"/>
                </a:lnTo>
                <a:close/>
              </a:path>
              <a:path w="5307330" h="636270">
                <a:moveTo>
                  <a:pt x="5281892" y="589279"/>
                </a:moveTo>
                <a:lnTo>
                  <a:pt x="5217152" y="589279"/>
                </a:lnTo>
                <a:lnTo>
                  <a:pt x="5221546" y="586740"/>
                </a:lnTo>
                <a:lnTo>
                  <a:pt x="5220644" y="586740"/>
                </a:lnTo>
                <a:lnTo>
                  <a:pt x="5224924" y="585470"/>
                </a:lnTo>
                <a:lnTo>
                  <a:pt x="5224035" y="585470"/>
                </a:lnTo>
                <a:lnTo>
                  <a:pt x="5228188" y="582929"/>
                </a:lnTo>
                <a:lnTo>
                  <a:pt x="5227337" y="584200"/>
                </a:lnTo>
                <a:lnTo>
                  <a:pt x="5285583" y="584200"/>
                </a:lnTo>
                <a:lnTo>
                  <a:pt x="5283078" y="588009"/>
                </a:lnTo>
                <a:lnTo>
                  <a:pt x="5281892" y="589279"/>
                </a:lnTo>
                <a:close/>
              </a:path>
              <a:path w="5307330" h="636270">
                <a:moveTo>
                  <a:pt x="90937" y="589279"/>
                </a:moveTo>
                <a:lnTo>
                  <a:pt x="89616" y="589279"/>
                </a:lnTo>
                <a:lnTo>
                  <a:pt x="88689" y="588009"/>
                </a:lnTo>
                <a:lnTo>
                  <a:pt x="90937" y="589279"/>
                </a:lnTo>
                <a:close/>
              </a:path>
              <a:path w="5307330" h="636270">
                <a:moveTo>
                  <a:pt x="5280707" y="590550"/>
                </a:moveTo>
                <a:lnTo>
                  <a:pt x="5213583" y="590550"/>
                </a:lnTo>
                <a:lnTo>
                  <a:pt x="5218079" y="588009"/>
                </a:lnTo>
                <a:lnTo>
                  <a:pt x="5217152" y="589279"/>
                </a:lnTo>
                <a:lnTo>
                  <a:pt x="5281892" y="589279"/>
                </a:lnTo>
                <a:lnTo>
                  <a:pt x="5280707" y="590550"/>
                </a:lnTo>
                <a:close/>
              </a:path>
              <a:path w="5307330" h="636270">
                <a:moveTo>
                  <a:pt x="94537" y="590550"/>
                </a:moveTo>
                <a:lnTo>
                  <a:pt x="93184" y="590550"/>
                </a:lnTo>
                <a:lnTo>
                  <a:pt x="92232" y="589279"/>
                </a:lnTo>
                <a:lnTo>
                  <a:pt x="94537" y="590550"/>
                </a:lnTo>
                <a:close/>
              </a:path>
              <a:path w="5307330" h="636270">
                <a:moveTo>
                  <a:pt x="5277636" y="594359"/>
                </a:moveTo>
                <a:lnTo>
                  <a:pt x="5198508" y="594359"/>
                </a:lnTo>
                <a:lnTo>
                  <a:pt x="5203398" y="593090"/>
                </a:lnTo>
                <a:lnTo>
                  <a:pt x="5202382" y="593090"/>
                </a:lnTo>
                <a:lnTo>
                  <a:pt x="5207182" y="591820"/>
                </a:lnTo>
                <a:lnTo>
                  <a:pt x="5209926" y="591820"/>
                </a:lnTo>
                <a:lnTo>
                  <a:pt x="5214536" y="589279"/>
                </a:lnTo>
                <a:lnTo>
                  <a:pt x="5213583" y="590550"/>
                </a:lnTo>
                <a:lnTo>
                  <a:pt x="5280707" y="590550"/>
                </a:lnTo>
                <a:lnTo>
                  <a:pt x="5279522" y="591820"/>
                </a:lnTo>
                <a:lnTo>
                  <a:pt x="5277636" y="594359"/>
                </a:lnTo>
                <a:close/>
              </a:path>
              <a:path w="5307330" h="636270">
                <a:moveTo>
                  <a:pt x="100576" y="591820"/>
                </a:moveTo>
                <a:lnTo>
                  <a:pt x="96842" y="591820"/>
                </a:lnTo>
                <a:lnTo>
                  <a:pt x="95864" y="590550"/>
                </a:lnTo>
                <a:lnTo>
                  <a:pt x="100576" y="591820"/>
                </a:lnTo>
                <a:close/>
              </a:path>
              <a:path w="5307330" h="636270">
                <a:moveTo>
                  <a:pt x="5209926" y="591820"/>
                </a:moveTo>
                <a:lnTo>
                  <a:pt x="5206192" y="591820"/>
                </a:lnTo>
                <a:lnTo>
                  <a:pt x="5210903" y="590550"/>
                </a:lnTo>
                <a:lnTo>
                  <a:pt x="5209926" y="591820"/>
                </a:lnTo>
                <a:close/>
              </a:path>
              <a:path w="5307330" h="636270">
                <a:moveTo>
                  <a:pt x="112196" y="594359"/>
                </a:moveTo>
                <a:lnTo>
                  <a:pt x="108259" y="594359"/>
                </a:lnTo>
                <a:lnTo>
                  <a:pt x="107231" y="593090"/>
                </a:lnTo>
                <a:lnTo>
                  <a:pt x="112196" y="594359"/>
                </a:lnTo>
                <a:close/>
              </a:path>
              <a:path w="5307330" h="636270">
                <a:moveTo>
                  <a:pt x="5198508" y="594359"/>
                </a:moveTo>
                <a:lnTo>
                  <a:pt x="5194571" y="594359"/>
                </a:lnTo>
                <a:lnTo>
                  <a:pt x="5199537" y="593090"/>
                </a:lnTo>
                <a:lnTo>
                  <a:pt x="5198508" y="594359"/>
                </a:lnTo>
                <a:close/>
              </a:path>
              <a:path w="5307330" h="636270">
                <a:moveTo>
                  <a:pt x="5193187" y="636270"/>
                </a:moveTo>
                <a:lnTo>
                  <a:pt x="113581" y="636270"/>
                </a:lnTo>
                <a:lnTo>
                  <a:pt x="107510" y="635000"/>
                </a:lnTo>
                <a:lnTo>
                  <a:pt x="5199258" y="635000"/>
                </a:lnTo>
                <a:lnTo>
                  <a:pt x="5193187" y="63627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2556490" y="9544050"/>
            <a:ext cx="4986020" cy="480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95"/>
              </a:lnSpc>
              <a:spcBef>
                <a:spcPts val="95"/>
              </a:spcBef>
            </a:pPr>
            <a:r>
              <a:rPr dirty="0" sz="1000" b="1">
                <a:latin typeface="Trebuchet MS"/>
                <a:cs typeface="Trebuchet MS"/>
              </a:rPr>
              <a:t>Referência: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10">
                <a:latin typeface="Trebuchet MS"/>
                <a:cs typeface="Trebuchet MS"/>
              </a:rPr>
              <a:t>Roy-Chowdhuri, </a:t>
            </a:r>
            <a:r>
              <a:rPr dirty="0" sz="1000" spc="35">
                <a:latin typeface="Trebuchet MS"/>
                <a:cs typeface="Trebuchet MS"/>
              </a:rPr>
              <a:t>S. </a:t>
            </a:r>
            <a:r>
              <a:rPr dirty="0" sz="1000" spc="-50">
                <a:latin typeface="Trebuchet MS"/>
                <a:cs typeface="Trebuchet MS"/>
              </a:rPr>
              <a:t>et </a:t>
            </a:r>
            <a:r>
              <a:rPr dirty="0" sz="1000" spc="-55">
                <a:latin typeface="Trebuchet MS"/>
                <a:cs typeface="Trebuchet MS"/>
              </a:rPr>
              <a:t>al. </a:t>
            </a:r>
            <a:r>
              <a:rPr dirty="0" sz="1000">
                <a:latin typeface="Trebuchet MS"/>
                <a:cs typeface="Trebuchet MS"/>
              </a:rPr>
              <a:t>Molecular </a:t>
            </a:r>
            <a:r>
              <a:rPr dirty="0" sz="1000" spc="15">
                <a:latin typeface="Trebuchet MS"/>
                <a:cs typeface="Trebuchet MS"/>
              </a:rPr>
              <a:t>Diagnostics </a:t>
            </a:r>
            <a:r>
              <a:rPr dirty="0" sz="1000" spc="-35">
                <a:latin typeface="Trebuchet MS"/>
                <a:cs typeface="Trebuchet MS"/>
              </a:rPr>
              <a:t>in </a:t>
            </a:r>
            <a:r>
              <a:rPr dirty="0" sz="1000" spc="5">
                <a:latin typeface="Trebuchet MS"/>
                <a:cs typeface="Trebuchet MS"/>
              </a:rPr>
              <a:t>Cytopathology </a:t>
            </a:r>
            <a:r>
              <a:rPr dirty="0" sz="1000" spc="50">
                <a:latin typeface="Trebuchet MS"/>
                <a:cs typeface="Trebuchet MS"/>
              </a:rPr>
              <a:t>A </a:t>
            </a:r>
            <a:r>
              <a:rPr dirty="0" sz="1000" spc="-15">
                <a:latin typeface="Trebuchet MS"/>
                <a:cs typeface="Trebuchet MS"/>
              </a:rPr>
              <a:t>Practical </a:t>
            </a:r>
            <a:r>
              <a:rPr dirty="0" sz="1000" spc="25">
                <a:latin typeface="Trebuchet MS"/>
                <a:cs typeface="Trebuchet MS"/>
              </a:rPr>
              <a:t>Handbook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for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30">
                <a:latin typeface="Trebuchet MS"/>
                <a:cs typeface="Trebuchet MS"/>
              </a:rPr>
              <a:t>the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Practicing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Pathologist.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15">
                <a:latin typeface="Trebuchet MS"/>
                <a:cs typeface="Trebuchet MS"/>
              </a:rPr>
              <a:t>1a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edição.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Springer;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2018.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5">
                <a:latin typeface="Trebuchet MS"/>
                <a:cs typeface="Trebuchet MS"/>
              </a:rPr>
              <a:t>23-83;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10">
                <a:latin typeface="Trebuchet MS"/>
                <a:cs typeface="Trebuchet MS"/>
              </a:rPr>
              <a:t>249-300.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2023-01-05T13:25:21Z</dcterms:created>
  <dcterms:modified xsi:type="dcterms:W3CDTF">2023-01-05T13:25:21Z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2023-01-04T00:00:00Z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2023-01-05T00:00:00Z</vt:filetime>
  </property>
</Properties>
</file>