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74"/>
    <p:restoredTop sz="95994"/>
  </p:normalViewPr>
  <p:slideViewPr>
    <p:cSldViewPr snapToGrid="0" snapToObjects="1">
      <p:cViewPr varScale="1">
        <p:scale>
          <a:sx n="43" d="100"/>
          <a:sy n="43" d="100"/>
        </p:scale>
        <p:origin x="-360" y="-114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24"/>
  <c:chart>
    <c:title>
      <c:tx>
        <c:rich>
          <a:bodyPr/>
          <a:lstStyle/>
          <a:p>
            <a:pPr>
              <a:defRPr/>
            </a:pPr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Cirurgias</a:t>
            </a:r>
            <a:endParaRPr lang="en-US" dirty="0"/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Tipos de Cirurgias </c:v>
                </c:pt>
              </c:strCache>
            </c:strRef>
          </c:tx>
          <c:dLbls>
            <c:dLbl>
              <c:idx val="1"/>
              <c:layout>
                <c:manualLayout>
                  <c:x val="-4.2276298883141744E-2"/>
                  <c:y val="-0.29060859580052512"/>
                </c:manualLayout>
              </c:layout>
              <c:tx>
                <c:rich>
                  <a:bodyPr/>
                  <a:lstStyle/>
                  <a:p>
                    <a:r>
                      <a:rPr lang="en-US" sz="1600" dirty="0"/>
                      <a:t>RAR+ETM</a:t>
                    </a:r>
                    <a:r>
                      <a:rPr lang="en-US" dirty="0"/>
                      <a:t>
82%</a:t>
                    </a:r>
                  </a:p>
                </c:rich>
              </c:tx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Plan1!$A$2:$A$4</c:f>
              <c:strCache>
                <c:ptCount val="3"/>
                <c:pt idx="0">
                  <c:v>RTS</c:v>
                </c:pt>
                <c:pt idx="1">
                  <c:v>RAR+ETM</c:v>
                </c:pt>
                <c:pt idx="2">
                  <c:v>AAP </c:v>
                </c:pt>
              </c:strCache>
            </c:strRef>
          </c:cat>
          <c:val>
            <c:numRef>
              <c:f>Plan1!$B$2:$B$4</c:f>
              <c:numCache>
                <c:formatCode>###0.0</c:formatCode>
                <c:ptCount val="3"/>
                <c:pt idx="0">
                  <c:v>7.4074074074074066</c:v>
                </c:pt>
                <c:pt idx="1">
                  <c:v>81.5</c:v>
                </c:pt>
                <c:pt idx="2">
                  <c:v>11.111111111111102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16"/>
  <c:chart>
    <c:title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Plan1!$B$1</c:f>
              <c:strCache>
                <c:ptCount val="1"/>
                <c:pt idx="0">
                  <c:v>Local da Lesao</c:v>
                </c:pt>
              </c:strCache>
            </c:strRef>
          </c:tx>
          <c:dLbls>
            <c:showVal val="1"/>
          </c:dLbls>
          <c:cat>
            <c:strRef>
              <c:f>Plan1!$A$2:$A$3</c:f>
              <c:strCache>
                <c:ptCount val="2"/>
                <c:pt idx="0">
                  <c:v>Reto extraperitoneal</c:v>
                </c:pt>
                <c:pt idx="1">
                  <c:v>Reto Intraperitoneal</c:v>
                </c:pt>
              </c:strCache>
            </c:strRef>
          </c:cat>
          <c:val>
            <c:numRef>
              <c:f>Plan1!$B$2:$B$3</c:f>
              <c:numCache>
                <c:formatCode>0.00%</c:formatCode>
                <c:ptCount val="2"/>
                <c:pt idx="0">
                  <c:v>0.7090000000000003</c:v>
                </c:pt>
                <c:pt idx="1">
                  <c:v>0.29100000000000015</c:v>
                </c:pt>
              </c:numCache>
            </c:numRef>
          </c:val>
        </c:ser>
        <c:dLbls>
          <c:showVal val="1"/>
        </c:dLbls>
        <c:overlap val="-25"/>
        <c:axId val="114522368"/>
        <c:axId val="114528256"/>
      </c:barChart>
      <c:catAx>
        <c:axId val="114522368"/>
        <c:scaling>
          <c:orientation val="minMax"/>
        </c:scaling>
        <c:axPos val="b"/>
        <c:majorTickMark val="none"/>
        <c:tickLblPos val="nextTo"/>
        <c:crossAx val="114528256"/>
        <c:crosses val="autoZero"/>
        <c:auto val="1"/>
        <c:lblAlgn val="ctr"/>
        <c:lblOffset val="100"/>
      </c:catAx>
      <c:valAx>
        <c:axId val="114528256"/>
        <c:scaling>
          <c:orientation val="minMax"/>
        </c:scaling>
        <c:delete val="1"/>
        <c:axPos val="l"/>
        <c:numFmt formatCode="0.00%" sourceLinked="1"/>
        <c:tickLblPos val="nextTo"/>
        <c:crossAx val="114522368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style val="8"/>
  <c:chart>
    <c:autoTitleDeleted val="1"/>
    <c:plotArea>
      <c:layout/>
      <c:pie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Colunas1</c:v>
                </c:pt>
              </c:strCache>
            </c:strRef>
          </c:tx>
          <c:dLbls>
            <c:showCatName val="1"/>
            <c:showPercent val="1"/>
          </c:dLbls>
          <c:cat>
            <c:strRef>
              <c:f>Plan1!$A$2:$A$4</c:f>
              <c:strCache>
                <c:ptCount val="3"/>
                <c:pt idx="0">
                  <c:v>Vivo com dc</c:v>
                </c:pt>
                <c:pt idx="1">
                  <c:v>Sem Dc</c:v>
                </c:pt>
                <c:pt idx="2">
                  <c:v>Obito</c:v>
                </c:pt>
              </c:strCache>
            </c:strRef>
          </c:cat>
          <c:val>
            <c:numRef>
              <c:f>Plan1!$B$2:$B$4</c:f>
              <c:numCache>
                <c:formatCode>General</c:formatCode>
                <c:ptCount val="3"/>
                <c:pt idx="0">
                  <c:v>14.3</c:v>
                </c:pt>
                <c:pt idx="1">
                  <c:v>77.8</c:v>
                </c:pt>
                <c:pt idx="2">
                  <c:v>7.9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txPr>
    <a:bodyPr/>
    <a:lstStyle/>
    <a:p>
      <a:pPr>
        <a:defRPr sz="1800"/>
      </a:pPr>
      <a:endParaRPr lang="pt-B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18/01/2023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doi.org/10.1186/1477-7819-12-122" TargetMode="Externa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xmlns="" id="{D7410CA3-6DD5-3A44-9A27-89A5D91BB08F}"/>
              </a:ext>
            </a:extLst>
          </p:cNvPr>
          <p:cNvSpPr/>
          <p:nvPr/>
        </p:nvSpPr>
        <p:spPr>
          <a:xfrm>
            <a:off x="12600448" y="4053189"/>
            <a:ext cx="5421916" cy="22526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ounded Rectangle 27">
            <a:extLst>
              <a:ext uri="{FF2B5EF4-FFF2-40B4-BE49-F238E27FC236}">
                <a16:creationId xmlns:a16="http://schemas.microsoft.com/office/drawing/2014/main" xmlns="" id="{5F2BD0F1-005A-0044-A8AB-560F9375413B}"/>
              </a:ext>
            </a:extLst>
          </p:cNvPr>
          <p:cNvSpPr/>
          <p:nvPr/>
        </p:nvSpPr>
        <p:spPr>
          <a:xfrm>
            <a:off x="6471626" y="4695638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xmlns="" id="{A5E64E54-F3DF-614D-AB54-FE5A3AEF7AA0}"/>
              </a:ext>
            </a:extLst>
          </p:cNvPr>
          <p:cNvSpPr/>
          <p:nvPr/>
        </p:nvSpPr>
        <p:spPr>
          <a:xfrm>
            <a:off x="12327883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xmlns="" id="{A4D1C169-D6E1-FD4B-A45E-96E67FB1FAC8}"/>
              </a:ext>
            </a:extLst>
          </p:cNvPr>
          <p:cNvSpPr/>
          <p:nvPr/>
        </p:nvSpPr>
        <p:spPr>
          <a:xfrm>
            <a:off x="6471626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xmlns="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6FBF4F5-4DA9-A54C-8992-944303BBFA52}"/>
              </a:ext>
            </a:extLst>
          </p:cNvPr>
          <p:cNvSpPr txBox="1"/>
          <p:nvPr/>
        </p:nvSpPr>
        <p:spPr>
          <a:xfrm>
            <a:off x="640080" y="871102"/>
            <a:ext cx="1700036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chemeClr val="bg1"/>
                </a:solidFill>
              </a:rPr>
              <a:t>Análise de Resultados a curto prazo de cirurgias por Via Robótica  para o tratamento de Neoplasia de Reto </a:t>
            </a:r>
            <a:r>
              <a:rPr lang="pt-BR" sz="2800" b="1" dirty="0" smtClean="0"/>
              <a:t>Baixo  </a:t>
            </a:r>
          </a:p>
          <a:p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.</a:t>
            </a: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 </a:t>
            </a:r>
            <a:endParaRPr lang="pt-BR" sz="2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A1A24BD-BD89-144A-A301-A8058FB68A3A}"/>
              </a:ext>
            </a:extLst>
          </p:cNvPr>
          <p:cNvSpPr txBox="1"/>
          <p:nvPr/>
        </p:nvSpPr>
        <p:spPr>
          <a:xfrm>
            <a:off x="640080" y="1257162"/>
            <a:ext cx="28857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E.A. </a:t>
            </a:r>
            <a:r>
              <a:rPr lang="en-US" sz="2400" dirty="0" err="1" smtClean="0">
                <a:latin typeface="Calibri" charset="0"/>
                <a:ea typeface="Calibri" charset="0"/>
                <a:cs typeface="Calibri" charset="0"/>
              </a:rPr>
              <a:t>Fachin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	; S. </a:t>
            </a:r>
            <a:r>
              <a:rPr lang="en-US" sz="2400" dirty="0" err="1" smtClean="0">
                <a:latin typeface="Calibri" charset="0"/>
                <a:ea typeface="Calibri" charset="0"/>
                <a:cs typeface="Calibri" charset="0"/>
              </a:rPr>
              <a:t>Aguiar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28469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n-US" sz="1800" dirty="0" err="1" smtClean="0"/>
              <a:t>Cirurgia</a:t>
            </a:r>
            <a:r>
              <a:rPr lang="en-US" sz="1800" dirty="0" smtClean="0"/>
              <a:t> </a:t>
            </a:r>
            <a:r>
              <a:rPr lang="en-US" sz="1800" dirty="0" err="1" smtClean="0"/>
              <a:t>minimamente</a:t>
            </a:r>
            <a:r>
              <a:rPr lang="en-US" sz="1800" dirty="0" smtClean="0"/>
              <a:t> </a:t>
            </a:r>
            <a:r>
              <a:rPr lang="en-US" sz="1800" dirty="0" err="1" smtClean="0"/>
              <a:t>Invasiva</a:t>
            </a:r>
            <a:r>
              <a:rPr lang="en-US" sz="1800" dirty="0" smtClean="0"/>
              <a:t> </a:t>
            </a:r>
            <a:r>
              <a:rPr lang="en-US" sz="1800" dirty="0" err="1" smtClean="0"/>
              <a:t>Robótica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</a:t>
            </a:r>
            <a:r>
              <a:rPr lang="en-US" sz="1800" dirty="0" err="1" smtClean="0"/>
              <a:t>Adenoca</a:t>
            </a:r>
            <a:r>
              <a:rPr lang="en-US" sz="1800" dirty="0" smtClean="0"/>
              <a:t> </a:t>
            </a:r>
            <a:r>
              <a:rPr lang="en-US" sz="1800" dirty="0" err="1" smtClean="0"/>
              <a:t>Reto</a:t>
            </a:r>
            <a:r>
              <a:rPr lang="en-US" sz="1800" dirty="0" smtClean="0"/>
              <a:t> </a:t>
            </a:r>
            <a:r>
              <a:rPr lang="en-US" sz="1800" dirty="0" err="1" smtClean="0"/>
              <a:t>médio</a:t>
            </a:r>
            <a:r>
              <a:rPr lang="en-US" sz="1800" dirty="0" smtClean="0"/>
              <a:t> e </a:t>
            </a:r>
            <a:r>
              <a:rPr lang="en-US" sz="1800" dirty="0" err="1" smtClean="0"/>
              <a:t>baixo</a:t>
            </a:r>
            <a:r>
              <a:rPr lang="en-US" sz="1800" dirty="0" smtClean="0"/>
              <a:t> tem </a:t>
            </a:r>
            <a:r>
              <a:rPr lang="en-US" sz="1800" dirty="0" err="1" smtClean="0"/>
              <a:t>seu</a:t>
            </a:r>
            <a:r>
              <a:rPr lang="en-US" sz="1800" dirty="0" smtClean="0"/>
              <a:t> valor no </a:t>
            </a:r>
            <a:r>
              <a:rPr lang="en-US" sz="1800" dirty="0" err="1" smtClean="0"/>
              <a:t>cenário</a:t>
            </a:r>
            <a:r>
              <a:rPr lang="en-US" sz="1800" dirty="0" smtClean="0"/>
              <a:t> </a:t>
            </a:r>
            <a:r>
              <a:rPr lang="en-US" sz="1800" dirty="0" err="1" smtClean="0"/>
              <a:t>atual</a:t>
            </a:r>
            <a:r>
              <a:rPr lang="en-US" sz="1800" dirty="0" smtClean="0"/>
              <a:t> , </a:t>
            </a:r>
            <a:r>
              <a:rPr lang="en-US" sz="1800" dirty="0" err="1" smtClean="0"/>
              <a:t>visão</a:t>
            </a:r>
            <a:r>
              <a:rPr lang="en-US" sz="1800" dirty="0" smtClean="0"/>
              <a:t> tridimensional e </a:t>
            </a:r>
            <a:r>
              <a:rPr lang="en-US" sz="1800" dirty="0" err="1" smtClean="0"/>
              <a:t>flexibilidade</a:t>
            </a:r>
            <a:r>
              <a:rPr lang="en-US" sz="1800" dirty="0" smtClean="0"/>
              <a:t> de </a:t>
            </a:r>
            <a:r>
              <a:rPr lang="en-US" sz="1800" dirty="0" err="1" smtClean="0"/>
              <a:t>pincas</a:t>
            </a:r>
            <a:r>
              <a:rPr lang="en-US" sz="1800" dirty="0" smtClean="0"/>
              <a:t> </a:t>
            </a:r>
            <a:r>
              <a:rPr lang="en-US" sz="1800" dirty="0" err="1" smtClean="0"/>
              <a:t>conferem</a:t>
            </a:r>
            <a:r>
              <a:rPr lang="en-US" sz="1800" dirty="0" smtClean="0"/>
              <a:t> </a:t>
            </a:r>
            <a:r>
              <a:rPr lang="en-US" sz="1800" dirty="0" err="1" smtClean="0"/>
              <a:t>precisão</a:t>
            </a:r>
            <a:r>
              <a:rPr lang="en-US" sz="1800" dirty="0" smtClean="0"/>
              <a:t> e </a:t>
            </a:r>
            <a:r>
              <a:rPr lang="en-US" sz="1800" dirty="0" err="1" smtClean="0"/>
              <a:t>maior</a:t>
            </a:r>
            <a:r>
              <a:rPr lang="en-US" sz="1800" dirty="0" smtClean="0"/>
              <a:t> </a:t>
            </a:r>
            <a:r>
              <a:rPr lang="en-US" sz="1800" dirty="0" err="1" smtClean="0"/>
              <a:t>qualidade</a:t>
            </a:r>
            <a:r>
              <a:rPr lang="en-US" sz="1800" dirty="0" smtClean="0"/>
              <a:t> de </a:t>
            </a:r>
            <a:r>
              <a:rPr lang="en-US" sz="1800" dirty="0" err="1" smtClean="0"/>
              <a:t>resseccão</a:t>
            </a:r>
            <a:r>
              <a:rPr lang="en-US" sz="1800" dirty="0" smtClean="0"/>
              <a:t> </a:t>
            </a:r>
            <a:r>
              <a:rPr lang="en-US" sz="1800" dirty="0" err="1" smtClean="0"/>
              <a:t>cirurgica</a:t>
            </a:r>
            <a:r>
              <a:rPr lang="en-US" sz="1800" dirty="0" smtClean="0"/>
              <a:t> </a:t>
            </a:r>
            <a:r>
              <a:rPr lang="en-US" sz="1800" dirty="0" err="1" smtClean="0"/>
              <a:t>para</a:t>
            </a:r>
            <a:r>
              <a:rPr lang="en-US" sz="1800" dirty="0" smtClean="0"/>
              <a:t> a </a:t>
            </a:r>
            <a:r>
              <a:rPr lang="en-US" sz="1800" dirty="0" err="1" smtClean="0"/>
              <a:t>excisão</a:t>
            </a:r>
            <a:r>
              <a:rPr lang="en-US" sz="1800" dirty="0" smtClean="0"/>
              <a:t> total do </a:t>
            </a:r>
            <a:r>
              <a:rPr lang="en-US" sz="1800" dirty="0" err="1" smtClean="0"/>
              <a:t>mesorreto</a:t>
            </a:r>
            <a:endParaRPr lang="en-US" sz="1800" dirty="0" smtClean="0"/>
          </a:p>
          <a:p>
            <a:pPr algn="just">
              <a:buFont typeface="Arial" pitchFamily="34" charset="0"/>
              <a:buChar char="•"/>
            </a:pPr>
            <a:endParaRPr lang="en-US" sz="1800" dirty="0" smtClean="0"/>
          </a:p>
          <a:p>
            <a:pPr algn="just">
              <a:buFont typeface="Arial" pitchFamily="34" charset="0"/>
              <a:buChar char="•"/>
            </a:pPr>
            <a:r>
              <a:rPr lang="en-US" sz="1800" dirty="0" smtClean="0"/>
              <a:t>No </a:t>
            </a:r>
            <a:r>
              <a:rPr lang="en-US" sz="1800" dirty="0" err="1" smtClean="0"/>
              <a:t>entanto</a:t>
            </a:r>
            <a:r>
              <a:rPr lang="en-US" sz="1800" dirty="0" smtClean="0"/>
              <a:t> </a:t>
            </a:r>
            <a:r>
              <a:rPr lang="en-US" sz="1800" dirty="0" err="1" smtClean="0"/>
              <a:t>ainda</a:t>
            </a:r>
            <a:r>
              <a:rPr lang="en-US" sz="1800" dirty="0" smtClean="0"/>
              <a:t> com </a:t>
            </a:r>
            <a:r>
              <a:rPr lang="en-US" sz="1800" dirty="0" err="1" smtClean="0"/>
              <a:t>evidencias</a:t>
            </a:r>
            <a:r>
              <a:rPr lang="en-US" sz="1800" dirty="0" smtClean="0"/>
              <a:t> </a:t>
            </a:r>
            <a:r>
              <a:rPr lang="en-US" sz="1800" dirty="0" err="1" smtClean="0"/>
              <a:t>escassas</a:t>
            </a:r>
            <a:r>
              <a:rPr lang="en-US" sz="1800" dirty="0" smtClean="0"/>
              <a:t> </a:t>
            </a:r>
            <a:r>
              <a:rPr lang="en-US" sz="1800" dirty="0" err="1" smtClean="0"/>
              <a:t>na</a:t>
            </a:r>
            <a:r>
              <a:rPr lang="en-US" sz="1800" dirty="0" smtClean="0"/>
              <a:t> </a:t>
            </a:r>
            <a:r>
              <a:rPr lang="en-US" sz="1800" dirty="0" err="1" smtClean="0"/>
              <a:t>literatura</a:t>
            </a:r>
            <a:r>
              <a:rPr lang="en-US" sz="1800" dirty="0" smtClean="0"/>
              <a:t>  </a:t>
            </a:r>
            <a:r>
              <a:rPr lang="en-US" sz="1800" dirty="0" err="1" smtClean="0"/>
              <a:t>para</a:t>
            </a:r>
            <a:r>
              <a:rPr lang="en-US" sz="1800" dirty="0" smtClean="0"/>
              <a:t>  </a:t>
            </a:r>
            <a:r>
              <a:rPr lang="en-US" sz="1800" dirty="0" err="1" smtClean="0"/>
              <a:t>resultados</a:t>
            </a:r>
            <a:r>
              <a:rPr lang="en-US" sz="1800" dirty="0" smtClean="0"/>
              <a:t> </a:t>
            </a:r>
            <a:r>
              <a:rPr lang="en-US" sz="1800" dirty="0" err="1" smtClean="0"/>
              <a:t>oncológicos</a:t>
            </a:r>
            <a:r>
              <a:rPr lang="en-US" sz="1800" dirty="0" smtClean="0"/>
              <a:t> a </a:t>
            </a:r>
            <a:r>
              <a:rPr lang="en-US" sz="1800" dirty="0" err="1" smtClean="0"/>
              <a:t>longo</a:t>
            </a:r>
            <a:r>
              <a:rPr lang="en-US" sz="1800" dirty="0" smtClean="0"/>
              <a:t> </a:t>
            </a:r>
            <a:r>
              <a:rPr lang="en-US" sz="1800" dirty="0" err="1" smtClean="0"/>
              <a:t>prazo</a:t>
            </a:r>
            <a:r>
              <a:rPr lang="en-US" sz="1800" dirty="0" smtClean="0"/>
              <a:t>  e de  </a:t>
            </a:r>
            <a:r>
              <a:rPr lang="en-US" sz="1800" dirty="0" err="1" smtClean="0"/>
              <a:t>qualidade</a:t>
            </a:r>
            <a:r>
              <a:rPr lang="en-US" sz="1800" dirty="0" smtClean="0"/>
              <a:t> de </a:t>
            </a:r>
            <a:r>
              <a:rPr lang="en-US" sz="1800" dirty="0" err="1" smtClean="0"/>
              <a:t>resseccão</a:t>
            </a:r>
            <a:r>
              <a:rPr lang="en-US" sz="1800" dirty="0" smtClean="0"/>
              <a:t> </a:t>
            </a:r>
            <a:r>
              <a:rPr lang="en-US" sz="1800" dirty="0" err="1" smtClean="0"/>
              <a:t>cirúrgica</a:t>
            </a:r>
            <a:r>
              <a:rPr lang="en-US" sz="1800" dirty="0" smtClean="0"/>
              <a:t> </a:t>
            </a:r>
          </a:p>
          <a:p>
            <a:pPr algn="just"/>
            <a:r>
              <a:rPr lang="en-US" sz="1700" dirty="0" smtClean="0">
                <a:latin typeface="Calibri" charset="0"/>
                <a:ea typeface="Calibri" charset="0"/>
                <a:cs typeface="Calibri" charset="0"/>
              </a:rPr>
              <a:t>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6CA608A-2DC5-9041-9E97-EBBF8BECB85E}"/>
              </a:ext>
            </a:extLst>
          </p:cNvPr>
          <p:cNvSpPr txBox="1"/>
          <p:nvPr/>
        </p:nvSpPr>
        <p:spPr>
          <a:xfrm>
            <a:off x="6446916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14ECDDF-475F-AA4A-87B3-CF665B158A65}"/>
              </a:ext>
            </a:extLst>
          </p:cNvPr>
          <p:cNvSpPr txBox="1"/>
          <p:nvPr/>
        </p:nvSpPr>
        <p:spPr>
          <a:xfrm>
            <a:off x="6372787" y="2601689"/>
            <a:ext cx="5436187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 smtClean="0"/>
              <a:t>Avaliar os resultados </a:t>
            </a:r>
            <a:r>
              <a:rPr lang="pt-BR" sz="1800" dirty="0" err="1" smtClean="0"/>
              <a:t>oncológicos</a:t>
            </a:r>
            <a:r>
              <a:rPr lang="pt-BR" sz="1800" dirty="0" smtClean="0"/>
              <a:t> a curto prazo e possíveis </a:t>
            </a:r>
            <a:r>
              <a:rPr lang="pt-BR" sz="1800" dirty="0" err="1" smtClean="0"/>
              <a:t>complicacões</a:t>
            </a:r>
            <a:r>
              <a:rPr lang="pt-BR" sz="1800" dirty="0" smtClean="0"/>
              <a:t> pós operatórias em pacientes com </a:t>
            </a:r>
            <a:r>
              <a:rPr lang="pt-BR" sz="1800" dirty="0" err="1" smtClean="0"/>
              <a:t>adenocarcinoma</a:t>
            </a:r>
            <a:r>
              <a:rPr lang="pt-BR" sz="1800" dirty="0" smtClean="0"/>
              <a:t> de Reto submetidos a cx Robóticas  </a:t>
            </a:r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89EB4AE-6623-BC4D-8A59-FAB159F3CD26}"/>
              </a:ext>
            </a:extLst>
          </p:cNvPr>
          <p:cNvSpPr txBox="1"/>
          <p:nvPr/>
        </p:nvSpPr>
        <p:spPr>
          <a:xfrm>
            <a:off x="6446916" y="4720877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D535ABC-B6F0-914E-A2CD-EEC99805C25A}"/>
              </a:ext>
            </a:extLst>
          </p:cNvPr>
          <p:cNvSpPr txBox="1"/>
          <p:nvPr/>
        </p:nvSpPr>
        <p:spPr>
          <a:xfrm>
            <a:off x="6372787" y="5244097"/>
            <a:ext cx="5510316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800" dirty="0" smtClean="0"/>
              <a:t> </a:t>
            </a:r>
            <a:r>
              <a:rPr lang="en-US" sz="1800" dirty="0" err="1" smtClean="0"/>
              <a:t>Análise</a:t>
            </a:r>
            <a:r>
              <a:rPr lang="en-US" sz="1800" dirty="0" smtClean="0"/>
              <a:t> </a:t>
            </a:r>
            <a:r>
              <a:rPr lang="en-US" sz="1800" dirty="0" err="1" smtClean="0"/>
              <a:t>estatítica</a:t>
            </a:r>
            <a:r>
              <a:rPr lang="en-US" sz="1800" dirty="0" smtClean="0"/>
              <a:t> </a:t>
            </a:r>
            <a:r>
              <a:rPr lang="en-US" sz="1800" dirty="0" err="1" smtClean="0"/>
              <a:t>descritiva</a:t>
            </a:r>
            <a:r>
              <a:rPr lang="en-US" sz="1800" dirty="0" smtClean="0"/>
              <a:t> de </a:t>
            </a:r>
            <a:r>
              <a:rPr lang="en-US" sz="1800" dirty="0" err="1" smtClean="0"/>
              <a:t>prontuários</a:t>
            </a:r>
            <a:r>
              <a:rPr lang="en-US" sz="1800" dirty="0" smtClean="0"/>
              <a:t> </a:t>
            </a:r>
            <a:r>
              <a:rPr lang="en-US" sz="1800" dirty="0" err="1" smtClean="0"/>
              <a:t>eletronicos</a:t>
            </a:r>
            <a:r>
              <a:rPr lang="en-US" sz="1800" dirty="0" smtClean="0"/>
              <a:t> do </a:t>
            </a:r>
            <a:r>
              <a:rPr lang="en-US" sz="1800" dirty="0" err="1" smtClean="0"/>
              <a:t>período</a:t>
            </a:r>
            <a:r>
              <a:rPr lang="en-US" sz="1800" dirty="0" smtClean="0"/>
              <a:t> de </a:t>
            </a:r>
            <a:r>
              <a:rPr lang="en-US" sz="1800" dirty="0" err="1" smtClean="0"/>
              <a:t>janeiro</a:t>
            </a:r>
            <a:r>
              <a:rPr lang="en-US" sz="1800" dirty="0" smtClean="0"/>
              <a:t>/2017 a </a:t>
            </a:r>
            <a:r>
              <a:rPr lang="en-US" sz="1800" dirty="0" err="1" smtClean="0"/>
              <a:t>setembro</a:t>
            </a:r>
            <a:r>
              <a:rPr lang="en-US" sz="1800" dirty="0" smtClean="0"/>
              <a:t>/2022 do </a:t>
            </a:r>
            <a:r>
              <a:rPr lang="pt-BR" sz="1800" dirty="0" smtClean="0"/>
              <a:t>CR em Tumores </a:t>
            </a:r>
            <a:r>
              <a:rPr lang="pt-BR" sz="1800" dirty="0" err="1" smtClean="0"/>
              <a:t>Colorretais</a:t>
            </a:r>
            <a:r>
              <a:rPr lang="pt-BR" sz="1800" dirty="0" smtClean="0"/>
              <a:t> e Sarcomas do </a:t>
            </a:r>
            <a:r>
              <a:rPr lang="pt-BR" sz="1800" dirty="0" err="1" smtClean="0"/>
              <a:t>A.C.</a:t>
            </a:r>
            <a:r>
              <a:rPr lang="pt-BR" sz="1800" dirty="0" smtClean="0"/>
              <a:t>Camargo </a:t>
            </a:r>
            <a:r>
              <a:rPr lang="pt-BR" sz="1800" dirty="0" err="1" smtClean="0"/>
              <a:t>Cancer</a:t>
            </a:r>
            <a:r>
              <a:rPr lang="pt-BR" sz="1800" dirty="0" smtClean="0"/>
              <a:t> Center</a:t>
            </a:r>
          </a:p>
          <a:p>
            <a:pPr algn="just"/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0911BC6-C929-C743-8A55-B63E6304E3CF}"/>
              </a:ext>
            </a:extLst>
          </p:cNvPr>
          <p:cNvSpPr txBox="1"/>
          <p:nvPr/>
        </p:nvSpPr>
        <p:spPr>
          <a:xfrm>
            <a:off x="12303173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 E CONCLUS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B14C257E-FAC8-9842-9590-26985410A87C}"/>
              </a:ext>
            </a:extLst>
          </p:cNvPr>
          <p:cNvSpPr txBox="1"/>
          <p:nvPr/>
        </p:nvSpPr>
        <p:spPr>
          <a:xfrm>
            <a:off x="12229043" y="2601689"/>
            <a:ext cx="5436187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 smtClean="0"/>
              <a:t>Durante o acompanhamento, foram identificados como complicações 6.3% de fistula anastomose </a:t>
            </a:r>
            <a:r>
              <a:rPr lang="pt-BR" sz="1800" dirty="0" err="1" smtClean="0"/>
              <a:t>colorretal</a:t>
            </a:r>
            <a:r>
              <a:rPr lang="pt-BR" sz="1800" dirty="0" smtClean="0"/>
              <a:t>, 25.8% íleo </a:t>
            </a:r>
            <a:r>
              <a:rPr lang="pt-BR" sz="1800" dirty="0" smtClean="0"/>
              <a:t>prolongado</a:t>
            </a:r>
            <a:endParaRPr lang="en-US" sz="1700" dirty="0" smtClean="0">
              <a:latin typeface="Calibri" charset="0"/>
              <a:cs typeface="Calibri" charset="0"/>
            </a:endParaRPr>
          </a:p>
          <a:p>
            <a:pPr algn="just"/>
            <a:r>
              <a:rPr lang="en-US" sz="1700" dirty="0" smtClean="0">
                <a:latin typeface="Calibri" charset="0"/>
                <a:ea typeface="Calibri" charset="0"/>
                <a:cs typeface="Calibri" charset="0"/>
              </a:rPr>
              <a:t>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xmlns="" id="{BC0A4DD6-528F-2440-AA57-6D51861C0F9D}"/>
              </a:ext>
            </a:extLst>
          </p:cNvPr>
          <p:cNvSpPr txBox="1"/>
          <p:nvPr/>
        </p:nvSpPr>
        <p:spPr>
          <a:xfrm>
            <a:off x="12229043" y="6984867"/>
            <a:ext cx="54361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 smtClean="0"/>
              <a:t>Conclusão: Ainda se confronta o verdadeiro valor positivo superior de resultados </a:t>
            </a:r>
            <a:r>
              <a:rPr lang="pt-BR" sz="1800" dirty="0" err="1" smtClean="0"/>
              <a:t>oncológicos</a:t>
            </a:r>
            <a:r>
              <a:rPr lang="pt-BR" sz="1800" dirty="0" smtClean="0"/>
              <a:t> a curto prazo de cirurgia robótica e sua repercussão  clínica de mudança de conduta. 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xmlns="" id="{811B4335-7FB6-0649-84FD-BD02F8A00755}"/>
              </a:ext>
            </a:extLst>
          </p:cNvPr>
          <p:cNvSpPr/>
          <p:nvPr/>
        </p:nvSpPr>
        <p:spPr>
          <a:xfrm>
            <a:off x="12381200" y="8569741"/>
            <a:ext cx="5265862" cy="1190746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0D6EBE1A-8008-FA46-896B-260C146290A8}"/>
              </a:ext>
            </a:extLst>
          </p:cNvPr>
          <p:cNvSpPr txBox="1"/>
          <p:nvPr/>
        </p:nvSpPr>
        <p:spPr>
          <a:xfrm>
            <a:off x="12459430" y="8741690"/>
            <a:ext cx="497541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 smtClean="0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400" b="1" dirty="0" smtClean="0">
                <a:latin typeface="Calibri" charset="0"/>
                <a:ea typeface="Calibri" charset="0"/>
                <a:cs typeface="Calibri" charset="0"/>
              </a:rPr>
              <a:t>:  </a:t>
            </a:r>
            <a:endParaRPr lang="en-US" sz="1400" b="1" dirty="0" smtClean="0">
              <a:latin typeface="Calibri" charset="0"/>
              <a:ea typeface="Calibri" charset="0"/>
              <a:cs typeface="Calibri" charset="0"/>
            </a:endParaRPr>
          </a:p>
          <a:p>
            <a:r>
              <a:rPr lang="pt-BR" sz="1400" dirty="0" err="1" smtClean="0"/>
              <a:t>Liao</a:t>
            </a:r>
            <a:r>
              <a:rPr lang="pt-BR" sz="1400" dirty="0" smtClean="0"/>
              <a:t> G, </a:t>
            </a:r>
            <a:r>
              <a:rPr lang="pt-BR" sz="1400" dirty="0" err="1" smtClean="0"/>
              <a:t>Zhao</a:t>
            </a:r>
            <a:r>
              <a:rPr lang="pt-BR" sz="1400" dirty="0" smtClean="0"/>
              <a:t> Z, </a:t>
            </a:r>
            <a:r>
              <a:rPr lang="pt-BR" sz="1400" dirty="0" err="1" smtClean="0"/>
              <a:t>Lin</a:t>
            </a:r>
            <a:r>
              <a:rPr lang="pt-BR" sz="1400" dirty="0" smtClean="0"/>
              <a:t> S, Li R, Yuan Y, Du S, </a:t>
            </a:r>
            <a:r>
              <a:rPr lang="pt-BR" sz="1400" dirty="0" err="1" smtClean="0"/>
              <a:t>et</a:t>
            </a:r>
            <a:r>
              <a:rPr lang="pt-BR" sz="1400" dirty="0" smtClean="0"/>
              <a:t> al. </a:t>
            </a:r>
            <a:r>
              <a:rPr lang="en-US" sz="1400" dirty="0" smtClean="0"/>
              <a:t>Robotic-assisted versus laparoscopic colorectal surgery: a meta-analysis of four randomized controlled trials. </a:t>
            </a:r>
            <a:r>
              <a:rPr lang="en-US" sz="1400" i="1" dirty="0" smtClean="0"/>
              <a:t>World J </a:t>
            </a:r>
            <a:r>
              <a:rPr lang="en-US" sz="1400" i="1" dirty="0" err="1" smtClean="0"/>
              <a:t>Surg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Oncol</a:t>
            </a:r>
            <a:r>
              <a:rPr lang="en-US" sz="1400" dirty="0" smtClean="0"/>
              <a:t>. 2014;12: 122 </a:t>
            </a:r>
            <a:r>
              <a:rPr lang="en-US" sz="1400" dirty="0" err="1" smtClean="0"/>
              <a:t>doi</a:t>
            </a:r>
            <a:r>
              <a:rPr lang="en-US" sz="1400" smtClean="0"/>
              <a:t>: </a:t>
            </a:r>
            <a:r>
              <a:rPr lang="en-US" sz="1400" u="sng" smtClean="0">
                <a:hlinkClick r:id="rId2"/>
              </a:rPr>
              <a:t>10.1186/1477-7819-12-122</a:t>
            </a:r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  <a:endParaRPr lang="pt-BR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0" name="Retângulo 49"/>
          <p:cNvSpPr/>
          <p:nvPr/>
        </p:nvSpPr>
        <p:spPr>
          <a:xfrm>
            <a:off x="492369" y="6637522"/>
            <a:ext cx="546299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5000" b="1" dirty="0" smtClean="0"/>
          </a:p>
        </p:txBody>
      </p:sp>
      <p:sp>
        <p:nvSpPr>
          <p:cNvPr id="35" name="Retângulo 34"/>
          <p:cNvSpPr/>
          <p:nvPr/>
        </p:nvSpPr>
        <p:spPr>
          <a:xfrm>
            <a:off x="6332989" y="6664395"/>
            <a:ext cx="5462993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000" b="1" dirty="0" smtClean="0"/>
              <a:t>.</a:t>
            </a:r>
            <a:endParaRPr lang="pt-BR" sz="5000" b="1" dirty="0" smtClean="0"/>
          </a:p>
        </p:txBody>
      </p:sp>
      <p:sp>
        <p:nvSpPr>
          <p:cNvPr id="36" name="Retângulo 35"/>
          <p:cNvSpPr/>
          <p:nvPr/>
        </p:nvSpPr>
        <p:spPr>
          <a:xfrm>
            <a:off x="12229317" y="4180821"/>
            <a:ext cx="54629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5400" dirty="0" smtClean="0"/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8" name="Gráfico 37"/>
          <p:cNvGraphicFramePr/>
          <p:nvPr/>
        </p:nvGraphicFramePr>
        <p:xfrm>
          <a:off x="640080" y="5859047"/>
          <a:ext cx="4856480" cy="3901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9" name="Gráfico 38"/>
          <p:cNvGraphicFramePr/>
          <p:nvPr/>
        </p:nvGraphicFramePr>
        <p:xfrm>
          <a:off x="7082759" y="6492240"/>
          <a:ext cx="4246880" cy="281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40" name="Gráfico 39"/>
          <p:cNvGraphicFramePr/>
          <p:nvPr/>
        </p:nvGraphicFramePr>
        <p:xfrm>
          <a:off x="12600448" y="3616305"/>
          <a:ext cx="3896852" cy="28759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422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249</TotalTime>
  <Words>220</Words>
  <Application>Microsoft Office PowerPoint</Application>
  <PresentationFormat>Personalizar</PresentationFormat>
  <Paragraphs>23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Usuario</cp:lastModifiedBy>
  <cp:revision>60</cp:revision>
  <dcterms:created xsi:type="dcterms:W3CDTF">2018-02-05T15:36:18Z</dcterms:created>
  <dcterms:modified xsi:type="dcterms:W3CDTF">2023-01-18T18:08:23Z</dcterms:modified>
</cp:coreProperties>
</file>