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97573" y="2068829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5184902" y="0"/>
                </a:moveTo>
                <a:lnTo>
                  <a:pt x="80518" y="0"/>
                </a:lnTo>
                <a:lnTo>
                  <a:pt x="49184" y="6330"/>
                </a:lnTo>
                <a:lnTo>
                  <a:pt x="23590" y="23590"/>
                </a:lnTo>
                <a:lnTo>
                  <a:pt x="6330" y="49184"/>
                </a:lnTo>
                <a:lnTo>
                  <a:pt x="0" y="80518"/>
                </a:lnTo>
                <a:lnTo>
                  <a:pt x="0" y="402590"/>
                </a:lnTo>
                <a:lnTo>
                  <a:pt x="6330" y="433923"/>
                </a:lnTo>
                <a:lnTo>
                  <a:pt x="23590" y="459517"/>
                </a:lnTo>
                <a:lnTo>
                  <a:pt x="49184" y="476777"/>
                </a:lnTo>
                <a:lnTo>
                  <a:pt x="80518" y="483108"/>
                </a:lnTo>
                <a:lnTo>
                  <a:pt x="5184902" y="483108"/>
                </a:lnTo>
                <a:lnTo>
                  <a:pt x="5216235" y="476777"/>
                </a:lnTo>
                <a:lnTo>
                  <a:pt x="5241829" y="459517"/>
                </a:lnTo>
                <a:lnTo>
                  <a:pt x="5259089" y="433923"/>
                </a:lnTo>
                <a:lnTo>
                  <a:pt x="5265420" y="402590"/>
                </a:lnTo>
                <a:lnTo>
                  <a:pt x="5265420" y="80518"/>
                </a:lnTo>
                <a:lnTo>
                  <a:pt x="5259089" y="49184"/>
                </a:lnTo>
                <a:lnTo>
                  <a:pt x="5241829" y="23590"/>
                </a:lnTo>
                <a:lnTo>
                  <a:pt x="5216235" y="6330"/>
                </a:lnTo>
                <a:lnTo>
                  <a:pt x="518490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497573" y="2068829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0" y="80518"/>
                </a:moveTo>
                <a:lnTo>
                  <a:pt x="6330" y="49184"/>
                </a:lnTo>
                <a:lnTo>
                  <a:pt x="23590" y="23590"/>
                </a:lnTo>
                <a:lnTo>
                  <a:pt x="49184" y="6330"/>
                </a:lnTo>
                <a:lnTo>
                  <a:pt x="80518" y="0"/>
                </a:lnTo>
                <a:lnTo>
                  <a:pt x="5184902" y="0"/>
                </a:lnTo>
                <a:lnTo>
                  <a:pt x="5216235" y="6330"/>
                </a:lnTo>
                <a:lnTo>
                  <a:pt x="5241829" y="23590"/>
                </a:lnTo>
                <a:lnTo>
                  <a:pt x="5259089" y="49184"/>
                </a:lnTo>
                <a:lnTo>
                  <a:pt x="5265420" y="80518"/>
                </a:lnTo>
                <a:lnTo>
                  <a:pt x="5265420" y="402590"/>
                </a:lnTo>
                <a:lnTo>
                  <a:pt x="5259089" y="433923"/>
                </a:lnTo>
                <a:lnTo>
                  <a:pt x="5241829" y="459517"/>
                </a:lnTo>
                <a:lnTo>
                  <a:pt x="5216235" y="476777"/>
                </a:lnTo>
                <a:lnTo>
                  <a:pt x="5184902" y="483108"/>
                </a:lnTo>
                <a:lnTo>
                  <a:pt x="80518" y="483108"/>
                </a:lnTo>
                <a:lnTo>
                  <a:pt x="49184" y="476777"/>
                </a:lnTo>
                <a:lnTo>
                  <a:pt x="23590" y="459517"/>
                </a:lnTo>
                <a:lnTo>
                  <a:pt x="6330" y="433923"/>
                </a:lnTo>
                <a:lnTo>
                  <a:pt x="0" y="402590"/>
                </a:lnTo>
                <a:lnTo>
                  <a:pt x="0" y="80518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511290" y="6755130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40">
                <a:moveTo>
                  <a:pt x="5186171" y="0"/>
                </a:moveTo>
                <a:lnTo>
                  <a:pt x="80771" y="0"/>
                </a:lnTo>
                <a:lnTo>
                  <a:pt x="49345" y="6351"/>
                </a:lnTo>
                <a:lnTo>
                  <a:pt x="23669" y="23669"/>
                </a:lnTo>
                <a:lnTo>
                  <a:pt x="6351" y="49345"/>
                </a:lnTo>
                <a:lnTo>
                  <a:pt x="0" y="80772"/>
                </a:lnTo>
                <a:lnTo>
                  <a:pt x="0" y="403860"/>
                </a:lnTo>
                <a:lnTo>
                  <a:pt x="6351" y="435286"/>
                </a:lnTo>
                <a:lnTo>
                  <a:pt x="23669" y="460962"/>
                </a:lnTo>
                <a:lnTo>
                  <a:pt x="49345" y="478280"/>
                </a:lnTo>
                <a:lnTo>
                  <a:pt x="80771" y="484632"/>
                </a:lnTo>
                <a:lnTo>
                  <a:pt x="5186171" y="484632"/>
                </a:lnTo>
                <a:lnTo>
                  <a:pt x="5217598" y="478280"/>
                </a:lnTo>
                <a:lnTo>
                  <a:pt x="5243274" y="460962"/>
                </a:lnTo>
                <a:lnTo>
                  <a:pt x="5260592" y="435286"/>
                </a:lnTo>
                <a:lnTo>
                  <a:pt x="5266943" y="403860"/>
                </a:lnTo>
                <a:lnTo>
                  <a:pt x="5266943" y="80772"/>
                </a:lnTo>
                <a:lnTo>
                  <a:pt x="5260592" y="49345"/>
                </a:lnTo>
                <a:lnTo>
                  <a:pt x="5243274" y="23669"/>
                </a:lnTo>
                <a:lnTo>
                  <a:pt x="5217598" y="6351"/>
                </a:lnTo>
                <a:lnTo>
                  <a:pt x="5186171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511290" y="6755130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40">
                <a:moveTo>
                  <a:pt x="0" y="80772"/>
                </a:moveTo>
                <a:lnTo>
                  <a:pt x="6351" y="49345"/>
                </a:lnTo>
                <a:lnTo>
                  <a:pt x="23669" y="23669"/>
                </a:lnTo>
                <a:lnTo>
                  <a:pt x="49345" y="6351"/>
                </a:lnTo>
                <a:lnTo>
                  <a:pt x="80771" y="0"/>
                </a:lnTo>
                <a:lnTo>
                  <a:pt x="5186171" y="0"/>
                </a:lnTo>
                <a:lnTo>
                  <a:pt x="5217598" y="6351"/>
                </a:lnTo>
                <a:lnTo>
                  <a:pt x="5243274" y="23669"/>
                </a:lnTo>
                <a:lnTo>
                  <a:pt x="5260592" y="49345"/>
                </a:lnTo>
                <a:lnTo>
                  <a:pt x="5266943" y="80772"/>
                </a:lnTo>
                <a:lnTo>
                  <a:pt x="5266943" y="403860"/>
                </a:lnTo>
                <a:lnTo>
                  <a:pt x="5260592" y="435286"/>
                </a:lnTo>
                <a:lnTo>
                  <a:pt x="5243274" y="460962"/>
                </a:lnTo>
                <a:lnTo>
                  <a:pt x="5217598" y="478280"/>
                </a:lnTo>
                <a:lnTo>
                  <a:pt x="5186171" y="484632"/>
                </a:lnTo>
                <a:lnTo>
                  <a:pt x="80771" y="484632"/>
                </a:lnTo>
                <a:lnTo>
                  <a:pt x="49345" y="478280"/>
                </a:lnTo>
                <a:lnTo>
                  <a:pt x="23669" y="460962"/>
                </a:lnTo>
                <a:lnTo>
                  <a:pt x="6351" y="435286"/>
                </a:lnTo>
                <a:lnTo>
                  <a:pt x="0" y="403860"/>
                </a:lnTo>
                <a:lnTo>
                  <a:pt x="0" y="80772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89609" y="5977889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5186172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2"/>
                </a:lnTo>
                <a:lnTo>
                  <a:pt x="0" y="403860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2"/>
                </a:lnTo>
                <a:lnTo>
                  <a:pt x="5186172" y="484632"/>
                </a:lnTo>
                <a:lnTo>
                  <a:pt x="5217598" y="478280"/>
                </a:lnTo>
                <a:lnTo>
                  <a:pt x="5243274" y="460962"/>
                </a:lnTo>
                <a:lnTo>
                  <a:pt x="5260592" y="435286"/>
                </a:lnTo>
                <a:lnTo>
                  <a:pt x="5266944" y="403860"/>
                </a:lnTo>
                <a:lnTo>
                  <a:pt x="5266944" y="80772"/>
                </a:lnTo>
                <a:lnTo>
                  <a:pt x="5260592" y="49345"/>
                </a:lnTo>
                <a:lnTo>
                  <a:pt x="5243274" y="23669"/>
                </a:lnTo>
                <a:lnTo>
                  <a:pt x="5217598" y="6351"/>
                </a:lnTo>
                <a:lnTo>
                  <a:pt x="518617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89609" y="5977889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0" y="80772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186172" y="0"/>
                </a:lnTo>
                <a:lnTo>
                  <a:pt x="5217598" y="6351"/>
                </a:lnTo>
                <a:lnTo>
                  <a:pt x="5243274" y="23669"/>
                </a:lnTo>
                <a:lnTo>
                  <a:pt x="5260592" y="49345"/>
                </a:lnTo>
                <a:lnTo>
                  <a:pt x="5266944" y="80772"/>
                </a:lnTo>
                <a:lnTo>
                  <a:pt x="5266944" y="403860"/>
                </a:lnTo>
                <a:lnTo>
                  <a:pt x="5260592" y="435286"/>
                </a:lnTo>
                <a:lnTo>
                  <a:pt x="5243274" y="460962"/>
                </a:lnTo>
                <a:lnTo>
                  <a:pt x="5217598" y="478280"/>
                </a:lnTo>
                <a:lnTo>
                  <a:pt x="5186172" y="484632"/>
                </a:lnTo>
                <a:lnTo>
                  <a:pt x="80772" y="484632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60"/>
                </a:lnTo>
                <a:lnTo>
                  <a:pt x="0" y="80772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9609" y="2056638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5186172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1"/>
                </a:lnTo>
                <a:lnTo>
                  <a:pt x="0" y="403859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1"/>
                </a:lnTo>
                <a:lnTo>
                  <a:pt x="5186172" y="484631"/>
                </a:lnTo>
                <a:lnTo>
                  <a:pt x="5217598" y="478280"/>
                </a:lnTo>
                <a:lnTo>
                  <a:pt x="5243274" y="460962"/>
                </a:lnTo>
                <a:lnTo>
                  <a:pt x="5260592" y="435286"/>
                </a:lnTo>
                <a:lnTo>
                  <a:pt x="5266944" y="403859"/>
                </a:lnTo>
                <a:lnTo>
                  <a:pt x="5266944" y="80771"/>
                </a:lnTo>
                <a:lnTo>
                  <a:pt x="5260592" y="49345"/>
                </a:lnTo>
                <a:lnTo>
                  <a:pt x="5243274" y="23669"/>
                </a:lnTo>
                <a:lnTo>
                  <a:pt x="5217598" y="6351"/>
                </a:lnTo>
                <a:lnTo>
                  <a:pt x="518617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9609" y="2056638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0" y="80771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186172" y="0"/>
                </a:lnTo>
                <a:lnTo>
                  <a:pt x="5217598" y="6351"/>
                </a:lnTo>
                <a:lnTo>
                  <a:pt x="5243274" y="23669"/>
                </a:lnTo>
                <a:lnTo>
                  <a:pt x="5260592" y="49345"/>
                </a:lnTo>
                <a:lnTo>
                  <a:pt x="5266944" y="80771"/>
                </a:lnTo>
                <a:lnTo>
                  <a:pt x="5266944" y="403859"/>
                </a:lnTo>
                <a:lnTo>
                  <a:pt x="5260592" y="435286"/>
                </a:lnTo>
                <a:lnTo>
                  <a:pt x="5243274" y="460962"/>
                </a:lnTo>
                <a:lnTo>
                  <a:pt x="5217598" y="478280"/>
                </a:lnTo>
                <a:lnTo>
                  <a:pt x="5186172" y="484631"/>
                </a:lnTo>
                <a:lnTo>
                  <a:pt x="80772" y="484631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59"/>
                </a:lnTo>
                <a:lnTo>
                  <a:pt x="0" y="80771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801623"/>
            <a:ext cx="16497300" cy="1004569"/>
          </a:xfrm>
          <a:custGeom>
            <a:avLst/>
            <a:gdLst/>
            <a:ahLst/>
            <a:cxnLst/>
            <a:rect l="l" t="t" r="r" b="b"/>
            <a:pathLst>
              <a:path w="16497300" h="1004569">
                <a:moveTo>
                  <a:pt x="0" y="1004316"/>
                </a:moveTo>
                <a:lnTo>
                  <a:pt x="16497300" y="1004316"/>
                </a:lnTo>
                <a:lnTo>
                  <a:pt x="16497300" y="0"/>
                </a:lnTo>
                <a:lnTo>
                  <a:pt x="0" y="0"/>
                </a:lnTo>
                <a:lnTo>
                  <a:pt x="0" y="100431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881634"/>
            <a:ext cx="1537081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5"/>
              <a:t>PROJETO</a:t>
            </a:r>
            <a:r>
              <a:rPr dirty="0" spc="-20"/>
              <a:t> </a:t>
            </a:r>
            <a:r>
              <a:rPr dirty="0" spc="-5"/>
              <a:t>APLICADO:</a:t>
            </a:r>
            <a:r>
              <a:rPr dirty="0" spc="40"/>
              <a:t> </a:t>
            </a:r>
            <a:r>
              <a:rPr dirty="0" spc="-20"/>
              <a:t>IDEALIZAÇÃO</a:t>
            </a:r>
            <a:r>
              <a:rPr dirty="0" spc="55"/>
              <a:t> </a:t>
            </a:r>
            <a:r>
              <a:rPr dirty="0" spc="-5"/>
              <a:t>DE</a:t>
            </a:r>
            <a:r>
              <a:rPr dirty="0"/>
              <a:t> </a:t>
            </a:r>
            <a:r>
              <a:rPr dirty="0" spc="-5"/>
              <a:t>UM</a:t>
            </a:r>
            <a:r>
              <a:rPr dirty="0" spc="15"/>
              <a:t> </a:t>
            </a:r>
            <a:r>
              <a:rPr dirty="0" spc="-15"/>
              <a:t>SERVIÇO</a:t>
            </a:r>
            <a:r>
              <a:rPr dirty="0" spc="20"/>
              <a:t> </a:t>
            </a:r>
            <a:r>
              <a:rPr dirty="0" spc="-5"/>
              <a:t>DE</a:t>
            </a:r>
            <a:r>
              <a:rPr dirty="0"/>
              <a:t> </a:t>
            </a:r>
            <a:r>
              <a:rPr dirty="0" spc="-45"/>
              <a:t>PLANTÃO</a:t>
            </a:r>
            <a:r>
              <a:rPr dirty="0" spc="30"/>
              <a:t> </a:t>
            </a:r>
            <a:r>
              <a:rPr dirty="0" spc="-15"/>
              <a:t>PSICOLÓGICO</a:t>
            </a:r>
            <a:r>
              <a:rPr dirty="0" spc="35"/>
              <a:t> </a:t>
            </a:r>
            <a:r>
              <a:rPr dirty="0" spc="-5"/>
              <a:t>EM</a:t>
            </a:r>
            <a:r>
              <a:rPr dirty="0" spc="10"/>
              <a:t> </a:t>
            </a:r>
            <a:r>
              <a:rPr dirty="0" spc="-5"/>
              <a:t>UM</a:t>
            </a:r>
            <a:r>
              <a:rPr dirty="0"/>
              <a:t> </a:t>
            </a:r>
            <a:r>
              <a:rPr dirty="0" spc="-10"/>
              <a:t>CANCER</a:t>
            </a:r>
            <a:r>
              <a:rPr dirty="0" spc="55"/>
              <a:t> </a:t>
            </a:r>
            <a:r>
              <a:rPr dirty="0" spc="-5"/>
              <a:t>CENTER.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8819" y="1270507"/>
            <a:ext cx="15163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35">
                <a:latin typeface="Calibri"/>
                <a:cs typeface="Calibri"/>
              </a:rPr>
              <a:t>D.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M.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Farina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5204947" y="88379"/>
            <a:ext cx="3083560" cy="1717675"/>
            <a:chOff x="15204947" y="88379"/>
            <a:chExt cx="3083560" cy="1717675"/>
          </a:xfrm>
        </p:grpSpPr>
        <p:sp>
          <p:nvSpPr>
            <p:cNvPr id="5" name="object 5"/>
            <p:cNvSpPr/>
            <p:nvPr/>
          </p:nvSpPr>
          <p:spPr>
            <a:xfrm>
              <a:off x="16962119" y="801623"/>
              <a:ext cx="1325880" cy="1004569"/>
            </a:xfrm>
            <a:custGeom>
              <a:avLst/>
              <a:gdLst/>
              <a:ahLst/>
              <a:cxnLst/>
              <a:rect l="l" t="t" r="r" b="b"/>
              <a:pathLst>
                <a:path w="1325880" h="1004569">
                  <a:moveTo>
                    <a:pt x="1325880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1325880" y="1004316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6497299" y="801623"/>
              <a:ext cx="464820" cy="1004569"/>
            </a:xfrm>
            <a:custGeom>
              <a:avLst/>
              <a:gdLst/>
              <a:ahLst/>
              <a:cxnLst/>
              <a:rect l="l" t="t" r="r" b="b"/>
              <a:pathLst>
                <a:path w="464819" h="1004569">
                  <a:moveTo>
                    <a:pt x="464819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464819" y="1004316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5227807" y="112775"/>
              <a:ext cx="3004185" cy="615950"/>
            </a:xfrm>
            <a:custGeom>
              <a:avLst/>
              <a:gdLst/>
              <a:ahLst/>
              <a:cxnLst/>
              <a:rect l="l" t="t" r="r" b="b"/>
              <a:pathLst>
                <a:path w="3004184" h="615950">
                  <a:moveTo>
                    <a:pt x="3003804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3003804" y="615696"/>
                  </a:lnTo>
                  <a:lnTo>
                    <a:pt x="300380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88379"/>
              <a:ext cx="3083049" cy="48083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347459"/>
              <a:ext cx="726186" cy="480834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2471673" y="2091943"/>
            <a:ext cx="176783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8819" y="2801493"/>
            <a:ext cx="5281295" cy="18446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 indent="207010">
              <a:lnSpc>
                <a:spcPct val="100299"/>
              </a:lnSpc>
              <a:spcBef>
                <a:spcPts val="95"/>
              </a:spcBef>
            </a:pP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5">
                <a:latin typeface="Calibri"/>
                <a:cs typeface="Calibri"/>
              </a:rPr>
              <a:t>Plantão </a:t>
            </a:r>
            <a:r>
              <a:rPr dirty="0" sz="1700" spc="-10">
                <a:latin typeface="Calibri"/>
                <a:cs typeface="Calibri"/>
              </a:rPr>
              <a:t>Psicológico</a:t>
            </a:r>
            <a:r>
              <a:rPr dirty="0" sz="1700" spc="3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é uma </a:t>
            </a:r>
            <a:r>
              <a:rPr dirty="0" sz="1700" spc="-5">
                <a:latin typeface="Calibri"/>
                <a:cs typeface="Calibri"/>
              </a:rPr>
              <a:t>modalidade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assistência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pronto</a:t>
            </a:r>
            <a:r>
              <a:rPr dirty="0" sz="1700" spc="-10">
                <a:latin typeface="Calibri"/>
                <a:cs typeface="Calibri"/>
              </a:rPr>
              <a:t> atendimento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psicológico,</a:t>
            </a:r>
            <a:r>
              <a:rPr dirty="0" sz="1700" spc="-5">
                <a:latin typeface="Calibri"/>
                <a:cs typeface="Calibri"/>
              </a:rPr>
              <a:t> que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propõe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trabalhar </a:t>
            </a:r>
            <a:r>
              <a:rPr dirty="0" sz="1700" spc="-5">
                <a:latin typeface="Calibri"/>
                <a:cs typeface="Calibri"/>
              </a:rPr>
              <a:t>demandas </a:t>
            </a:r>
            <a:r>
              <a:rPr dirty="0" sz="1700" spc="-10">
                <a:latin typeface="Calibri"/>
                <a:cs typeface="Calibri"/>
              </a:rPr>
              <a:t>emergentes suscitadas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5">
                <a:latin typeface="Calibri"/>
                <a:cs typeface="Calibri"/>
              </a:rPr>
              <a:t>momentos </a:t>
            </a:r>
            <a:r>
              <a:rPr dirty="0" sz="1700">
                <a:latin typeface="Calibri"/>
                <a:cs typeface="Calibri"/>
              </a:rPr>
              <a:t> 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crise</a:t>
            </a:r>
            <a:r>
              <a:rPr dirty="0" sz="1700" spc="-5">
                <a:latin typeface="Calibri"/>
                <a:cs typeface="Calibri"/>
              </a:rPr>
              <a:t> emocional.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Ela</a:t>
            </a:r>
            <a:r>
              <a:rPr dirty="0" sz="1700" spc="-5">
                <a:latin typeface="Calibri"/>
                <a:cs typeface="Calibri"/>
              </a:rPr>
              <a:t> visa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organização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afetiva</a:t>
            </a:r>
            <a:r>
              <a:rPr dirty="0" sz="1700" spc="-10">
                <a:latin typeface="Calibri"/>
                <a:cs typeface="Calibri"/>
              </a:rPr>
              <a:t> para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compreensão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sofrimento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psíquico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momento</a:t>
            </a:r>
            <a:r>
              <a:rPr dirty="0" sz="1700">
                <a:latin typeface="Calibri"/>
                <a:cs typeface="Calibri"/>
              </a:rPr>
              <a:t> do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atendimento</a:t>
            </a:r>
            <a:r>
              <a:rPr dirty="0" sz="1700" spc="-5">
                <a:latin typeface="Calibri"/>
                <a:cs typeface="Calibri"/>
              </a:rPr>
              <a:t> clínico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realizado.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Dentro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cena </a:t>
            </a:r>
            <a:r>
              <a:rPr dirty="0" sz="1700" spc="-20">
                <a:latin typeface="Calibri"/>
                <a:cs typeface="Calibri"/>
              </a:rPr>
              <a:t>hospitalar, 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mais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especificamente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da</a:t>
            </a:r>
            <a:r>
              <a:rPr dirty="0" sz="1700" spc="38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Psico-Oncologia,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se</a:t>
            </a:r>
            <a:r>
              <a:rPr dirty="0" sz="1700" spc="38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proporia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8819" y="4620005"/>
            <a:ext cx="527875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37640" algn="l"/>
                <a:tab pos="2909570" algn="l"/>
                <a:tab pos="3295015" algn="l"/>
                <a:tab pos="4964430" algn="l"/>
              </a:tabLst>
            </a:pP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lh</a:t>
            </a:r>
            <a:r>
              <a:rPr dirty="0" sz="1700">
                <a:latin typeface="Calibri"/>
                <a:cs typeface="Calibri"/>
              </a:rPr>
              <a:t>im</a:t>
            </a:r>
            <a:r>
              <a:rPr dirty="0" sz="1700" spc="-10">
                <a:latin typeface="Calibri"/>
                <a:cs typeface="Calibri"/>
              </a:rPr>
              <a:t>ent</a:t>
            </a:r>
            <a:r>
              <a:rPr dirty="0" sz="1700" spc="-3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omp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5">
                <a:latin typeface="Calibri"/>
                <a:cs typeface="Calibri"/>
              </a:rPr>
              <a:t>e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são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ec</a:t>
            </a:r>
            <a:r>
              <a:rPr dirty="0" sz="1700" spc="5">
                <a:latin typeface="Calibri"/>
                <a:cs typeface="Calibri"/>
              </a:rPr>
              <a:t>i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na</a:t>
            </a:r>
            <a:r>
              <a:rPr dirty="0" sz="1700" spc="-10">
                <a:latin typeface="Calibri"/>
                <a:cs typeface="Calibri"/>
              </a:rPr>
              <a:t>me</a:t>
            </a:r>
            <a:r>
              <a:rPr dirty="0" sz="1700" spc="-20">
                <a:latin typeface="Calibri"/>
                <a:cs typeface="Calibri"/>
              </a:rPr>
              <a:t>nt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8819" y="4879085"/>
            <a:ext cx="5279390" cy="544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demandas</a:t>
            </a:r>
            <a:r>
              <a:rPr dirty="0" sz="1700" spc="6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imediatas</a:t>
            </a:r>
            <a:r>
              <a:rPr dirty="0" sz="1700" spc="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relacionadas</a:t>
            </a:r>
            <a:r>
              <a:rPr dirty="0" sz="1700" spc="6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</a:t>
            </a:r>
            <a:r>
              <a:rPr dirty="0" sz="1700" spc="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sofrimento</a:t>
            </a:r>
            <a:r>
              <a:rPr dirty="0" sz="1700" spc="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emocional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partir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adoecimento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oncológico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[1].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74366" y="5999226"/>
            <a:ext cx="12636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OB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ETI</a:t>
            </a: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3780" y="6739508"/>
            <a:ext cx="5281295" cy="2876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 indent="194945">
              <a:lnSpc>
                <a:spcPct val="100000"/>
              </a:lnSpc>
              <a:spcBef>
                <a:spcPts val="105"/>
              </a:spcBef>
            </a:pP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10">
                <a:latin typeface="Calibri"/>
                <a:cs typeface="Calibri"/>
              </a:rPr>
              <a:t>presente</a:t>
            </a:r>
            <a:r>
              <a:rPr dirty="0" sz="1700" spc="36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trabalho </a:t>
            </a:r>
            <a:r>
              <a:rPr dirty="0" sz="1700" spc="-5">
                <a:latin typeface="Calibri"/>
                <a:cs typeface="Calibri"/>
              </a:rPr>
              <a:t>propõe-se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10">
                <a:latin typeface="Calibri"/>
                <a:cs typeface="Calibri"/>
              </a:rPr>
              <a:t>estruturar</a:t>
            </a:r>
            <a:r>
              <a:rPr dirty="0" sz="1700" spc="36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 </a:t>
            </a:r>
            <a:r>
              <a:rPr dirty="0" sz="1700" spc="-5">
                <a:latin typeface="Calibri"/>
                <a:cs typeface="Calibri"/>
              </a:rPr>
              <a:t>Serviço </a:t>
            </a:r>
            <a:r>
              <a:rPr dirty="0" sz="1700">
                <a:latin typeface="Calibri"/>
                <a:cs typeface="Calibri"/>
              </a:rPr>
              <a:t> de </a:t>
            </a:r>
            <a:r>
              <a:rPr dirty="0" sz="1700" spc="-10">
                <a:latin typeface="Calibri"/>
                <a:cs typeface="Calibri"/>
              </a:rPr>
              <a:t>Plantão Psicológico </a:t>
            </a:r>
            <a:r>
              <a:rPr dirty="0" sz="1700">
                <a:latin typeface="Calibri"/>
                <a:cs typeface="Calibri"/>
              </a:rPr>
              <a:t>em um </a:t>
            </a:r>
            <a:r>
              <a:rPr dirty="0" sz="1700" spc="-5">
                <a:latin typeface="Calibri"/>
                <a:cs typeface="Calibri"/>
              </a:rPr>
              <a:t>Cancer </a:t>
            </a:r>
            <a:r>
              <a:rPr dirty="0" sz="1700" spc="-30">
                <a:latin typeface="Calibri"/>
                <a:cs typeface="Calibri"/>
              </a:rPr>
              <a:t>Center, </a:t>
            </a:r>
            <a:r>
              <a:rPr dirty="0" sz="1700" spc="-10">
                <a:latin typeface="Calibri"/>
                <a:cs typeface="Calibri"/>
              </a:rPr>
              <a:t>considerando </a:t>
            </a:r>
            <a:r>
              <a:rPr dirty="0" sz="1700" spc="-5">
                <a:latin typeface="Calibri"/>
                <a:cs typeface="Calibri"/>
              </a:rPr>
              <a:t> sua </a:t>
            </a:r>
            <a:r>
              <a:rPr dirty="0" sz="1700" spc="-10">
                <a:latin typeface="Calibri"/>
                <a:cs typeface="Calibri"/>
              </a:rPr>
              <a:t>inserção </a:t>
            </a:r>
            <a:r>
              <a:rPr dirty="0" sz="1700" spc="-5">
                <a:latin typeface="Calibri"/>
                <a:cs typeface="Calibri"/>
              </a:rPr>
              <a:t>às demandas </a:t>
            </a:r>
            <a:r>
              <a:rPr dirty="0" sz="1700">
                <a:latin typeface="Calibri"/>
                <a:cs typeface="Calibri"/>
              </a:rPr>
              <a:t>da </a:t>
            </a:r>
            <a:r>
              <a:rPr dirty="0" sz="1700" spc="-10">
                <a:latin typeface="Calibri"/>
                <a:cs typeface="Calibri"/>
              </a:rPr>
              <a:t>instituição </a:t>
            </a:r>
            <a:r>
              <a:rPr dirty="0" sz="1700" spc="-5">
                <a:latin typeface="Calibri"/>
                <a:cs typeface="Calibri"/>
              </a:rPr>
              <a:t>de saúde escolhida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como </a:t>
            </a:r>
            <a:r>
              <a:rPr dirty="0" sz="1700">
                <a:latin typeface="Calibri"/>
                <a:cs typeface="Calibri"/>
              </a:rPr>
              <a:t>cenário </a:t>
            </a:r>
            <a:r>
              <a:rPr dirty="0" sz="1700" spc="-10">
                <a:latin typeface="Calibri"/>
                <a:cs typeface="Calibri"/>
              </a:rPr>
              <a:t>deste projeto.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idealização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10">
                <a:latin typeface="Calibri"/>
                <a:cs typeface="Calibri"/>
              </a:rPr>
              <a:t>trabalho </a:t>
            </a:r>
            <a:r>
              <a:rPr dirty="0" sz="1700" spc="-20">
                <a:latin typeface="Calibri"/>
                <a:cs typeface="Calibri"/>
              </a:rPr>
              <a:t>foi 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pensada </a:t>
            </a:r>
            <a:r>
              <a:rPr dirty="0" sz="1700" spc="-10">
                <a:latin typeface="Calibri"/>
                <a:cs typeface="Calibri"/>
              </a:rPr>
              <a:t>considerando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10">
                <a:latin typeface="Calibri"/>
                <a:cs typeface="Calibri"/>
              </a:rPr>
              <a:t>atual </a:t>
            </a:r>
            <a:r>
              <a:rPr dirty="0" sz="1700" spc="-5">
                <a:latin typeface="Calibri"/>
                <a:cs typeface="Calibri"/>
              </a:rPr>
              <a:t>cenário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reformulação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Serviço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Psicologia </a:t>
            </a:r>
            <a:r>
              <a:rPr dirty="0" sz="1700" spc="-5">
                <a:latin typeface="Calibri"/>
                <a:cs typeface="Calibri"/>
              </a:rPr>
              <a:t>da </a:t>
            </a:r>
            <a:r>
              <a:rPr dirty="0" sz="1700" spc="-10">
                <a:latin typeface="Calibri"/>
                <a:cs typeface="Calibri"/>
              </a:rPr>
              <a:t>Instituição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5">
                <a:latin typeface="Calibri"/>
                <a:cs typeface="Calibri"/>
              </a:rPr>
              <a:t>questão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partir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mapeamento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das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demandas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identificadas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longo</a:t>
            </a:r>
            <a:r>
              <a:rPr dirty="0" sz="1700">
                <a:latin typeface="Calibri"/>
                <a:cs typeface="Calibri"/>
              </a:rPr>
              <a:t> da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pesquisa que </a:t>
            </a:r>
            <a:r>
              <a:rPr dirty="0" sz="1700" spc="-10">
                <a:latin typeface="Calibri"/>
                <a:cs typeface="Calibri"/>
              </a:rPr>
              <a:t>não estão protocoladas, </a:t>
            </a:r>
            <a:r>
              <a:rPr dirty="0" sz="1700" spc="-5">
                <a:latin typeface="Calibri"/>
                <a:cs typeface="Calibri"/>
              </a:rPr>
              <a:t>postulando-se </a:t>
            </a:r>
            <a:r>
              <a:rPr dirty="0" sz="1700">
                <a:latin typeface="Calibri"/>
                <a:cs typeface="Calibri"/>
              </a:rPr>
              <a:t>uma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atuação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estrutura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eticamente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viáveis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para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</a:t>
            </a:r>
            <a:r>
              <a:rPr dirty="0" sz="1700" spc="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se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propõe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ser</a:t>
            </a:r>
            <a:r>
              <a:rPr dirty="0" sz="1700">
                <a:latin typeface="Calibri"/>
                <a:cs typeface="Calibri"/>
              </a:rPr>
              <a:t> 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“Psico-Oncologia”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dentro</a:t>
            </a:r>
            <a:r>
              <a:rPr dirty="0" sz="1700" spc="-5">
                <a:latin typeface="Calibri"/>
                <a:cs typeface="Calibri"/>
              </a:rPr>
              <a:t> de</a:t>
            </a:r>
            <a:r>
              <a:rPr dirty="0" sz="1700">
                <a:latin typeface="Calibri"/>
                <a:cs typeface="Calibri"/>
              </a:rPr>
              <a:t> um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Cancer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30">
                <a:latin typeface="Calibri"/>
                <a:cs typeface="Calibri"/>
              </a:rPr>
              <a:t>Center.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11336" y="2066035"/>
            <a:ext cx="1332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13956" y="2615946"/>
            <a:ext cx="5280660" cy="1840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194945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Foi realizada </a:t>
            </a:r>
            <a:r>
              <a:rPr dirty="0" sz="1700" spc="-5">
                <a:latin typeface="Calibri"/>
                <a:cs typeface="Calibri"/>
              </a:rPr>
              <a:t>pesquisa </a:t>
            </a:r>
            <a:r>
              <a:rPr dirty="0" sz="1700" spc="-10">
                <a:latin typeface="Calibri"/>
                <a:cs typeface="Calibri"/>
              </a:rPr>
              <a:t>sobre as diretrizes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atuação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psicólogos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hospitalares</a:t>
            </a:r>
            <a:r>
              <a:rPr dirty="0" sz="1700" spc="-5">
                <a:latin typeface="Calibri"/>
                <a:cs typeface="Calibri"/>
              </a:rPr>
              <a:t> segundo</a:t>
            </a:r>
            <a:r>
              <a:rPr dirty="0" sz="1700">
                <a:latin typeface="Calibri"/>
                <a:cs typeface="Calibri"/>
              </a:rPr>
              <a:t> 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Conselho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Federal</a:t>
            </a:r>
            <a:r>
              <a:rPr dirty="0" sz="1700" spc="-10">
                <a:latin typeface="Calibri"/>
                <a:cs typeface="Calibri"/>
              </a:rPr>
              <a:t> de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Psicologia</a:t>
            </a:r>
            <a:r>
              <a:rPr dirty="0" sz="1700" spc="-5">
                <a:latin typeface="Calibri"/>
                <a:cs typeface="Calibri"/>
              </a:rPr>
              <a:t> (CFP)</a:t>
            </a:r>
            <a:r>
              <a:rPr dirty="0" sz="1700">
                <a:latin typeface="Calibri"/>
                <a:cs typeface="Calibri"/>
              </a:rPr>
              <a:t> [2]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diretrizes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serviço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psicológico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dentro </a:t>
            </a:r>
            <a:r>
              <a:rPr dirty="0" sz="1700">
                <a:latin typeface="Calibri"/>
                <a:cs typeface="Calibri"/>
              </a:rPr>
              <a:t>de um </a:t>
            </a:r>
            <a:r>
              <a:rPr dirty="0" sz="1700" spc="-10">
                <a:latin typeface="Calibri"/>
                <a:cs typeface="Calibri"/>
              </a:rPr>
              <a:t>Centro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Assistência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Alta </a:t>
            </a:r>
            <a:r>
              <a:rPr dirty="0" sz="1700" spc="-10">
                <a:latin typeface="Calibri"/>
                <a:cs typeface="Calibri"/>
              </a:rPr>
              <a:t>Complexidade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Oncologia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(Cacon)</a:t>
            </a:r>
            <a:r>
              <a:rPr dirty="0" sz="1700">
                <a:latin typeface="Calibri"/>
                <a:cs typeface="Calibri"/>
              </a:rPr>
              <a:t> [3]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para</a:t>
            </a:r>
            <a:r>
              <a:rPr dirty="0" sz="1700" spc="-5">
                <a:latin typeface="Calibri"/>
                <a:cs typeface="Calibri"/>
              </a:rPr>
              <a:t> pensar</a:t>
            </a:r>
            <a:r>
              <a:rPr dirty="0" sz="1700">
                <a:latin typeface="Calibri"/>
                <a:cs typeface="Calibri"/>
              </a:rPr>
              <a:t> 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estrutura</a:t>
            </a:r>
            <a:r>
              <a:rPr dirty="0" sz="1700" spc="36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do </a:t>
            </a:r>
            <a:r>
              <a:rPr dirty="0" sz="1700" spc="-5">
                <a:latin typeface="Calibri"/>
                <a:cs typeface="Calibri"/>
              </a:rPr>
              <a:t> serviço.</a:t>
            </a:r>
            <a:r>
              <a:rPr dirty="0" sz="1700">
                <a:latin typeface="Calibri"/>
                <a:cs typeface="Calibri"/>
              </a:rPr>
              <a:t> 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partir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destas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questões,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foram</a:t>
            </a:r>
            <a:r>
              <a:rPr dirty="0" sz="1700" spc="-10">
                <a:latin typeface="Calibri"/>
                <a:cs typeface="Calibri"/>
              </a:rPr>
              <a:t> investigadas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as 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demandas</a:t>
            </a:r>
            <a:r>
              <a:rPr dirty="0" sz="1700" spc="6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institucionais</a:t>
            </a:r>
            <a:r>
              <a:rPr dirty="0" sz="1700" spc="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6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6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mapeamento</a:t>
            </a:r>
            <a:r>
              <a:rPr dirty="0" sz="1700" spc="6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dos</a:t>
            </a:r>
            <a:r>
              <a:rPr dirty="0" sz="1700" spc="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atendimento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513956" y="4429759"/>
            <a:ext cx="5279390" cy="5441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280160" algn="l"/>
                <a:tab pos="1527175" algn="l"/>
                <a:tab pos="1758950" algn="l"/>
                <a:tab pos="2601595" algn="l"/>
                <a:tab pos="2662555" algn="l"/>
                <a:tab pos="3017520" algn="l"/>
                <a:tab pos="3423285" algn="l"/>
                <a:tab pos="3937000" algn="l"/>
                <a:tab pos="4237355" algn="l"/>
                <a:tab pos="4603115" algn="l"/>
                <a:tab pos="4874260" algn="l"/>
              </a:tabLst>
            </a:pPr>
            <a:r>
              <a:rPr dirty="0" sz="1700" spc="-20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si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5">
                <a:latin typeface="Calibri"/>
                <a:cs typeface="Calibri"/>
              </a:rPr>
              <a:t>ó</a:t>
            </a:r>
            <a:r>
              <a:rPr dirty="0" sz="1700" spc="-10">
                <a:latin typeface="Calibri"/>
                <a:cs typeface="Calibri"/>
              </a:rPr>
              <a:t>g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Ca</a:t>
            </a:r>
            <a:r>
              <a:rPr dirty="0" sz="1700" spc="5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cer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Ce</a:t>
            </a:r>
            <a:r>
              <a:rPr dirty="0" sz="1700" spc="-15">
                <a:latin typeface="Calibri"/>
                <a:cs typeface="Calibri"/>
              </a:rPr>
              <a:t>n</a:t>
            </a:r>
            <a:r>
              <a:rPr dirty="0" sz="1700" spc="-3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er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q</a:t>
            </a:r>
            <a:r>
              <a:rPr dirty="0" sz="1700" spc="-10">
                <a:latin typeface="Calibri"/>
                <a:cs typeface="Calibri"/>
              </a:rPr>
              <a:t>u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15">
                <a:latin typeface="Calibri"/>
                <a:cs typeface="Calibri"/>
              </a:rPr>
              <a:t>s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5">
                <a:latin typeface="Calibri"/>
                <a:cs typeface="Calibri"/>
              </a:rPr>
              <a:t>ã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  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on</a:t>
            </a:r>
            <a:r>
              <a:rPr dirty="0" sz="1700" spc="-10">
                <a:latin typeface="Calibri"/>
                <a:cs typeface="Calibri"/>
              </a:rPr>
              <a:t>f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gu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ç</a:t>
            </a:r>
            <a:r>
              <a:rPr dirty="0" sz="170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j</a:t>
            </a:r>
            <a:r>
              <a:rPr dirty="0" sz="1700">
                <a:latin typeface="Calibri"/>
                <a:cs typeface="Calibri"/>
              </a:rPr>
              <a:t>u</a:t>
            </a:r>
            <a:r>
              <a:rPr dirty="0" sz="1700" spc="-2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ifi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ti</a:t>
            </a:r>
            <a:r>
              <a:rPr dirty="0" sz="1700" spc="-25">
                <a:latin typeface="Calibri"/>
                <a:cs typeface="Calibri"/>
              </a:rPr>
              <a:t>v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0">
                <a:latin typeface="Calibri"/>
                <a:cs typeface="Calibri"/>
              </a:rPr>
              <a:t>l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ç</a:t>
            </a:r>
            <a:r>
              <a:rPr dirty="0" sz="170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Pl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 spc="-3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ão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13956" y="4947919"/>
            <a:ext cx="5280025" cy="544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Psicológico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</a:t>
            </a:r>
            <a:r>
              <a:rPr dirty="0" sz="1700" spc="-10">
                <a:latin typeface="Calibri"/>
                <a:cs typeface="Calibri"/>
              </a:rPr>
              <a:t> oferta</a:t>
            </a:r>
            <a:r>
              <a:rPr dirty="0" sz="1700">
                <a:latin typeface="Calibri"/>
                <a:cs typeface="Calibri"/>
              </a:rPr>
              <a:t> de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pronto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atendimento.</a:t>
            </a:r>
            <a:endParaRPr sz="1700">
              <a:latin typeface="Calibri"/>
              <a:cs typeface="Calibri"/>
            </a:endParaRPr>
          </a:p>
          <a:p>
            <a:pPr marL="60960">
              <a:lnSpc>
                <a:spcPct val="100000"/>
              </a:lnSpc>
              <a:tabLst>
                <a:tab pos="332105" algn="l"/>
                <a:tab pos="1104900" algn="l"/>
                <a:tab pos="1513205" algn="l"/>
                <a:tab pos="2345690" algn="l"/>
                <a:tab pos="2699385" algn="l"/>
                <a:tab pos="3557270" algn="l"/>
                <a:tab pos="4164329" algn="l"/>
                <a:tab pos="4927600" algn="l"/>
              </a:tabLst>
            </a:pP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oj</a:t>
            </a:r>
            <a:r>
              <a:rPr dirty="0" sz="1700" spc="-10">
                <a:latin typeface="Calibri"/>
                <a:cs typeface="Calibri"/>
              </a:rPr>
              <a:t>et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q</a:t>
            </a:r>
            <a:r>
              <a:rPr dirty="0" sz="1700" spc="-5">
                <a:latin typeface="Calibri"/>
                <a:cs typeface="Calibri"/>
              </a:rPr>
              <a:t>u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s</a:t>
            </a:r>
            <a:r>
              <a:rPr dirty="0" sz="1700" spc="-2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45">
                <a:latin typeface="Calibri"/>
                <a:cs typeface="Calibri"/>
              </a:rPr>
              <a:t>f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p</a:t>
            </a:r>
            <a:r>
              <a:rPr dirty="0" sz="1700" spc="-10">
                <a:latin typeface="Calibri"/>
                <a:cs typeface="Calibri"/>
              </a:rPr>
              <a:t>a</a:t>
            </a:r>
            <a:r>
              <a:rPr dirty="0" sz="1700" spc="-25">
                <a:latin typeface="Calibri"/>
                <a:cs typeface="Calibri"/>
              </a:rPr>
              <a:t>ut</a:t>
            </a:r>
            <a:r>
              <a:rPr dirty="0" sz="1700">
                <a:latin typeface="Calibri"/>
                <a:cs typeface="Calibri"/>
              </a:rPr>
              <a:t>ado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à</a:t>
            </a:r>
            <a:r>
              <a:rPr dirty="0" sz="1700">
                <a:latin typeface="Calibri"/>
                <a:cs typeface="Calibri"/>
              </a:rPr>
              <a:t>  </a:t>
            </a:r>
            <a:r>
              <a:rPr dirty="0" sz="1700" spc="-16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l</a:t>
            </a:r>
            <a:r>
              <a:rPr dirty="0" sz="1700" spc="-5">
                <a:latin typeface="Calibri"/>
                <a:cs typeface="Calibri"/>
              </a:rPr>
              <a:t>u</a:t>
            </a:r>
            <a:r>
              <a:rPr dirty="0" sz="1700">
                <a:latin typeface="Calibri"/>
                <a:cs typeface="Calibri"/>
              </a:rPr>
              <a:t>z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  </a:t>
            </a:r>
            <a:r>
              <a:rPr dirty="0" sz="1700" spc="-1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v</a:t>
            </a:r>
            <a:r>
              <a:rPr dirty="0" sz="1700" spc="-15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és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13956" y="5466333"/>
            <a:ext cx="527939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22705" algn="l"/>
                <a:tab pos="1795145" algn="l"/>
                <a:tab pos="2133600" algn="l"/>
                <a:tab pos="3268979" algn="l"/>
                <a:tab pos="3720465" algn="l"/>
                <a:tab pos="4555490" algn="l"/>
                <a:tab pos="5162550" algn="l"/>
              </a:tabLst>
            </a:pPr>
            <a:r>
              <a:rPr dirty="0" sz="1700" spc="-20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si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l</a:t>
            </a:r>
            <a:r>
              <a:rPr dirty="0" sz="1700">
                <a:latin typeface="Calibri"/>
                <a:cs typeface="Calibri"/>
              </a:rPr>
              <a:t>íti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5">
                <a:latin typeface="Calibri"/>
                <a:cs typeface="Calibri"/>
              </a:rPr>
              <a:t>[</a:t>
            </a:r>
            <a:r>
              <a:rPr dirty="0" sz="1700">
                <a:latin typeface="Calibri"/>
                <a:cs typeface="Calibri"/>
              </a:rPr>
              <a:t>4]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5">
                <a:latin typeface="Calibri"/>
                <a:cs typeface="Calibri"/>
              </a:rPr>
              <a:t>j</a:t>
            </a:r>
            <a:r>
              <a:rPr dirty="0" sz="1700" spc="-10">
                <a:latin typeface="Calibri"/>
                <a:cs typeface="Calibri"/>
              </a:rPr>
              <a:t>u</a:t>
            </a:r>
            <a:r>
              <a:rPr dirty="0" sz="1700" spc="-2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tifi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co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13956" y="5725413"/>
            <a:ext cx="5280025" cy="8032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epistemologia</a:t>
            </a:r>
            <a:r>
              <a:rPr dirty="0" sz="1700" spc="6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 spc="6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referido</a:t>
            </a:r>
            <a:r>
              <a:rPr dirty="0" sz="1700" spc="7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aporte</a:t>
            </a:r>
            <a:r>
              <a:rPr dirty="0" sz="1700" spc="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teórico</a:t>
            </a:r>
            <a:r>
              <a:rPr dirty="0" sz="1700" spc="7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fim</a:t>
            </a:r>
            <a:r>
              <a:rPr dirty="0" sz="1700" spc="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7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organizar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justificar</a:t>
            </a:r>
            <a:r>
              <a:rPr dirty="0" sz="1700">
                <a:latin typeface="Calibri"/>
                <a:cs typeface="Calibri"/>
              </a:rPr>
              <a:t> 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coesão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argumentativa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escolhas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para 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idealização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serviço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crítico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coeso.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62190" y="6785229"/>
            <a:ext cx="35052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670028" y="2075814"/>
            <a:ext cx="493712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6875" algn="l"/>
                <a:tab pos="1391920" algn="l"/>
                <a:tab pos="2027555" algn="l"/>
                <a:tab pos="3048635" algn="l"/>
                <a:tab pos="4621530" algn="l"/>
              </a:tabLst>
            </a:pP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pa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ie</a:t>
            </a:r>
            <a:r>
              <a:rPr dirty="0" sz="1700" spc="-15">
                <a:latin typeface="Calibri"/>
                <a:cs typeface="Calibri"/>
              </a:rPr>
              <a:t>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se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endid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indi</a:t>
            </a:r>
            <a:r>
              <a:rPr dirty="0" sz="1700">
                <a:latin typeface="Calibri"/>
                <a:cs typeface="Calibri"/>
              </a:rPr>
              <a:t>v</a:t>
            </a:r>
            <a:r>
              <a:rPr dirty="0" sz="1700" spc="-10">
                <a:latin typeface="Calibri"/>
                <a:cs typeface="Calibri"/>
              </a:rPr>
              <a:t>idu</a:t>
            </a:r>
            <a:r>
              <a:rPr dirty="0" sz="1700">
                <a:latin typeface="Calibri"/>
                <a:cs typeface="Calibri"/>
              </a:rPr>
              <a:t>alm</a:t>
            </a:r>
            <a:r>
              <a:rPr dirty="0" sz="1700" spc="-15">
                <a:latin typeface="Calibri"/>
                <a:cs typeface="Calibri"/>
              </a:rPr>
              <a:t>e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r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327128" y="2335148"/>
            <a:ext cx="527939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0315" algn="l"/>
                <a:tab pos="2482850" algn="l"/>
                <a:tab pos="3088005" algn="l"/>
                <a:tab pos="4126229" algn="l"/>
                <a:tab pos="4784725" algn="l"/>
              </a:tabLst>
            </a:pPr>
            <a:r>
              <a:rPr dirty="0" sz="1700" spc="-20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si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15">
                <a:latin typeface="Calibri"/>
                <a:cs typeface="Calibri"/>
              </a:rPr>
              <a:t>ó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g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esi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0">
                <a:latin typeface="Calibri"/>
                <a:cs typeface="Calibri"/>
              </a:rPr>
              <a:t>en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-10">
                <a:latin typeface="Calibri"/>
                <a:cs typeface="Calibri"/>
              </a:rPr>
              <a:t>an</a:t>
            </a:r>
            <a:r>
              <a:rPr dirty="0" sz="1700" spc="-3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ã</a:t>
            </a:r>
            <a:r>
              <a:rPr dirty="0" sz="1700" spc="-3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q</a:t>
            </a:r>
            <a:r>
              <a:rPr dirty="0" sz="1700" spc="-10">
                <a:latin typeface="Calibri"/>
                <a:cs typeface="Calibri"/>
              </a:rPr>
              <a:t>u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ão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327128" y="2594229"/>
            <a:ext cx="5281295" cy="803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supervisionados</a:t>
            </a:r>
            <a:r>
              <a:rPr dirty="0" sz="1700">
                <a:latin typeface="Calibri"/>
                <a:cs typeface="Calibri"/>
              </a:rPr>
              <a:t> por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psicólogos</a:t>
            </a:r>
            <a:r>
              <a:rPr dirty="0" sz="1700" spc="-5">
                <a:latin typeface="Calibri"/>
                <a:cs typeface="Calibri"/>
              </a:rPr>
              <a:t> titulares</a:t>
            </a:r>
            <a:r>
              <a:rPr dirty="0" sz="1700">
                <a:latin typeface="Calibri"/>
                <a:cs typeface="Calibri"/>
              </a:rPr>
              <a:t> do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serviço.</a:t>
            </a:r>
            <a:r>
              <a:rPr dirty="0" sz="1700">
                <a:latin typeface="Calibri"/>
                <a:cs typeface="Calibri"/>
              </a:rPr>
              <a:t> A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proposta </a:t>
            </a:r>
            <a:r>
              <a:rPr dirty="0" sz="1700">
                <a:latin typeface="Calibri"/>
                <a:cs typeface="Calibri"/>
              </a:rPr>
              <a:t>se </a:t>
            </a:r>
            <a:r>
              <a:rPr dirty="0" sz="1700" spc="-10">
                <a:latin typeface="Calibri"/>
                <a:cs typeface="Calibri"/>
              </a:rPr>
              <a:t>dará </a:t>
            </a:r>
            <a:r>
              <a:rPr dirty="0" sz="1700" spc="-5">
                <a:latin typeface="Calibri"/>
                <a:cs typeface="Calibri"/>
              </a:rPr>
              <a:t>nas salas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10">
                <a:latin typeface="Calibri"/>
                <a:cs typeface="Calibri"/>
              </a:rPr>
              <a:t>ambulatório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5">
                <a:latin typeface="Calibri"/>
                <a:cs typeface="Calibri"/>
              </a:rPr>
              <a:t>Serviço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Psicologia</a:t>
            </a:r>
            <a:r>
              <a:rPr dirty="0" sz="1700" spc="18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da</a:t>
            </a:r>
            <a:r>
              <a:rPr dirty="0" sz="1700" spc="1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instituição</a:t>
            </a:r>
            <a:r>
              <a:rPr dirty="0" sz="1700" spc="17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para</a:t>
            </a:r>
            <a:r>
              <a:rPr dirty="0" sz="1700" spc="18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promoção</a:t>
            </a:r>
            <a:r>
              <a:rPr dirty="0" sz="1700" spc="18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17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organização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327128" y="3371469"/>
            <a:ext cx="527875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9000" algn="l"/>
                <a:tab pos="1941830" algn="l"/>
                <a:tab pos="2539365" algn="l"/>
                <a:tab pos="3665854" algn="l"/>
                <a:tab pos="5040630" algn="l"/>
              </a:tabLst>
            </a:pP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55">
                <a:latin typeface="Calibri"/>
                <a:cs typeface="Calibri"/>
              </a:rPr>
              <a:t>f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ti</a:t>
            </a:r>
            <a:r>
              <a:rPr dirty="0" sz="1700" spc="-25">
                <a:latin typeface="Calibri"/>
                <a:cs typeface="Calibri"/>
              </a:rPr>
              <a:t>v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im</a:t>
            </a:r>
            <a:r>
              <a:rPr dirty="0" sz="1700" spc="-10">
                <a:latin typeface="Calibri"/>
                <a:cs typeface="Calibri"/>
              </a:rPr>
              <a:t>ed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a</a:t>
            </a:r>
            <a:r>
              <a:rPr dirty="0" sz="1700" spc="-3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>
                <a:latin typeface="Calibri"/>
                <a:cs typeface="Calibri"/>
              </a:rPr>
              <a:t>aci</a:t>
            </a:r>
            <a:r>
              <a:rPr dirty="0" sz="1700" spc="-10">
                <a:latin typeface="Calibri"/>
                <a:cs typeface="Calibri"/>
              </a:rPr>
              <a:t>en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5">
                <a:latin typeface="Calibri"/>
                <a:cs typeface="Calibri"/>
              </a:rPr>
              <a:t>co</a:t>
            </a:r>
            <a:r>
              <a:rPr dirty="0" sz="1700">
                <a:latin typeface="Calibri"/>
                <a:cs typeface="Calibri"/>
              </a:rPr>
              <a:t>l</a:t>
            </a:r>
            <a:r>
              <a:rPr dirty="0" sz="1700" spc="5">
                <a:latin typeface="Calibri"/>
                <a:cs typeface="Calibri"/>
              </a:rPr>
              <a:t>ó</a:t>
            </a:r>
            <a:r>
              <a:rPr dirty="0" sz="1700" spc="-10">
                <a:latin typeface="Calibri"/>
                <a:cs typeface="Calibri"/>
              </a:rPr>
              <a:t>g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1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.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Os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27128" y="3630548"/>
            <a:ext cx="528129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70330" algn="l"/>
                <a:tab pos="1978660" algn="l"/>
                <a:tab pos="2827655" algn="l"/>
                <a:tab pos="3662679" algn="l"/>
                <a:tab pos="4180840" algn="l"/>
                <a:tab pos="4685665" algn="l"/>
                <a:tab pos="5048250" algn="l"/>
              </a:tabLst>
            </a:pP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en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im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du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ç</a:t>
            </a:r>
            <a:r>
              <a:rPr dirty="0" sz="170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40">
                <a:latin typeface="Calibri"/>
                <a:cs typeface="Calibri"/>
              </a:rPr>
              <a:t>v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da,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10">
                <a:latin typeface="Calibri"/>
                <a:cs typeface="Calibri"/>
              </a:rPr>
              <a:t>et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60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327128" y="3889628"/>
            <a:ext cx="5279390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75994" algn="l"/>
                <a:tab pos="2360930" algn="l"/>
                <a:tab pos="2775585" algn="l"/>
                <a:tab pos="3574415" algn="l"/>
                <a:tab pos="4142740" algn="l"/>
                <a:tab pos="4438650" algn="l"/>
              </a:tabLst>
            </a:pPr>
            <a:r>
              <a:rPr dirty="0" sz="1700" spc="-5">
                <a:latin typeface="Calibri"/>
                <a:cs typeface="Calibri"/>
              </a:rPr>
              <a:t>minutos,	estabelecidos	</a:t>
            </a:r>
            <a:r>
              <a:rPr dirty="0" sz="1700">
                <a:latin typeface="Calibri"/>
                <a:cs typeface="Calibri"/>
              </a:rPr>
              <a:t>de	</a:t>
            </a:r>
            <a:r>
              <a:rPr dirty="0" sz="1700" spc="-10">
                <a:latin typeface="Calibri"/>
                <a:cs typeface="Calibri"/>
              </a:rPr>
              <a:t>acordo	</a:t>
            </a:r>
            <a:r>
              <a:rPr dirty="0" sz="1700" spc="-5">
                <a:latin typeface="Calibri"/>
                <a:cs typeface="Calibri"/>
              </a:rPr>
              <a:t>com	</a:t>
            </a:r>
            <a:r>
              <a:rPr dirty="0" sz="1700">
                <a:latin typeface="Calibri"/>
                <a:cs typeface="Calibri"/>
              </a:rPr>
              <a:t>a	</a:t>
            </a:r>
            <a:r>
              <a:rPr dirty="0" sz="1700" spc="-5">
                <a:latin typeface="Calibri"/>
                <a:cs typeface="Calibri"/>
              </a:rPr>
              <a:t>demanda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327128" y="4148708"/>
            <a:ext cx="5281295" cy="2099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apresentada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pelos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pacientes.</a:t>
            </a:r>
            <a:endParaRPr sz="1700">
              <a:latin typeface="Calibri"/>
              <a:cs typeface="Calibri"/>
            </a:endParaRPr>
          </a:p>
          <a:p>
            <a:pPr algn="just" marL="12700" marR="5080" indent="194945">
              <a:lnSpc>
                <a:spcPct val="100000"/>
              </a:lnSpc>
            </a:pPr>
            <a:r>
              <a:rPr dirty="0" sz="1700">
                <a:latin typeface="Calibri"/>
                <a:cs typeface="Calibri"/>
              </a:rPr>
              <a:t>O serviço </a:t>
            </a:r>
            <a:r>
              <a:rPr dirty="0" sz="1700" spc="-15">
                <a:latin typeface="Calibri"/>
                <a:cs typeface="Calibri"/>
              </a:rPr>
              <a:t>proposto </a:t>
            </a:r>
            <a:r>
              <a:rPr dirty="0" sz="1700" spc="-5">
                <a:latin typeface="Calibri"/>
                <a:cs typeface="Calibri"/>
              </a:rPr>
              <a:t>visa </a:t>
            </a:r>
            <a:r>
              <a:rPr dirty="0" sz="1700" spc="-10">
                <a:latin typeface="Calibri"/>
                <a:cs typeface="Calibri"/>
              </a:rPr>
              <a:t>otimizar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10">
                <a:latin typeface="Calibri"/>
                <a:cs typeface="Calibri"/>
              </a:rPr>
              <a:t>trajetória </a:t>
            </a:r>
            <a:r>
              <a:rPr dirty="0" sz="1700" spc="-5">
                <a:latin typeface="Calibri"/>
                <a:cs typeface="Calibri"/>
              </a:rPr>
              <a:t>institucional </a:t>
            </a:r>
            <a:r>
              <a:rPr dirty="0" sz="1700">
                <a:latin typeface="Calibri"/>
                <a:cs typeface="Calibri"/>
              </a:rPr>
              <a:t> do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promover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espaço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reflexão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enquanto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estratégia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prevenção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intervenção </a:t>
            </a:r>
            <a:r>
              <a:rPr dirty="0" sz="1700">
                <a:latin typeface="Calibri"/>
                <a:cs typeface="Calibri"/>
              </a:rPr>
              <a:t>à </a:t>
            </a:r>
            <a:r>
              <a:rPr dirty="0" sz="1700" spc="-5">
                <a:latin typeface="Calibri"/>
                <a:cs typeface="Calibri"/>
              </a:rPr>
              <a:t>saúde mental aos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 oncológicos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partir da </a:t>
            </a:r>
            <a:r>
              <a:rPr dirty="0" sz="1700" spc="-10">
                <a:latin typeface="Calibri"/>
                <a:cs typeface="Calibri"/>
              </a:rPr>
              <a:t>organização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demandas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emergentes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contexto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crise</a:t>
            </a:r>
            <a:r>
              <a:rPr dirty="0" sz="1700" spc="-5">
                <a:latin typeface="Calibri"/>
                <a:cs typeface="Calibri"/>
              </a:rPr>
              <a:t> emocional.</a:t>
            </a:r>
            <a:r>
              <a:rPr dirty="0" sz="1700">
                <a:latin typeface="Calibri"/>
                <a:cs typeface="Calibri"/>
              </a:rPr>
              <a:t> 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Plantão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Psicológico atende, desta maneira, </a:t>
            </a:r>
            <a:r>
              <a:rPr dirty="0" sz="1700" spc="-5">
                <a:latin typeface="Calibri"/>
                <a:cs typeface="Calibri"/>
              </a:rPr>
              <a:t>às demandas </a:t>
            </a:r>
            <a:r>
              <a:rPr dirty="0" sz="1700" spc="-10">
                <a:latin typeface="Calibri"/>
                <a:cs typeface="Calibri"/>
              </a:rPr>
              <a:t>deficitárias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da</a:t>
            </a:r>
            <a:r>
              <a:rPr dirty="0" sz="1700" spc="30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instituição-cenário</a:t>
            </a:r>
            <a:r>
              <a:rPr dirty="0" sz="1700" spc="3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no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momento</a:t>
            </a:r>
            <a:r>
              <a:rPr dirty="0" sz="1700" spc="3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presente</a:t>
            </a:r>
            <a:r>
              <a:rPr dirty="0" sz="1700" spc="33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conforme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327128" y="6221729"/>
            <a:ext cx="390969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96010" algn="l"/>
                <a:tab pos="1458595" algn="l"/>
                <a:tab pos="2420620" algn="l"/>
                <a:tab pos="3157855" algn="l"/>
              </a:tabLst>
            </a:pP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ape</a:t>
            </a:r>
            <a:r>
              <a:rPr dirty="0" sz="1700" spc="-1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s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it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st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t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b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l</a:t>
            </a:r>
            <a:r>
              <a:rPr dirty="0" sz="1700">
                <a:latin typeface="Calibri"/>
                <a:cs typeface="Calibri"/>
              </a:rPr>
              <a:t>ho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327128" y="6481063"/>
            <a:ext cx="3761104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29080" algn="l"/>
                <a:tab pos="2200910" algn="l"/>
                <a:tab pos="3525520" algn="l"/>
              </a:tabLst>
            </a:pP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c</a:t>
            </a:r>
            <a:r>
              <a:rPr dirty="0" sz="1700" spc="-10">
                <a:latin typeface="Calibri"/>
                <a:cs typeface="Calibri"/>
              </a:rPr>
              <a:t>l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3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ec</a:t>
            </a:r>
            <a:r>
              <a:rPr dirty="0" sz="1700" spc="5">
                <a:latin typeface="Calibri"/>
                <a:cs typeface="Calibri"/>
              </a:rPr>
              <a:t>i</a:t>
            </a:r>
            <a:r>
              <a:rPr dirty="0" sz="1700" spc="-5">
                <a:latin typeface="Calibri"/>
                <a:cs typeface="Calibri"/>
              </a:rPr>
              <a:t>m</a:t>
            </a:r>
            <a:r>
              <a:rPr dirty="0" sz="1700" spc="-10">
                <a:latin typeface="Calibri"/>
                <a:cs typeface="Calibri"/>
              </a:rPr>
              <a:t>ent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5">
                <a:latin typeface="Calibri"/>
                <a:cs typeface="Calibri"/>
              </a:rPr>
              <a:t>o</a:t>
            </a:r>
            <a:r>
              <a:rPr dirty="0" sz="1700" spc="-10">
                <a:latin typeface="Calibri"/>
                <a:cs typeface="Calibri"/>
              </a:rPr>
              <a:t>b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-5">
                <a:latin typeface="Calibri"/>
                <a:cs typeface="Calibri"/>
              </a:rPr>
              <a:t>os</a:t>
            </a:r>
            <a:r>
              <a:rPr dirty="0" sz="1700" spc="-15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ib</a:t>
            </a:r>
            <a:r>
              <a:rPr dirty="0" sz="1700">
                <a:latin typeface="Calibri"/>
                <a:cs typeface="Calibri"/>
              </a:rPr>
              <a:t>il</a:t>
            </a:r>
            <a:r>
              <a:rPr dirty="0" sz="1700" spc="-15">
                <a:latin typeface="Calibri"/>
                <a:cs typeface="Calibri"/>
              </a:rPr>
              <a:t>i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244062" y="6221729"/>
            <a:ext cx="1364615" cy="544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224154">
              <a:lnSpc>
                <a:spcPct val="100000"/>
              </a:lnSpc>
              <a:spcBef>
                <a:spcPts val="105"/>
              </a:spcBef>
              <a:tabLst>
                <a:tab pos="1122045" algn="l"/>
              </a:tabLst>
            </a:pP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t</a:t>
            </a:r>
            <a:r>
              <a:rPr dirty="0" sz="1700" spc="-45">
                <a:latin typeface="Calibri"/>
                <a:cs typeface="Calibri"/>
              </a:rPr>
              <a:t>r</a:t>
            </a:r>
            <a:r>
              <a:rPr dirty="0" sz="1700" spc="-25">
                <a:latin typeface="Calibri"/>
                <a:cs typeface="Calibri"/>
              </a:rPr>
              <a:t>av</a:t>
            </a:r>
            <a:r>
              <a:rPr dirty="0" sz="1700">
                <a:latin typeface="Calibri"/>
                <a:cs typeface="Calibri"/>
              </a:rPr>
              <a:t>és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do  </a:t>
            </a:r>
            <a:r>
              <a:rPr dirty="0" sz="1700" spc="-15">
                <a:latin typeface="Calibri"/>
                <a:cs typeface="Calibri"/>
              </a:rPr>
              <a:t>a</a:t>
            </a:r>
            <a:r>
              <a:rPr dirty="0" sz="1700" spc="-1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 spc="-20">
                <a:latin typeface="Calibri"/>
                <a:cs typeface="Calibri"/>
              </a:rPr>
              <a:t>st</a:t>
            </a:r>
            <a:r>
              <a:rPr dirty="0" sz="1700" spc="-10">
                <a:latin typeface="Calibri"/>
                <a:cs typeface="Calibri"/>
              </a:rPr>
              <a:t>ê</a:t>
            </a:r>
            <a:r>
              <a:rPr dirty="0" sz="1700">
                <a:latin typeface="Calibri"/>
                <a:cs typeface="Calibri"/>
              </a:rPr>
              <a:t>nc</a:t>
            </a:r>
            <a:r>
              <a:rPr dirty="0" sz="1700" spc="-1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3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327128" y="6740144"/>
            <a:ext cx="299275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5">
                <a:latin typeface="Calibri"/>
                <a:cs typeface="Calibri"/>
              </a:rPr>
              <a:t>paciente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pronto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atendimento.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2381738" y="7215378"/>
            <a:ext cx="5265420" cy="2612390"/>
          </a:xfrm>
          <a:custGeom>
            <a:avLst/>
            <a:gdLst/>
            <a:ahLst/>
            <a:cxnLst/>
            <a:rect l="l" t="t" r="r" b="b"/>
            <a:pathLst>
              <a:path w="5265419" h="2612390">
                <a:moveTo>
                  <a:pt x="0" y="435356"/>
                </a:moveTo>
                <a:lnTo>
                  <a:pt x="2554" y="387924"/>
                </a:lnTo>
                <a:lnTo>
                  <a:pt x="10042" y="341970"/>
                </a:lnTo>
                <a:lnTo>
                  <a:pt x="22197" y="297761"/>
                </a:lnTo>
                <a:lnTo>
                  <a:pt x="38753" y="255561"/>
                </a:lnTo>
                <a:lnTo>
                  <a:pt x="59445" y="215636"/>
                </a:lnTo>
                <a:lnTo>
                  <a:pt x="84006" y="178253"/>
                </a:lnTo>
                <a:lnTo>
                  <a:pt x="112172" y="143676"/>
                </a:lnTo>
                <a:lnTo>
                  <a:pt x="143676" y="112172"/>
                </a:lnTo>
                <a:lnTo>
                  <a:pt x="178253" y="84006"/>
                </a:lnTo>
                <a:lnTo>
                  <a:pt x="215636" y="59445"/>
                </a:lnTo>
                <a:lnTo>
                  <a:pt x="255561" y="38753"/>
                </a:lnTo>
                <a:lnTo>
                  <a:pt x="297761" y="22197"/>
                </a:lnTo>
                <a:lnTo>
                  <a:pt x="341970" y="10042"/>
                </a:lnTo>
                <a:lnTo>
                  <a:pt x="387924" y="2554"/>
                </a:lnTo>
                <a:lnTo>
                  <a:pt x="435355" y="0"/>
                </a:lnTo>
                <a:lnTo>
                  <a:pt x="4830063" y="0"/>
                </a:lnTo>
                <a:lnTo>
                  <a:pt x="4877495" y="2554"/>
                </a:lnTo>
                <a:lnTo>
                  <a:pt x="4923449" y="10042"/>
                </a:lnTo>
                <a:lnTo>
                  <a:pt x="4967658" y="22197"/>
                </a:lnTo>
                <a:lnTo>
                  <a:pt x="5009858" y="38753"/>
                </a:lnTo>
                <a:lnTo>
                  <a:pt x="5049783" y="59445"/>
                </a:lnTo>
                <a:lnTo>
                  <a:pt x="5087166" y="84006"/>
                </a:lnTo>
                <a:lnTo>
                  <a:pt x="5121743" y="112172"/>
                </a:lnTo>
                <a:lnTo>
                  <a:pt x="5153247" y="143676"/>
                </a:lnTo>
                <a:lnTo>
                  <a:pt x="5181413" y="178253"/>
                </a:lnTo>
                <a:lnTo>
                  <a:pt x="5205974" y="215636"/>
                </a:lnTo>
                <a:lnTo>
                  <a:pt x="5226666" y="255561"/>
                </a:lnTo>
                <a:lnTo>
                  <a:pt x="5243222" y="297761"/>
                </a:lnTo>
                <a:lnTo>
                  <a:pt x="5255377" y="341970"/>
                </a:lnTo>
                <a:lnTo>
                  <a:pt x="5262865" y="387924"/>
                </a:lnTo>
                <a:lnTo>
                  <a:pt x="5265419" y="435356"/>
                </a:lnTo>
                <a:lnTo>
                  <a:pt x="5265419" y="2176767"/>
                </a:lnTo>
                <a:lnTo>
                  <a:pt x="5262865" y="2224205"/>
                </a:lnTo>
                <a:lnTo>
                  <a:pt x="5255377" y="2270164"/>
                </a:lnTo>
                <a:lnTo>
                  <a:pt x="5243222" y="2314378"/>
                </a:lnTo>
                <a:lnTo>
                  <a:pt x="5226666" y="2356580"/>
                </a:lnTo>
                <a:lnTo>
                  <a:pt x="5205974" y="2396506"/>
                </a:lnTo>
                <a:lnTo>
                  <a:pt x="5181413" y="2433891"/>
                </a:lnTo>
                <a:lnTo>
                  <a:pt x="5153247" y="2468467"/>
                </a:lnTo>
                <a:lnTo>
                  <a:pt x="5121743" y="2499970"/>
                </a:lnTo>
                <a:lnTo>
                  <a:pt x="5087166" y="2528135"/>
                </a:lnTo>
                <a:lnTo>
                  <a:pt x="5049783" y="2552695"/>
                </a:lnTo>
                <a:lnTo>
                  <a:pt x="5009858" y="2573386"/>
                </a:lnTo>
                <a:lnTo>
                  <a:pt x="4967658" y="2589940"/>
                </a:lnTo>
                <a:lnTo>
                  <a:pt x="4923449" y="2602094"/>
                </a:lnTo>
                <a:lnTo>
                  <a:pt x="4877495" y="2609581"/>
                </a:lnTo>
                <a:lnTo>
                  <a:pt x="4830063" y="2612136"/>
                </a:lnTo>
                <a:lnTo>
                  <a:pt x="435355" y="2612136"/>
                </a:lnTo>
                <a:lnTo>
                  <a:pt x="387924" y="2609581"/>
                </a:lnTo>
                <a:lnTo>
                  <a:pt x="341970" y="2602094"/>
                </a:lnTo>
                <a:lnTo>
                  <a:pt x="297761" y="2589940"/>
                </a:lnTo>
                <a:lnTo>
                  <a:pt x="255561" y="2573386"/>
                </a:lnTo>
                <a:lnTo>
                  <a:pt x="215636" y="2552695"/>
                </a:lnTo>
                <a:lnTo>
                  <a:pt x="178253" y="2528135"/>
                </a:lnTo>
                <a:lnTo>
                  <a:pt x="143676" y="2499970"/>
                </a:lnTo>
                <a:lnTo>
                  <a:pt x="112172" y="2468467"/>
                </a:lnTo>
                <a:lnTo>
                  <a:pt x="84006" y="2433891"/>
                </a:lnTo>
                <a:lnTo>
                  <a:pt x="59445" y="2396506"/>
                </a:lnTo>
                <a:lnTo>
                  <a:pt x="38753" y="2356580"/>
                </a:lnTo>
                <a:lnTo>
                  <a:pt x="22197" y="2314378"/>
                </a:lnTo>
                <a:lnTo>
                  <a:pt x="10042" y="2270164"/>
                </a:lnTo>
                <a:lnTo>
                  <a:pt x="2554" y="2224205"/>
                </a:lnTo>
                <a:lnTo>
                  <a:pt x="0" y="2176767"/>
                </a:lnTo>
                <a:lnTo>
                  <a:pt x="0" y="435356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2606273" y="7293355"/>
            <a:ext cx="4799330" cy="2373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Referências:</a:t>
            </a:r>
            <a:endParaRPr sz="1400">
              <a:latin typeface="Calibri"/>
              <a:cs typeface="Calibri"/>
            </a:endParaRPr>
          </a:p>
          <a:p>
            <a:pPr marL="12700" marR="617220">
              <a:lnSpc>
                <a:spcPct val="100000"/>
              </a:lnSpc>
              <a:spcBef>
                <a:spcPts val="5"/>
              </a:spcBef>
              <a:buAutoNum type="arabicPlain"/>
              <a:tabLst>
                <a:tab pos="250825" algn="l"/>
              </a:tabLst>
            </a:pPr>
            <a:r>
              <a:rPr dirty="0" sz="1400" spc="-5">
                <a:latin typeface="Calibri"/>
                <a:cs typeface="Calibri"/>
              </a:rPr>
              <a:t>Campos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0">
                <a:latin typeface="Calibri"/>
                <a:cs typeface="Calibri"/>
              </a:rPr>
              <a:t>EMP.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Psico-Oncologia. </a:t>
            </a:r>
            <a:r>
              <a:rPr dirty="0" sz="1400">
                <a:latin typeface="Calibri"/>
                <a:cs typeface="Calibri"/>
              </a:rPr>
              <a:t>Bol.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Acad.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Paulista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Psicologia,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São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Paulo, </a:t>
            </a:r>
            <a:r>
              <a:rPr dirty="0" sz="1400" spc="-5">
                <a:latin typeface="Calibri"/>
                <a:cs typeface="Calibri"/>
              </a:rPr>
              <a:t>2010.</a:t>
            </a:r>
            <a:endParaRPr sz="1400">
              <a:latin typeface="Calibri"/>
              <a:cs typeface="Calibri"/>
            </a:endParaRPr>
          </a:p>
          <a:p>
            <a:pPr marL="250190" indent="-238125">
              <a:lnSpc>
                <a:spcPct val="100000"/>
              </a:lnSpc>
              <a:buAutoNum type="arabicPlain"/>
              <a:tabLst>
                <a:tab pos="250825" algn="l"/>
              </a:tabLst>
            </a:pPr>
            <a:r>
              <a:rPr dirty="0" sz="1400" spc="-5">
                <a:latin typeface="Calibri"/>
                <a:cs typeface="Calibri"/>
              </a:rPr>
              <a:t>Conselho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Federal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Psicologia.</a:t>
            </a:r>
            <a:r>
              <a:rPr dirty="0" sz="1400" spc="-5">
                <a:latin typeface="Calibri"/>
                <a:cs typeface="Calibri"/>
              </a:rPr>
              <a:t> Resolução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CFP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N.o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013/2007.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buAutoNum type="arabicPlain"/>
              <a:tabLst>
                <a:tab pos="250825" algn="l"/>
              </a:tabLst>
            </a:pPr>
            <a:r>
              <a:rPr dirty="0" sz="1400" spc="-5">
                <a:latin typeface="Calibri"/>
                <a:cs typeface="Calibri"/>
              </a:rPr>
              <a:t>Ministério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Saúde.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Secretaria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Atenção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à </a:t>
            </a:r>
            <a:r>
              <a:rPr dirty="0" sz="1400" spc="-5">
                <a:latin typeface="Calibri"/>
                <a:cs typeface="Calibri"/>
              </a:rPr>
              <a:t>Saúde,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Portaria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no 140,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27</a:t>
            </a:r>
            <a:r>
              <a:rPr dirty="0" sz="1400" spc="3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Fevereiro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2014.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In: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Capítulo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III: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Dos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Critérios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Estruturais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-10">
                <a:latin typeface="Calibri"/>
                <a:cs typeface="Calibri"/>
              </a:rPr>
              <a:t> Organizacionais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para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estabelecimento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saúde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ser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habilitado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em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atenção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especializada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na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Oncologia.</a:t>
            </a:r>
            <a:endParaRPr sz="1400">
              <a:latin typeface="Calibri"/>
              <a:cs typeface="Calibri"/>
            </a:endParaRPr>
          </a:p>
          <a:p>
            <a:pPr marL="12700" marR="11430">
              <a:lnSpc>
                <a:spcPct val="100000"/>
              </a:lnSpc>
              <a:buAutoNum type="arabicPlain"/>
              <a:tabLst>
                <a:tab pos="250825" algn="l"/>
              </a:tabLst>
            </a:pPr>
            <a:r>
              <a:rPr dirty="0" sz="1400" spc="-5">
                <a:latin typeface="Calibri"/>
                <a:cs typeface="Calibri"/>
              </a:rPr>
              <a:t>Ortolan</a:t>
            </a:r>
            <a:r>
              <a:rPr dirty="0" sz="1400">
                <a:latin typeface="Calibri"/>
                <a:cs typeface="Calibri"/>
              </a:rPr>
              <a:t> MLM</a:t>
            </a:r>
            <a:r>
              <a:rPr dirty="0" sz="1400" spc="-10">
                <a:latin typeface="Calibri"/>
                <a:cs typeface="Calibri"/>
              </a:rPr>
              <a:t> et</a:t>
            </a:r>
            <a:r>
              <a:rPr dirty="0" sz="1400">
                <a:latin typeface="Calibri"/>
                <a:cs typeface="Calibri"/>
              </a:rPr>
              <a:t> al. </a:t>
            </a:r>
            <a:r>
              <a:rPr dirty="0" sz="1400" spc="-5">
                <a:latin typeface="Calibri"/>
                <a:cs typeface="Calibri"/>
              </a:rPr>
              <a:t>Possibilidade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psicanálise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no serviço de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plantão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psicológico:</a:t>
            </a:r>
            <a:r>
              <a:rPr dirty="0" sz="1400" spc="-5">
                <a:latin typeface="Calibri"/>
                <a:cs typeface="Calibri"/>
              </a:rPr>
              <a:t> um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lugar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retificação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subjetiva.</a:t>
            </a:r>
            <a:r>
              <a:rPr dirty="0" sz="1400" spc="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Stylus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Revista</a:t>
            </a:r>
            <a:r>
              <a:rPr dirty="0" sz="1400" spc="-5">
                <a:latin typeface="Calibri"/>
                <a:cs typeface="Calibri"/>
              </a:rPr>
              <a:t> 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Psicanálise.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Rio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Janeiro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39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p.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147-158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julho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2020.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227808" y="131825"/>
            <a:ext cx="3004185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82700" marR="102235" indent="-116903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37" name="object 3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4556" y="86229"/>
            <a:ext cx="5167183" cy="462914"/>
          </a:xfrm>
          <a:prstGeom prst="rect">
            <a:avLst/>
          </a:prstGeom>
        </p:spPr>
      </p:pic>
      <p:sp>
        <p:nvSpPr>
          <p:cNvPr id="38" name="object 38"/>
          <p:cNvSpPr txBox="1"/>
          <p:nvPr/>
        </p:nvSpPr>
        <p:spPr>
          <a:xfrm>
            <a:off x="6513956" y="7400670"/>
            <a:ext cx="5281295" cy="2358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48260">
              <a:lnSpc>
                <a:spcPct val="100000"/>
              </a:lnSpc>
              <a:spcBef>
                <a:spcPts val="100"/>
              </a:spcBef>
            </a:pP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projeto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Serviço</a:t>
            </a:r>
            <a:r>
              <a:rPr dirty="0" sz="1700">
                <a:latin typeface="Calibri"/>
                <a:cs typeface="Calibri"/>
              </a:rPr>
              <a:t> 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Plantão</a:t>
            </a:r>
            <a:r>
              <a:rPr dirty="0" sz="1700" spc="-5">
                <a:latin typeface="Calibri"/>
                <a:cs typeface="Calibri"/>
              </a:rPr>
              <a:t> Psicológico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tem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como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proposta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pronto </a:t>
            </a:r>
            <a:r>
              <a:rPr dirty="0" sz="1700" spc="-10">
                <a:latin typeface="Calibri"/>
                <a:cs typeface="Calibri"/>
              </a:rPr>
              <a:t>atendimento </a:t>
            </a:r>
            <a:r>
              <a:rPr dirty="0" sz="1700" spc="-5">
                <a:latin typeface="Calibri"/>
                <a:cs typeface="Calibri"/>
              </a:rPr>
              <a:t>psicológico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5">
                <a:latin typeface="Calibri"/>
                <a:cs typeface="Calibri"/>
              </a:rPr>
              <a:t>situação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crise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emocional</a:t>
            </a:r>
            <a:r>
              <a:rPr dirty="0" sz="1700">
                <a:latin typeface="Calibri"/>
                <a:cs typeface="Calibri"/>
              </a:rPr>
              <a:t> aos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pacientes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oncológicos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dentro </a:t>
            </a:r>
            <a:r>
              <a:rPr dirty="0" sz="1700">
                <a:latin typeface="Calibri"/>
                <a:cs typeface="Calibri"/>
              </a:rPr>
              <a:t>de um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Cancer </a:t>
            </a:r>
            <a:r>
              <a:rPr dirty="0" sz="1700" spc="-30">
                <a:latin typeface="Calibri"/>
                <a:cs typeface="Calibri"/>
              </a:rPr>
              <a:t>Center,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considerando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importância </a:t>
            </a:r>
            <a:r>
              <a:rPr dirty="0" sz="1700">
                <a:latin typeface="Calibri"/>
                <a:cs typeface="Calibri"/>
              </a:rPr>
              <a:t>da </a:t>
            </a:r>
            <a:r>
              <a:rPr dirty="0" sz="1700" spc="-10">
                <a:latin typeface="Calibri"/>
                <a:cs typeface="Calibri"/>
              </a:rPr>
              <a:t>assistência </a:t>
            </a:r>
            <a:r>
              <a:rPr dirty="0" sz="1700" spc="-5">
                <a:latin typeface="Calibri"/>
                <a:cs typeface="Calibri"/>
              </a:rPr>
              <a:t> psicológica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prestada</a:t>
            </a:r>
            <a:r>
              <a:rPr dirty="0" sz="1700" spc="-5">
                <a:latin typeface="Calibri"/>
                <a:cs typeface="Calibri"/>
              </a:rPr>
              <a:t> pela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Psico-Oncologia</a:t>
            </a:r>
            <a:r>
              <a:rPr dirty="0" sz="1700" spc="-5">
                <a:latin typeface="Calibri"/>
                <a:cs typeface="Calibri"/>
              </a:rPr>
              <a:t> ao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longo</a:t>
            </a:r>
            <a:r>
              <a:rPr dirty="0" sz="1700">
                <a:latin typeface="Calibri"/>
                <a:cs typeface="Calibri"/>
              </a:rPr>
              <a:t> do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processo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adoecimento, apresentando </a:t>
            </a:r>
            <a:r>
              <a:rPr dirty="0" sz="1700" spc="-5">
                <a:latin typeface="Calibri"/>
                <a:cs typeface="Calibri"/>
              </a:rPr>
              <a:t>como </a:t>
            </a:r>
            <a:r>
              <a:rPr dirty="0" sz="1700" spc="-10">
                <a:latin typeface="Calibri"/>
                <a:cs typeface="Calibri"/>
              </a:rPr>
              <a:t>resultado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idealização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estruturação </a:t>
            </a:r>
            <a:r>
              <a:rPr dirty="0" sz="1700">
                <a:latin typeface="Calibri"/>
                <a:cs typeface="Calibri"/>
              </a:rPr>
              <a:t>do </a:t>
            </a:r>
            <a:r>
              <a:rPr dirty="0" sz="1700" spc="-5">
                <a:latin typeface="Calibri"/>
                <a:cs typeface="Calibri"/>
              </a:rPr>
              <a:t>serviço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Plantão </a:t>
            </a:r>
            <a:r>
              <a:rPr dirty="0" sz="1700" spc="-10">
                <a:latin typeface="Calibri"/>
                <a:cs typeface="Calibri"/>
              </a:rPr>
              <a:t>Psicológico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5">
                <a:latin typeface="Calibri"/>
                <a:cs typeface="Calibri"/>
              </a:rPr>
              <a:t>acordo com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10">
                <a:latin typeface="Calibri"/>
                <a:cs typeface="Calibri"/>
              </a:rPr>
              <a:t>estrutura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funcionamento </a:t>
            </a:r>
            <a:r>
              <a:rPr dirty="0" sz="1700">
                <a:latin typeface="Calibri"/>
                <a:cs typeface="Calibri"/>
              </a:rPr>
              <a:t>da </a:t>
            </a:r>
            <a:r>
              <a:rPr dirty="0" sz="1700" spc="-10">
                <a:latin typeface="Calibri"/>
                <a:cs typeface="Calibri"/>
              </a:rPr>
              <a:t>instituição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cenário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da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pesquisa.</a:t>
            </a:r>
            <a:endParaRPr sz="1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2023-01-18T13:25:44Z</dcterms:created>
  <dcterms:modified xsi:type="dcterms:W3CDTF">2023-01-18T13:25:44Z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2023-01-17T00:00:00Z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2023-01-18T00:00:00Z</vt:filetime>
  </property>
</Properties>
</file>