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95109" y="3483990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283" y="0"/>
                </a:moveTo>
                <a:lnTo>
                  <a:pt x="80645" y="0"/>
                </a:lnTo>
                <a:lnTo>
                  <a:pt x="49291" y="6332"/>
                </a:lnTo>
                <a:lnTo>
                  <a:pt x="23653" y="23606"/>
                </a:lnTo>
                <a:lnTo>
                  <a:pt x="6350" y="49238"/>
                </a:lnTo>
                <a:lnTo>
                  <a:pt x="0" y="80644"/>
                </a:lnTo>
                <a:lnTo>
                  <a:pt x="0" y="403224"/>
                </a:lnTo>
                <a:lnTo>
                  <a:pt x="6350" y="434631"/>
                </a:lnTo>
                <a:lnTo>
                  <a:pt x="23653" y="460263"/>
                </a:lnTo>
                <a:lnTo>
                  <a:pt x="49291" y="477537"/>
                </a:lnTo>
                <a:lnTo>
                  <a:pt x="80645" y="483869"/>
                </a:lnTo>
                <a:lnTo>
                  <a:pt x="5185283" y="483869"/>
                </a:lnTo>
                <a:lnTo>
                  <a:pt x="5216689" y="477537"/>
                </a:lnTo>
                <a:lnTo>
                  <a:pt x="5242321" y="460263"/>
                </a:lnTo>
                <a:lnTo>
                  <a:pt x="5259595" y="434631"/>
                </a:lnTo>
                <a:lnTo>
                  <a:pt x="5265928" y="403224"/>
                </a:lnTo>
                <a:lnTo>
                  <a:pt x="5265928" y="80644"/>
                </a:lnTo>
                <a:lnTo>
                  <a:pt x="5259595" y="49238"/>
                </a:lnTo>
                <a:lnTo>
                  <a:pt x="5242321" y="23606"/>
                </a:lnTo>
                <a:lnTo>
                  <a:pt x="5216689" y="6332"/>
                </a:lnTo>
                <a:lnTo>
                  <a:pt x="518528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595109" y="3483990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4"/>
                </a:moveTo>
                <a:lnTo>
                  <a:pt x="6350" y="49238"/>
                </a:lnTo>
                <a:lnTo>
                  <a:pt x="23653" y="23606"/>
                </a:lnTo>
                <a:lnTo>
                  <a:pt x="49291" y="6332"/>
                </a:lnTo>
                <a:lnTo>
                  <a:pt x="80645" y="0"/>
                </a:lnTo>
                <a:lnTo>
                  <a:pt x="5185283" y="0"/>
                </a:lnTo>
                <a:lnTo>
                  <a:pt x="5216689" y="6332"/>
                </a:lnTo>
                <a:lnTo>
                  <a:pt x="5242321" y="23606"/>
                </a:lnTo>
                <a:lnTo>
                  <a:pt x="5259595" y="49238"/>
                </a:lnTo>
                <a:lnTo>
                  <a:pt x="5265928" y="80644"/>
                </a:lnTo>
                <a:lnTo>
                  <a:pt x="5265928" y="403224"/>
                </a:lnTo>
                <a:lnTo>
                  <a:pt x="5259595" y="434631"/>
                </a:lnTo>
                <a:lnTo>
                  <a:pt x="5242321" y="460263"/>
                </a:lnTo>
                <a:lnTo>
                  <a:pt x="5216689" y="477537"/>
                </a:lnTo>
                <a:lnTo>
                  <a:pt x="5185283" y="483869"/>
                </a:lnTo>
                <a:lnTo>
                  <a:pt x="80645" y="483869"/>
                </a:lnTo>
                <a:lnTo>
                  <a:pt x="49291" y="477537"/>
                </a:lnTo>
                <a:lnTo>
                  <a:pt x="23653" y="460263"/>
                </a:lnTo>
                <a:lnTo>
                  <a:pt x="6350" y="434631"/>
                </a:lnTo>
                <a:lnTo>
                  <a:pt x="0" y="403224"/>
                </a:lnTo>
                <a:lnTo>
                  <a:pt x="0" y="80644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586981" y="6581902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283" y="0"/>
                </a:moveTo>
                <a:lnTo>
                  <a:pt x="80645" y="0"/>
                </a:lnTo>
                <a:lnTo>
                  <a:pt x="49291" y="6332"/>
                </a:lnTo>
                <a:lnTo>
                  <a:pt x="23653" y="23606"/>
                </a:lnTo>
                <a:lnTo>
                  <a:pt x="6350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50" y="434578"/>
                </a:lnTo>
                <a:lnTo>
                  <a:pt x="23653" y="460216"/>
                </a:lnTo>
                <a:lnTo>
                  <a:pt x="49291" y="477520"/>
                </a:lnTo>
                <a:lnTo>
                  <a:pt x="80645" y="483870"/>
                </a:lnTo>
                <a:lnTo>
                  <a:pt x="5185283" y="483870"/>
                </a:lnTo>
                <a:lnTo>
                  <a:pt x="5216636" y="477520"/>
                </a:lnTo>
                <a:lnTo>
                  <a:pt x="5242274" y="460216"/>
                </a:lnTo>
                <a:lnTo>
                  <a:pt x="5259578" y="434578"/>
                </a:lnTo>
                <a:lnTo>
                  <a:pt x="5265928" y="403225"/>
                </a:lnTo>
                <a:lnTo>
                  <a:pt x="5265928" y="80645"/>
                </a:lnTo>
                <a:lnTo>
                  <a:pt x="5259578" y="49238"/>
                </a:lnTo>
                <a:lnTo>
                  <a:pt x="5242274" y="23606"/>
                </a:lnTo>
                <a:lnTo>
                  <a:pt x="5216636" y="6332"/>
                </a:lnTo>
                <a:lnTo>
                  <a:pt x="518528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586981" y="6581902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5"/>
                </a:moveTo>
                <a:lnTo>
                  <a:pt x="6350" y="49238"/>
                </a:lnTo>
                <a:lnTo>
                  <a:pt x="23653" y="23606"/>
                </a:lnTo>
                <a:lnTo>
                  <a:pt x="49291" y="6332"/>
                </a:lnTo>
                <a:lnTo>
                  <a:pt x="80645" y="0"/>
                </a:lnTo>
                <a:lnTo>
                  <a:pt x="5185283" y="0"/>
                </a:lnTo>
                <a:lnTo>
                  <a:pt x="5216636" y="6332"/>
                </a:lnTo>
                <a:lnTo>
                  <a:pt x="5242274" y="23606"/>
                </a:lnTo>
                <a:lnTo>
                  <a:pt x="5259578" y="49238"/>
                </a:lnTo>
                <a:lnTo>
                  <a:pt x="5265928" y="80645"/>
                </a:lnTo>
                <a:lnTo>
                  <a:pt x="5265928" y="403225"/>
                </a:lnTo>
                <a:lnTo>
                  <a:pt x="5259578" y="434578"/>
                </a:lnTo>
                <a:lnTo>
                  <a:pt x="5242274" y="460216"/>
                </a:lnTo>
                <a:lnTo>
                  <a:pt x="5216636" y="477520"/>
                </a:lnTo>
                <a:lnTo>
                  <a:pt x="5185283" y="483870"/>
                </a:lnTo>
                <a:lnTo>
                  <a:pt x="80645" y="483870"/>
                </a:lnTo>
                <a:lnTo>
                  <a:pt x="49291" y="477520"/>
                </a:lnTo>
                <a:lnTo>
                  <a:pt x="23653" y="460216"/>
                </a:lnTo>
                <a:lnTo>
                  <a:pt x="6350" y="434578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575932" y="178701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83" y="0"/>
                </a:moveTo>
                <a:lnTo>
                  <a:pt x="80645" y="0"/>
                </a:lnTo>
                <a:lnTo>
                  <a:pt x="49291" y="6332"/>
                </a:lnTo>
                <a:lnTo>
                  <a:pt x="23653" y="23606"/>
                </a:lnTo>
                <a:lnTo>
                  <a:pt x="6350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50" y="434578"/>
                </a:lnTo>
                <a:lnTo>
                  <a:pt x="23653" y="460216"/>
                </a:lnTo>
                <a:lnTo>
                  <a:pt x="49291" y="477520"/>
                </a:lnTo>
                <a:lnTo>
                  <a:pt x="80645" y="483870"/>
                </a:lnTo>
                <a:lnTo>
                  <a:pt x="5185283" y="483870"/>
                </a:lnTo>
                <a:lnTo>
                  <a:pt x="5216636" y="477519"/>
                </a:lnTo>
                <a:lnTo>
                  <a:pt x="5242274" y="460216"/>
                </a:lnTo>
                <a:lnTo>
                  <a:pt x="5259578" y="434578"/>
                </a:lnTo>
                <a:lnTo>
                  <a:pt x="5265928" y="403225"/>
                </a:lnTo>
                <a:lnTo>
                  <a:pt x="5265928" y="80645"/>
                </a:lnTo>
                <a:lnTo>
                  <a:pt x="5259578" y="49238"/>
                </a:lnTo>
                <a:lnTo>
                  <a:pt x="5242274" y="23606"/>
                </a:lnTo>
                <a:lnTo>
                  <a:pt x="5216636" y="6332"/>
                </a:lnTo>
                <a:lnTo>
                  <a:pt x="518528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575932" y="178701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5"/>
                </a:moveTo>
                <a:lnTo>
                  <a:pt x="6350" y="49238"/>
                </a:lnTo>
                <a:lnTo>
                  <a:pt x="23653" y="23606"/>
                </a:lnTo>
                <a:lnTo>
                  <a:pt x="49291" y="6332"/>
                </a:lnTo>
                <a:lnTo>
                  <a:pt x="80645" y="0"/>
                </a:lnTo>
                <a:lnTo>
                  <a:pt x="5185283" y="0"/>
                </a:lnTo>
                <a:lnTo>
                  <a:pt x="5216636" y="6332"/>
                </a:lnTo>
                <a:lnTo>
                  <a:pt x="5242274" y="23606"/>
                </a:lnTo>
                <a:lnTo>
                  <a:pt x="5259578" y="49238"/>
                </a:lnTo>
                <a:lnTo>
                  <a:pt x="5265928" y="80645"/>
                </a:lnTo>
                <a:lnTo>
                  <a:pt x="5265928" y="403225"/>
                </a:lnTo>
                <a:lnTo>
                  <a:pt x="5259578" y="434578"/>
                </a:lnTo>
                <a:lnTo>
                  <a:pt x="5242274" y="460216"/>
                </a:lnTo>
                <a:lnTo>
                  <a:pt x="5216636" y="477519"/>
                </a:lnTo>
                <a:lnTo>
                  <a:pt x="5185283" y="483870"/>
                </a:lnTo>
                <a:lnTo>
                  <a:pt x="80645" y="483870"/>
                </a:lnTo>
                <a:lnTo>
                  <a:pt x="49291" y="477520"/>
                </a:lnTo>
                <a:lnTo>
                  <a:pt x="23653" y="460216"/>
                </a:lnTo>
                <a:lnTo>
                  <a:pt x="6350" y="434578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18020" y="1792097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44" y="0"/>
                </a:moveTo>
                <a:lnTo>
                  <a:pt x="80645" y="0"/>
                </a:lnTo>
                <a:lnTo>
                  <a:pt x="49254" y="6332"/>
                </a:lnTo>
                <a:lnTo>
                  <a:pt x="23620" y="23606"/>
                </a:lnTo>
                <a:lnTo>
                  <a:pt x="6337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7" y="434578"/>
                </a:lnTo>
                <a:lnTo>
                  <a:pt x="23620" y="460216"/>
                </a:lnTo>
                <a:lnTo>
                  <a:pt x="49254" y="477520"/>
                </a:lnTo>
                <a:lnTo>
                  <a:pt x="80645" y="483870"/>
                </a:lnTo>
                <a:lnTo>
                  <a:pt x="5185244" y="483870"/>
                </a:lnTo>
                <a:lnTo>
                  <a:pt x="5216598" y="477519"/>
                </a:lnTo>
                <a:lnTo>
                  <a:pt x="5242236" y="460216"/>
                </a:lnTo>
                <a:lnTo>
                  <a:pt x="5259539" y="434578"/>
                </a:lnTo>
                <a:lnTo>
                  <a:pt x="5265889" y="403225"/>
                </a:lnTo>
                <a:lnTo>
                  <a:pt x="5265889" y="80645"/>
                </a:lnTo>
                <a:lnTo>
                  <a:pt x="5259539" y="49238"/>
                </a:lnTo>
                <a:lnTo>
                  <a:pt x="5242236" y="23606"/>
                </a:lnTo>
                <a:lnTo>
                  <a:pt x="5216598" y="6332"/>
                </a:lnTo>
                <a:lnTo>
                  <a:pt x="518524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18020" y="1792097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5"/>
                </a:moveTo>
                <a:lnTo>
                  <a:pt x="6337" y="49238"/>
                </a:lnTo>
                <a:lnTo>
                  <a:pt x="23620" y="23606"/>
                </a:lnTo>
                <a:lnTo>
                  <a:pt x="49254" y="6332"/>
                </a:lnTo>
                <a:lnTo>
                  <a:pt x="80645" y="0"/>
                </a:lnTo>
                <a:lnTo>
                  <a:pt x="5185244" y="0"/>
                </a:lnTo>
                <a:lnTo>
                  <a:pt x="5216598" y="6332"/>
                </a:lnTo>
                <a:lnTo>
                  <a:pt x="5242236" y="23606"/>
                </a:lnTo>
                <a:lnTo>
                  <a:pt x="5259539" y="49238"/>
                </a:lnTo>
                <a:lnTo>
                  <a:pt x="5265889" y="80645"/>
                </a:lnTo>
                <a:lnTo>
                  <a:pt x="5265889" y="403225"/>
                </a:lnTo>
                <a:lnTo>
                  <a:pt x="5259539" y="434578"/>
                </a:lnTo>
                <a:lnTo>
                  <a:pt x="5242236" y="460216"/>
                </a:lnTo>
                <a:lnTo>
                  <a:pt x="5216598" y="477519"/>
                </a:lnTo>
                <a:lnTo>
                  <a:pt x="5185244" y="483870"/>
                </a:lnTo>
                <a:lnTo>
                  <a:pt x="80645" y="483870"/>
                </a:lnTo>
                <a:lnTo>
                  <a:pt x="49254" y="477520"/>
                </a:lnTo>
                <a:lnTo>
                  <a:pt x="23620" y="460216"/>
                </a:lnTo>
                <a:lnTo>
                  <a:pt x="6337" y="434578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708278"/>
            <a:ext cx="16497300" cy="1005205"/>
          </a:xfrm>
          <a:custGeom>
            <a:avLst/>
            <a:gdLst/>
            <a:ahLst/>
            <a:cxnLst/>
            <a:rect l="l" t="t" r="r" b="b"/>
            <a:pathLst>
              <a:path w="16497300" h="1005205">
                <a:moveTo>
                  <a:pt x="0" y="1004951"/>
                </a:moveTo>
                <a:lnTo>
                  <a:pt x="16497300" y="1004951"/>
                </a:lnTo>
                <a:lnTo>
                  <a:pt x="16497300" y="0"/>
                </a:lnTo>
                <a:lnTo>
                  <a:pt x="0" y="0"/>
                </a:lnTo>
                <a:lnTo>
                  <a:pt x="0" y="1004951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6962119" y="708278"/>
            <a:ext cx="1325880" cy="1005205"/>
          </a:xfrm>
          <a:custGeom>
            <a:avLst/>
            <a:gdLst/>
            <a:ahLst/>
            <a:cxnLst/>
            <a:rect l="l" t="t" r="r" b="b"/>
            <a:pathLst>
              <a:path w="1325880" h="1005205">
                <a:moveTo>
                  <a:pt x="1325880" y="0"/>
                </a:moveTo>
                <a:lnTo>
                  <a:pt x="0" y="0"/>
                </a:lnTo>
                <a:lnTo>
                  <a:pt x="0" y="1004951"/>
                </a:lnTo>
                <a:lnTo>
                  <a:pt x="1325880" y="1004951"/>
                </a:lnTo>
                <a:lnTo>
                  <a:pt x="132588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16497300" y="708278"/>
            <a:ext cx="464820" cy="1005205"/>
          </a:xfrm>
          <a:custGeom>
            <a:avLst/>
            <a:gdLst/>
            <a:ahLst/>
            <a:cxnLst/>
            <a:rect l="l" t="t" r="r" b="b"/>
            <a:pathLst>
              <a:path w="464819" h="1005205">
                <a:moveTo>
                  <a:pt x="464819" y="0"/>
                </a:moveTo>
                <a:lnTo>
                  <a:pt x="0" y="0"/>
                </a:lnTo>
                <a:lnTo>
                  <a:pt x="0" y="1004951"/>
                </a:lnTo>
                <a:lnTo>
                  <a:pt x="464819" y="1004951"/>
                </a:lnTo>
                <a:lnTo>
                  <a:pt x="464819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15340076" y="12"/>
            <a:ext cx="2948305" cy="615950"/>
          </a:xfrm>
          <a:custGeom>
            <a:avLst/>
            <a:gdLst/>
            <a:ahLst/>
            <a:cxnLst/>
            <a:rect l="l" t="t" r="r" b="b"/>
            <a:pathLst>
              <a:path w="2948305" h="615950">
                <a:moveTo>
                  <a:pt x="2947923" y="0"/>
                </a:moveTo>
                <a:lnTo>
                  <a:pt x="0" y="0"/>
                </a:lnTo>
                <a:lnTo>
                  <a:pt x="0" y="615556"/>
                </a:lnTo>
                <a:lnTo>
                  <a:pt x="2947923" y="615556"/>
                </a:lnTo>
                <a:lnTo>
                  <a:pt x="294792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8" name="bg 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717012" y="0"/>
            <a:ext cx="2261615" cy="458723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032480" y="234695"/>
            <a:ext cx="1581911" cy="48310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7496" y="2296414"/>
            <a:ext cx="52787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92735" algn="l"/>
                <a:tab pos="1158240" algn="l"/>
                <a:tab pos="1484630" algn="l"/>
                <a:tab pos="1572895" algn="l"/>
                <a:tab pos="2411095" algn="l"/>
                <a:tab pos="2775585" algn="l"/>
                <a:tab pos="3034665" algn="l"/>
                <a:tab pos="3859529" algn="l"/>
                <a:tab pos="4237355" algn="l"/>
                <a:tab pos="4286250" algn="l"/>
                <a:tab pos="4648835" algn="l"/>
                <a:tab pos="4851400" algn="l"/>
              </a:tabLst>
            </a:pP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5">
                <a:latin typeface="Calibri"/>
                <a:cs typeface="Calibri"/>
              </a:rPr>
              <a:t>diag</a:t>
            </a:r>
            <a:r>
              <a:rPr dirty="0" sz="1800">
                <a:latin typeface="Calibri"/>
                <a:cs typeface="Calibri"/>
              </a:rPr>
              <a:t>n</a:t>
            </a:r>
            <a:r>
              <a:rPr dirty="0" sz="1800" spc="-5">
                <a:latin typeface="Calibri"/>
                <a:cs typeface="Calibri"/>
              </a:rPr>
              <a:t>ó</a:t>
            </a:r>
            <a:r>
              <a:rPr dirty="0" sz="1800" spc="-25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t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10">
                <a:latin typeface="Calibri"/>
                <a:cs typeface="Calibri"/>
              </a:rPr>
              <a:t>g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n</a:t>
            </a:r>
            <a:r>
              <a:rPr dirty="0" sz="1800" spc="-10">
                <a:latin typeface="Calibri"/>
                <a:cs typeface="Calibri"/>
              </a:rPr>
              <a:t>é</a:t>
            </a:r>
            <a:r>
              <a:rPr dirty="0" sz="1800">
                <a:latin typeface="Calibri"/>
                <a:cs typeface="Calibri"/>
              </a:rPr>
              <a:t>t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o	de	i</a:t>
            </a:r>
            <a:r>
              <a:rPr dirty="0" sz="1800" spc="10">
                <a:latin typeface="Calibri"/>
                <a:cs typeface="Calibri"/>
              </a:rPr>
              <a:t>n</a:t>
            </a:r>
            <a:r>
              <a:rPr dirty="0" sz="1800" spc="-5">
                <a:latin typeface="Calibri"/>
                <a:cs typeface="Calibri"/>
              </a:rPr>
              <a:t>div</a:t>
            </a:r>
            <a:r>
              <a:rPr dirty="0" sz="1800" spc="-10">
                <a:latin typeface="Calibri"/>
                <a:cs typeface="Calibri"/>
              </a:rPr>
              <a:t>í</a:t>
            </a:r>
            <a:r>
              <a:rPr dirty="0" sz="1800" spc="-5">
                <a:latin typeface="Calibri"/>
                <a:cs typeface="Calibri"/>
              </a:rPr>
              <a:t>d</a:t>
            </a:r>
            <a:r>
              <a:rPr dirty="0" sz="1800">
                <a:latin typeface="Calibri"/>
                <a:cs typeface="Calibri"/>
              </a:rPr>
              <a:t>u</a:t>
            </a:r>
            <a:r>
              <a:rPr dirty="0" sz="1800" spc="-5">
                <a:latin typeface="Calibri"/>
                <a:cs typeface="Calibri"/>
              </a:rPr>
              <a:t>o</a:t>
            </a:r>
            <a:r>
              <a:rPr dirty="0" sz="1800">
                <a:latin typeface="Calibri"/>
                <a:cs typeface="Calibri"/>
              </a:rPr>
              <a:t>s	em		r</a:t>
            </a:r>
            <a:r>
              <a:rPr dirty="0" sz="1800" spc="-15">
                <a:latin typeface="Calibri"/>
                <a:cs typeface="Calibri"/>
              </a:rPr>
              <a:t>i</a:t>
            </a:r>
            <a:r>
              <a:rPr dirty="0" sz="1800" spc="-5">
                <a:latin typeface="Calibri"/>
                <a:cs typeface="Calibri"/>
              </a:rPr>
              <a:t>s</a:t>
            </a:r>
            <a:r>
              <a:rPr dirty="0" sz="1800" spc="-15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5">
                <a:latin typeface="Calibri"/>
                <a:cs typeface="Calibri"/>
              </a:rPr>
              <a:t>pa</a:t>
            </a:r>
            <a:r>
              <a:rPr dirty="0" sz="1800" spc="-40">
                <a:latin typeface="Calibri"/>
                <a:cs typeface="Calibri"/>
              </a:rPr>
              <a:t>r</a:t>
            </a:r>
            <a:r>
              <a:rPr dirty="0" sz="1800">
                <a:latin typeface="Calibri"/>
                <a:cs typeface="Calibri"/>
              </a:rPr>
              <a:t>a  </a:t>
            </a:r>
            <a:r>
              <a:rPr dirty="0" sz="1800" spc="-5">
                <a:latin typeface="Calibri"/>
                <a:cs typeface="Calibri"/>
              </a:rPr>
              <a:t>sínd</a:t>
            </a:r>
            <a:r>
              <a:rPr dirty="0" sz="1800" spc="-25">
                <a:latin typeface="Calibri"/>
                <a:cs typeface="Calibri"/>
              </a:rPr>
              <a:t>r</a:t>
            </a:r>
            <a:r>
              <a:rPr dirty="0" sz="1800" spc="-5">
                <a:latin typeface="Calibri"/>
                <a:cs typeface="Calibri"/>
              </a:rPr>
              <a:t>ome</a:t>
            </a:r>
            <a:r>
              <a:rPr dirty="0" sz="1800">
                <a:latin typeface="Calibri"/>
                <a:cs typeface="Calibri"/>
              </a:rPr>
              <a:t>s	de		</a:t>
            </a:r>
            <a:r>
              <a:rPr dirty="0" sz="1800" spc="-5">
                <a:latin typeface="Calibri"/>
                <a:cs typeface="Calibri"/>
              </a:rPr>
              <a:t>p</a:t>
            </a:r>
            <a:r>
              <a:rPr dirty="0" sz="1800" spc="-30">
                <a:latin typeface="Calibri"/>
                <a:cs typeface="Calibri"/>
              </a:rPr>
              <a:t>r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d</a:t>
            </a:r>
            <a:r>
              <a:rPr dirty="0" sz="1800" spc="-5">
                <a:latin typeface="Calibri"/>
                <a:cs typeface="Calibri"/>
              </a:rPr>
              <a:t>is</a:t>
            </a:r>
            <a:r>
              <a:rPr dirty="0" sz="1800" spc="5">
                <a:latin typeface="Calibri"/>
                <a:cs typeface="Calibri"/>
              </a:rPr>
              <a:t>p</a:t>
            </a:r>
            <a:r>
              <a:rPr dirty="0" sz="1800" spc="-5">
                <a:latin typeface="Calibri"/>
                <a:cs typeface="Calibri"/>
              </a:rPr>
              <a:t>osi</a:t>
            </a:r>
            <a:r>
              <a:rPr dirty="0" sz="1800" spc="-25">
                <a:latin typeface="Calibri"/>
                <a:cs typeface="Calibri"/>
              </a:rPr>
              <a:t>ç</a:t>
            </a:r>
            <a:r>
              <a:rPr dirty="0" sz="1800">
                <a:latin typeface="Calibri"/>
                <a:cs typeface="Calibri"/>
              </a:rPr>
              <a:t>ão	</a:t>
            </a:r>
            <a:r>
              <a:rPr dirty="0" sz="1800" spc="-5">
                <a:latin typeface="Calibri"/>
                <a:cs typeface="Calibri"/>
              </a:rPr>
              <a:t>h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30">
                <a:latin typeface="Calibri"/>
                <a:cs typeface="Calibri"/>
              </a:rPr>
              <a:t>r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d</a:t>
            </a:r>
            <a:r>
              <a:rPr dirty="0" sz="1800">
                <a:latin typeface="Calibri"/>
                <a:cs typeface="Calibri"/>
              </a:rPr>
              <a:t>i</a:t>
            </a:r>
            <a:r>
              <a:rPr dirty="0" sz="1800" spc="-30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ár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>
                <a:latin typeface="Calibri"/>
                <a:cs typeface="Calibri"/>
              </a:rPr>
              <a:t>a	</a:t>
            </a:r>
            <a:r>
              <a:rPr dirty="0" sz="1800" spc="10">
                <a:latin typeface="Calibri"/>
                <a:cs typeface="Calibri"/>
              </a:rPr>
              <a:t>a</a:t>
            </a: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â</a:t>
            </a:r>
            <a:r>
              <a:rPr dirty="0" sz="1800" spc="10">
                <a:latin typeface="Calibri"/>
                <a:cs typeface="Calibri"/>
              </a:rPr>
              <a:t>n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7496" y="2845434"/>
            <a:ext cx="52787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(SPHC)</a:t>
            </a:r>
            <a:r>
              <a:rPr dirty="0" sz="1800" spc="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é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realizado</a:t>
            </a:r>
            <a:r>
              <a:rPr dirty="0" sz="1800" spc="7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através</a:t>
            </a:r>
            <a:r>
              <a:rPr dirty="0" sz="1800" spc="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</a:t>
            </a:r>
            <a:r>
              <a:rPr dirty="0" sz="1800" spc="6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sequenciamento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de</a:t>
            </a:r>
            <a:r>
              <a:rPr dirty="0" sz="1800" spc="7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genes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7496" y="3119755"/>
            <a:ext cx="5280660" cy="249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específicos.</a:t>
            </a:r>
            <a:r>
              <a:rPr dirty="0" sz="1800">
                <a:latin typeface="Calibri"/>
                <a:cs typeface="Calibri"/>
              </a:rPr>
              <a:t> 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identificação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uma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variante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significado incerto (VUS) </a:t>
            </a:r>
            <a:r>
              <a:rPr dirty="0" sz="1800" spc="-10">
                <a:latin typeface="Calibri"/>
                <a:cs typeface="Calibri"/>
              </a:rPr>
              <a:t>representa </a:t>
            </a:r>
            <a:r>
              <a:rPr dirty="0" sz="1800">
                <a:latin typeface="Calibri"/>
                <a:cs typeface="Calibri"/>
              </a:rPr>
              <a:t>um </a:t>
            </a:r>
            <a:r>
              <a:rPr dirty="0" sz="1800" spc="-5">
                <a:latin typeface="Calibri"/>
                <a:cs typeface="Calibri"/>
              </a:rPr>
              <a:t>desafio </a:t>
            </a:r>
            <a:r>
              <a:rPr dirty="0" sz="1800" spc="-15">
                <a:latin typeface="Calibri"/>
                <a:cs typeface="Calibri"/>
              </a:rPr>
              <a:t>para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prática </a:t>
            </a:r>
            <a:r>
              <a:rPr dirty="0" sz="1800" spc="-10">
                <a:latin typeface="Calibri"/>
                <a:cs typeface="Calibri"/>
              </a:rPr>
              <a:t>clínica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aconselhamento </a:t>
            </a:r>
            <a:r>
              <a:rPr dirty="0" sz="1800" spc="-10">
                <a:latin typeface="Calibri"/>
                <a:cs typeface="Calibri"/>
              </a:rPr>
              <a:t>genético </a:t>
            </a:r>
            <a:r>
              <a:rPr dirty="0" sz="1800">
                <a:latin typeface="Calibri"/>
                <a:cs typeface="Calibri"/>
              </a:rPr>
              <a:t>no </a:t>
            </a:r>
            <a:r>
              <a:rPr dirty="0" sz="1800" spc="-15">
                <a:latin typeface="Calibri"/>
                <a:cs typeface="Calibri"/>
              </a:rPr>
              <a:t>contexto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das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SPHC,</a:t>
            </a:r>
            <a:r>
              <a:rPr dirty="0" sz="1800" spc="-5">
                <a:latin typeface="Calibri"/>
                <a:cs typeface="Calibri"/>
              </a:rPr>
              <a:t> uma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vez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esse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resultado</a:t>
            </a:r>
            <a:r>
              <a:rPr dirty="0" sz="1800" spc="-5">
                <a:latin typeface="Calibri"/>
                <a:cs typeface="Calibri"/>
              </a:rPr>
              <a:t> não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permite </a:t>
            </a:r>
            <a:r>
              <a:rPr dirty="0" sz="1800" spc="-5">
                <a:latin typeface="Calibri"/>
                <a:cs typeface="Calibri"/>
              </a:rPr>
              <a:t> concluir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ou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excluir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presença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determinada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SPHC,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impossibilitando </a:t>
            </a:r>
            <a:r>
              <a:rPr dirty="0" sz="1800" spc="-15">
                <a:latin typeface="Calibri"/>
                <a:cs typeface="Calibri"/>
              </a:rPr>
              <a:t>alterações </a:t>
            </a:r>
            <a:r>
              <a:rPr dirty="0" sz="1800">
                <a:latin typeface="Calibri"/>
                <a:cs typeface="Calibri"/>
              </a:rPr>
              <a:t>no manejo </a:t>
            </a:r>
            <a:r>
              <a:rPr dirty="0" sz="1800" spc="-5">
                <a:latin typeface="Calibri"/>
                <a:cs typeface="Calibri"/>
              </a:rPr>
              <a:t>dos </a:t>
            </a:r>
            <a:r>
              <a:rPr dirty="0" sz="1800" spc="-10">
                <a:latin typeface="Calibri"/>
                <a:cs typeface="Calibri"/>
              </a:rPr>
              <a:t>pacientes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familiares.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Estudos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anteriores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grupo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identificaram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diversas</a:t>
            </a:r>
            <a:r>
              <a:rPr dirty="0" sz="1800" spc="-5">
                <a:latin typeface="Calibri"/>
                <a:cs typeface="Calibri"/>
              </a:rPr>
              <a:t> VUS</a:t>
            </a:r>
            <a:r>
              <a:rPr dirty="0" sz="1800">
                <a:latin typeface="Calibri"/>
                <a:cs typeface="Calibri"/>
              </a:rPr>
              <a:t> 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pacientes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algumas</a:t>
            </a:r>
            <a:r>
              <a:rPr dirty="0" sz="1800" spc="409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foram 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selecionadas</a:t>
            </a:r>
            <a:r>
              <a:rPr dirty="0" sz="1800" spc="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na</a:t>
            </a:r>
            <a:r>
              <a:rPr dirty="0" sz="1800" spc="-5">
                <a:latin typeface="Calibri"/>
                <a:cs typeface="Calibri"/>
              </a:rPr>
              <a:t> tabela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abaixo.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70091" y="2289175"/>
            <a:ext cx="527875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Neste trabalho </a:t>
            </a:r>
            <a:r>
              <a:rPr dirty="0" sz="1800" spc="-5">
                <a:latin typeface="Calibri"/>
                <a:cs typeface="Calibri"/>
              </a:rPr>
              <a:t>temos </a:t>
            </a:r>
            <a:r>
              <a:rPr dirty="0" sz="1800" spc="-10">
                <a:latin typeface="Calibri"/>
                <a:cs typeface="Calibri"/>
              </a:rPr>
              <a:t>como objetivo, </a:t>
            </a:r>
            <a:r>
              <a:rPr dirty="0" sz="1800" spc="-15">
                <a:latin typeface="Calibri"/>
                <a:cs typeface="Calibri"/>
              </a:rPr>
              <a:t>através </a:t>
            </a:r>
            <a:r>
              <a:rPr dirty="0" sz="1800" spc="-5">
                <a:latin typeface="Calibri"/>
                <a:cs typeface="Calibri"/>
              </a:rPr>
              <a:t>de buscas </a:t>
            </a:r>
            <a:r>
              <a:rPr dirty="0" sz="1800">
                <a:latin typeface="Calibri"/>
                <a:cs typeface="Calibri"/>
              </a:rPr>
              <a:t> 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bancos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dados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descritas</a:t>
            </a:r>
            <a:r>
              <a:rPr dirty="0" sz="1800" spc="-5">
                <a:latin typeface="Calibri"/>
                <a:cs typeface="Calibri"/>
              </a:rPr>
              <a:t> pelo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grupo,</a:t>
            </a:r>
            <a:r>
              <a:rPr dirty="0" sz="1800">
                <a:latin typeface="Calibri"/>
                <a:cs typeface="Calibri"/>
              </a:rPr>
              <a:t> VUS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maior </a:t>
            </a:r>
            <a:r>
              <a:rPr dirty="0" sz="1800" spc="-5">
                <a:latin typeface="Calibri"/>
                <a:cs typeface="Calibri"/>
              </a:rPr>
              <a:t>potencial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-10">
                <a:latin typeface="Calibri"/>
                <a:cs typeface="Calibri"/>
              </a:rPr>
              <a:t> apresentar </a:t>
            </a:r>
            <a:r>
              <a:rPr dirty="0" sz="1800">
                <a:latin typeface="Calibri"/>
                <a:cs typeface="Calibri"/>
              </a:rPr>
              <a:t>um </a:t>
            </a:r>
            <a:r>
              <a:rPr dirty="0" sz="1800" spc="-20">
                <a:latin typeface="Calibri"/>
                <a:cs typeface="Calibri"/>
              </a:rPr>
              <a:t>forte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impacto </a:t>
            </a:r>
            <a:r>
              <a:rPr dirty="0" sz="1800">
                <a:latin typeface="Calibri"/>
                <a:cs typeface="Calibri"/>
              </a:rPr>
              <a:t>no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surgimento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das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SPHC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relacionadas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gene BRCA1.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6978" y="19303"/>
            <a:ext cx="17024350" cy="2199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401925" marR="5080" indent="-31559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</a:t>
            </a:r>
            <a:r>
              <a:rPr dirty="0" sz="17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  <a:p>
            <a:pPr marL="13335" marR="1871345">
              <a:lnSpc>
                <a:spcPct val="100000"/>
              </a:lnSpc>
              <a:spcBef>
                <a:spcPts val="1395"/>
              </a:spcBef>
            </a:pPr>
            <a:r>
              <a:rPr dirty="0" sz="2200" spc="-20" b="1">
                <a:solidFill>
                  <a:srgbClr val="FFFFFF"/>
                </a:solidFill>
                <a:latin typeface="Calibri"/>
                <a:cs typeface="Calibri"/>
              </a:rPr>
              <a:t>Validação</a:t>
            </a:r>
            <a:r>
              <a:rPr dirty="0" sz="22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funcional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2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25" b="1">
                <a:solidFill>
                  <a:srgbClr val="FFFFFF"/>
                </a:solidFill>
                <a:latin typeface="Calibri"/>
                <a:cs typeface="Calibri"/>
              </a:rPr>
              <a:t>Variantes</a:t>
            </a:r>
            <a:r>
              <a:rPr dirty="0" sz="22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Significado</a:t>
            </a:r>
            <a:r>
              <a:rPr dirty="0" sz="22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Incerto</a:t>
            </a:r>
            <a:r>
              <a:rPr dirty="0" sz="22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dirty="0" sz="22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gene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BRCA1</a:t>
            </a:r>
            <a:r>
              <a:rPr dirty="0" sz="22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identificadas</a:t>
            </a:r>
            <a:r>
              <a:rPr dirty="0" sz="22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22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5" b="1">
                <a:solidFill>
                  <a:srgbClr val="FFFFFF"/>
                </a:solidFill>
                <a:latin typeface="Calibri"/>
                <a:cs typeface="Calibri"/>
              </a:rPr>
              <a:t>portadores</a:t>
            </a:r>
            <a:r>
              <a:rPr dirty="0" sz="2200" spc="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Síndromes</a:t>
            </a:r>
            <a:r>
              <a:rPr dirty="0" sz="22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2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Predisposição </a:t>
            </a:r>
            <a:r>
              <a:rPr dirty="0" sz="2200" spc="-48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Hereditária</a:t>
            </a:r>
            <a:r>
              <a:rPr dirty="0" sz="22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FFFF"/>
                </a:solidFill>
                <a:latin typeface="Calibri"/>
                <a:cs typeface="Calibri"/>
              </a:rPr>
              <a:t>ao</a:t>
            </a:r>
            <a:r>
              <a:rPr dirty="0" sz="22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FFFF"/>
                </a:solidFill>
                <a:latin typeface="Calibri"/>
                <a:cs typeface="Calibri"/>
              </a:rPr>
              <a:t>Câncer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C.A.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Fukuda,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G.N.M.</a:t>
            </a:r>
            <a:r>
              <a:rPr dirty="0" sz="18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Hajj</a:t>
            </a:r>
            <a:endParaRPr sz="1800">
              <a:latin typeface="Calibri"/>
              <a:cs typeface="Calibri"/>
            </a:endParaRPr>
          </a:p>
          <a:p>
            <a:pPr marL="1645285">
              <a:lnSpc>
                <a:spcPct val="100000"/>
              </a:lnSpc>
              <a:spcBef>
                <a:spcPts val="950"/>
              </a:spcBef>
              <a:tabLst>
                <a:tab pos="7882890" algn="l"/>
              </a:tabLst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	</a:t>
            </a:r>
            <a:r>
              <a:rPr dirty="0" baseline="1157" sz="3600" spc="-22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baseline="1157" sz="3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22030" y="3522979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72757" y="3989323"/>
            <a:ext cx="5280660" cy="249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57885" algn="l"/>
                <a:tab pos="1236345" algn="l"/>
                <a:tab pos="1931670" algn="l"/>
                <a:tab pos="2466340" algn="l"/>
                <a:tab pos="3681095" algn="l"/>
                <a:tab pos="4243070" algn="l"/>
                <a:tab pos="5144135" algn="l"/>
              </a:tabLst>
            </a:pPr>
            <a:r>
              <a:rPr dirty="0" sz="1800" spc="-15">
                <a:latin typeface="Calibri"/>
                <a:cs typeface="Calibri"/>
              </a:rPr>
              <a:t>Estratégias</a:t>
            </a:r>
            <a:r>
              <a:rPr dirty="0" sz="1800" spc="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6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mutações</a:t>
            </a:r>
            <a:r>
              <a:rPr dirty="0" sz="1800" spc="7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6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inserção</a:t>
            </a:r>
            <a:r>
              <a:rPr dirty="0" sz="1800" spc="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da</a:t>
            </a:r>
            <a:r>
              <a:rPr dirty="0" sz="1800" spc="6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VUS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no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DNA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estão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sendo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estudadas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utilizando-se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kits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mutação.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Foram</a:t>
            </a:r>
            <a:r>
              <a:rPr dirty="0" sz="1800" spc="1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testados</a:t>
            </a:r>
            <a:r>
              <a:rPr dirty="0" sz="1800" spc="1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dois</a:t>
            </a:r>
            <a:r>
              <a:rPr dirty="0" sz="1800" spc="1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métodos</a:t>
            </a:r>
            <a:r>
              <a:rPr dirty="0" sz="1800" spc="1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3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Transfecção</a:t>
            </a:r>
            <a:r>
              <a:rPr dirty="0" sz="1800" spc="14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celular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sendo</a:t>
            </a:r>
            <a:r>
              <a:rPr dirty="0" sz="1800">
                <a:latin typeface="Calibri"/>
                <a:cs typeface="Calibri"/>
              </a:rPr>
              <a:t> eles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Lipofectamina</a:t>
            </a:r>
            <a:r>
              <a:rPr dirty="0" sz="1800" spc="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3000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Cloreto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Cálcio.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35">
                <a:latin typeface="Calibri"/>
                <a:cs typeface="Calibri"/>
              </a:rPr>
              <a:t>Testes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viabilidade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celular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MTT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também</a:t>
            </a:r>
            <a:r>
              <a:rPr dirty="0" sz="1800">
                <a:latin typeface="Calibri"/>
                <a:cs typeface="Calibri"/>
              </a:rPr>
              <a:t> já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foi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30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20">
                <a:latin typeface="Calibri"/>
                <a:cs typeface="Calibri"/>
              </a:rPr>
              <a:t>s</a:t>
            </a:r>
            <a:r>
              <a:rPr dirty="0" sz="1800" spc="-30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ado	na	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 spc="15">
                <a:latin typeface="Calibri"/>
                <a:cs typeface="Calibri"/>
              </a:rPr>
              <a:t>é</a:t>
            </a:r>
            <a:r>
              <a:rPr dirty="0" sz="1800">
                <a:latin typeface="Calibri"/>
                <a:cs typeface="Calibri"/>
              </a:rPr>
              <a:t>l</a:t>
            </a:r>
            <a:r>
              <a:rPr dirty="0" sz="1800" spc="-5">
                <a:latin typeface="Calibri"/>
                <a:cs typeface="Calibri"/>
              </a:rPr>
              <a:t>ul</a:t>
            </a:r>
            <a:r>
              <a:rPr dirty="0" sz="1800">
                <a:latin typeface="Calibri"/>
                <a:cs typeface="Calibri"/>
              </a:rPr>
              <a:t>a	sem	t</a:t>
            </a:r>
            <a:r>
              <a:rPr dirty="0" sz="1800" spc="-45">
                <a:latin typeface="Calibri"/>
                <a:cs typeface="Calibri"/>
              </a:rPr>
              <a:t>r</a:t>
            </a:r>
            <a:r>
              <a:rPr dirty="0" sz="1800">
                <a:latin typeface="Calibri"/>
                <a:cs typeface="Calibri"/>
              </a:rPr>
              <a:t>ans</a:t>
            </a:r>
            <a:r>
              <a:rPr dirty="0" sz="1800" spc="-60">
                <a:latin typeface="Calibri"/>
                <a:cs typeface="Calibri"/>
              </a:rPr>
              <a:t>f</a:t>
            </a:r>
            <a:r>
              <a:rPr dirty="0" sz="1800">
                <a:latin typeface="Calibri"/>
                <a:cs typeface="Calibri"/>
              </a:rPr>
              <a:t>ec</a:t>
            </a:r>
            <a:r>
              <a:rPr dirty="0" sz="1800" spc="-20">
                <a:latin typeface="Calibri"/>
                <a:cs typeface="Calibri"/>
              </a:rPr>
              <a:t>ç</a:t>
            </a:r>
            <a:r>
              <a:rPr dirty="0" sz="1800">
                <a:latin typeface="Calibri"/>
                <a:cs typeface="Calibri"/>
              </a:rPr>
              <a:t>ão	</a:t>
            </a:r>
            <a:r>
              <a:rPr dirty="0" sz="1800" spc="-5">
                <a:latin typeface="Calibri"/>
                <a:cs typeface="Calibri"/>
              </a:rPr>
              <a:t>pa</a:t>
            </a:r>
            <a:r>
              <a:rPr dirty="0" sz="1800" spc="-40">
                <a:latin typeface="Calibri"/>
                <a:cs typeface="Calibri"/>
              </a:rPr>
              <a:t>r</a:t>
            </a:r>
            <a:r>
              <a:rPr dirty="0" sz="1800">
                <a:latin typeface="Calibri"/>
                <a:cs typeface="Calibri"/>
              </a:rPr>
              <a:t>a	</a:t>
            </a:r>
            <a:r>
              <a:rPr dirty="0" sz="1800" spc="-10">
                <a:latin typeface="Calibri"/>
                <a:cs typeface="Calibri"/>
              </a:rPr>
              <a:t>v</a:t>
            </a:r>
            <a:r>
              <a:rPr dirty="0" sz="1800">
                <a:latin typeface="Calibri"/>
                <a:cs typeface="Calibri"/>
              </a:rPr>
              <a:t>er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5">
                <a:latin typeface="Calibri"/>
                <a:cs typeface="Calibri"/>
              </a:rPr>
              <a:t>fi</a:t>
            </a:r>
            <a:r>
              <a:rPr dirty="0" sz="1800" spc="-25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ar	o  </a:t>
            </a:r>
            <a:r>
              <a:rPr dirty="0" sz="1800" spc="-10">
                <a:latin typeface="Calibri"/>
                <a:cs typeface="Calibri"/>
              </a:rPr>
              <a:t>comportamento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padrão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teste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por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estresse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7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irradiação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UV</a:t>
            </a:r>
            <a:r>
              <a:rPr dirty="0" sz="1800" spc="6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sendo</a:t>
            </a:r>
            <a:r>
              <a:rPr dirty="0" sz="1800" spc="7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vizualizado</a:t>
            </a:r>
            <a:r>
              <a:rPr dirty="0" sz="1800" spc="7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pela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técnica</a:t>
            </a:r>
            <a:r>
              <a:rPr dirty="0" sz="1800" spc="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Imunofluorescência.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56803" y="6618478"/>
            <a:ext cx="16484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17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spc="-19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92939" y="5034788"/>
            <a:ext cx="539242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Os </a:t>
            </a:r>
            <a:r>
              <a:rPr dirty="0" sz="1800" spc="-10">
                <a:latin typeface="Calibri"/>
                <a:cs typeface="Calibri"/>
              </a:rPr>
              <a:t>resultados </a:t>
            </a:r>
            <a:r>
              <a:rPr dirty="0" sz="1800" spc="-5">
                <a:latin typeface="Calibri"/>
                <a:cs typeface="Calibri"/>
              </a:rPr>
              <a:t>esperados </a:t>
            </a:r>
            <a:r>
              <a:rPr dirty="0" sz="1800" spc="-15">
                <a:latin typeface="Calibri"/>
                <a:cs typeface="Calibri"/>
              </a:rPr>
              <a:t>deste </a:t>
            </a:r>
            <a:r>
              <a:rPr dirty="0" sz="1800" spc="-10">
                <a:latin typeface="Calibri"/>
                <a:cs typeface="Calibri"/>
              </a:rPr>
              <a:t>trabalho </a:t>
            </a:r>
            <a:r>
              <a:rPr dirty="0" sz="1800" spc="-5">
                <a:latin typeface="Calibri"/>
                <a:cs typeface="Calibri"/>
              </a:rPr>
              <a:t>são estabelecer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ferramentas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aprimorar</a:t>
            </a:r>
            <a:r>
              <a:rPr dirty="0" sz="1800">
                <a:latin typeface="Calibri"/>
                <a:cs typeface="Calibri"/>
              </a:rPr>
              <a:t> 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interpretação</a:t>
            </a:r>
            <a:r>
              <a:rPr dirty="0" sz="1800" spc="-5">
                <a:latin typeface="Calibri"/>
                <a:cs typeface="Calibri"/>
              </a:rPr>
              <a:t> das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VUS,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tanto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contexto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diagnóstico</a:t>
            </a:r>
            <a:r>
              <a:rPr dirty="0" sz="1800" spc="3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quanto</a:t>
            </a:r>
            <a:r>
              <a:rPr dirty="0" sz="1800" spc="40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pesquisa </a:t>
            </a:r>
            <a:r>
              <a:rPr dirty="0" sz="1800" spc="-10">
                <a:latin typeface="Calibri"/>
                <a:cs typeface="Calibri"/>
              </a:rPr>
              <a:t>translacional, resultando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-10">
                <a:latin typeface="Calibri"/>
                <a:cs typeface="Calibri"/>
              </a:rPr>
              <a:t>diagnósticos </a:t>
            </a:r>
            <a:r>
              <a:rPr dirty="0" sz="1800">
                <a:latin typeface="Calibri"/>
                <a:cs typeface="Calibri"/>
              </a:rPr>
              <a:t>mais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precisos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até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mesmo </a:t>
            </a:r>
            <a:r>
              <a:rPr dirty="0" sz="1800" spc="-5">
                <a:latin typeface="Calibri"/>
                <a:cs typeface="Calibri"/>
              </a:rPr>
              <a:t>uma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possível</a:t>
            </a:r>
            <a:r>
              <a:rPr dirty="0" sz="1800" spc="-10">
                <a:latin typeface="Calibri"/>
                <a:cs typeface="Calibri"/>
              </a:rPr>
              <a:t> reclassificação.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428728" y="6597268"/>
            <a:ext cx="5859780" cy="3691890"/>
          </a:xfrm>
          <a:custGeom>
            <a:avLst/>
            <a:gdLst/>
            <a:ahLst/>
            <a:cxnLst/>
            <a:rect l="l" t="t" r="r" b="b"/>
            <a:pathLst>
              <a:path w="5859780" h="3691890">
                <a:moveTo>
                  <a:pt x="0" y="615187"/>
                </a:moveTo>
                <a:lnTo>
                  <a:pt x="1851" y="567099"/>
                </a:lnTo>
                <a:lnTo>
                  <a:pt x="7313" y="520025"/>
                </a:lnTo>
                <a:lnTo>
                  <a:pt x="16249" y="474101"/>
                </a:lnTo>
                <a:lnTo>
                  <a:pt x="28523" y="429465"/>
                </a:lnTo>
                <a:lnTo>
                  <a:pt x="43998" y="386254"/>
                </a:lnTo>
                <a:lnTo>
                  <a:pt x="62537" y="344603"/>
                </a:lnTo>
                <a:lnTo>
                  <a:pt x="84003" y="304649"/>
                </a:lnTo>
                <a:lnTo>
                  <a:pt x="108260" y="266529"/>
                </a:lnTo>
                <a:lnTo>
                  <a:pt x="135170" y="230380"/>
                </a:lnTo>
                <a:lnTo>
                  <a:pt x="164598" y="196337"/>
                </a:lnTo>
                <a:lnTo>
                  <a:pt x="196405" y="164539"/>
                </a:lnTo>
                <a:lnTo>
                  <a:pt x="230457" y="135120"/>
                </a:lnTo>
                <a:lnTo>
                  <a:pt x="266615" y="108218"/>
                </a:lnTo>
                <a:lnTo>
                  <a:pt x="304743" y="83970"/>
                </a:lnTo>
                <a:lnTo>
                  <a:pt x="344705" y="62512"/>
                </a:lnTo>
                <a:lnTo>
                  <a:pt x="386363" y="43980"/>
                </a:lnTo>
                <a:lnTo>
                  <a:pt x="429580" y="28511"/>
                </a:lnTo>
                <a:lnTo>
                  <a:pt x="474221" y="16242"/>
                </a:lnTo>
                <a:lnTo>
                  <a:pt x="520148" y="7310"/>
                </a:lnTo>
                <a:lnTo>
                  <a:pt x="567225" y="1850"/>
                </a:lnTo>
                <a:lnTo>
                  <a:pt x="615314" y="0"/>
                </a:lnTo>
                <a:lnTo>
                  <a:pt x="5244083" y="0"/>
                </a:lnTo>
                <a:lnTo>
                  <a:pt x="5292156" y="1850"/>
                </a:lnTo>
                <a:lnTo>
                  <a:pt x="5339217" y="7310"/>
                </a:lnTo>
                <a:lnTo>
                  <a:pt x="5385130" y="16242"/>
                </a:lnTo>
                <a:lnTo>
                  <a:pt x="5429758" y="28511"/>
                </a:lnTo>
                <a:lnTo>
                  <a:pt x="5472965" y="43980"/>
                </a:lnTo>
                <a:lnTo>
                  <a:pt x="5514613" y="62512"/>
                </a:lnTo>
                <a:lnTo>
                  <a:pt x="5554566" y="83970"/>
                </a:lnTo>
                <a:lnTo>
                  <a:pt x="5592686" y="108218"/>
                </a:lnTo>
                <a:lnTo>
                  <a:pt x="5628838" y="135120"/>
                </a:lnTo>
                <a:lnTo>
                  <a:pt x="5662884" y="164539"/>
                </a:lnTo>
                <a:lnTo>
                  <a:pt x="5694687" y="196337"/>
                </a:lnTo>
                <a:lnTo>
                  <a:pt x="5724111" y="230380"/>
                </a:lnTo>
                <a:lnTo>
                  <a:pt x="5751018" y="266529"/>
                </a:lnTo>
                <a:lnTo>
                  <a:pt x="5775273" y="304649"/>
                </a:lnTo>
                <a:lnTo>
                  <a:pt x="5796737" y="344603"/>
                </a:lnTo>
                <a:lnTo>
                  <a:pt x="5815275" y="386254"/>
                </a:lnTo>
                <a:lnTo>
                  <a:pt x="5830749" y="429465"/>
                </a:lnTo>
                <a:lnTo>
                  <a:pt x="5843022" y="474101"/>
                </a:lnTo>
                <a:lnTo>
                  <a:pt x="5851958" y="520025"/>
                </a:lnTo>
                <a:lnTo>
                  <a:pt x="5857420" y="567099"/>
                </a:lnTo>
                <a:lnTo>
                  <a:pt x="5859272" y="615187"/>
                </a:lnTo>
                <a:lnTo>
                  <a:pt x="5859272" y="3076079"/>
                </a:lnTo>
                <a:lnTo>
                  <a:pt x="5857420" y="3124160"/>
                </a:lnTo>
                <a:lnTo>
                  <a:pt x="5851958" y="3171229"/>
                </a:lnTo>
                <a:lnTo>
                  <a:pt x="5843022" y="3217148"/>
                </a:lnTo>
                <a:lnTo>
                  <a:pt x="5830749" y="3261782"/>
                </a:lnTo>
                <a:lnTo>
                  <a:pt x="5815275" y="3304994"/>
                </a:lnTo>
                <a:lnTo>
                  <a:pt x="5796737" y="3346646"/>
                </a:lnTo>
                <a:lnTo>
                  <a:pt x="5775273" y="3386603"/>
                </a:lnTo>
                <a:lnTo>
                  <a:pt x="5751018" y="3424726"/>
                </a:lnTo>
                <a:lnTo>
                  <a:pt x="5724111" y="3460880"/>
                </a:lnTo>
                <a:lnTo>
                  <a:pt x="5694687" y="3494928"/>
                </a:lnTo>
                <a:lnTo>
                  <a:pt x="5662884" y="3526733"/>
                </a:lnTo>
                <a:lnTo>
                  <a:pt x="5628838" y="3556157"/>
                </a:lnTo>
                <a:lnTo>
                  <a:pt x="5592686" y="3583066"/>
                </a:lnTo>
                <a:lnTo>
                  <a:pt x="5554566" y="3607320"/>
                </a:lnTo>
                <a:lnTo>
                  <a:pt x="5514613" y="3628785"/>
                </a:lnTo>
                <a:lnTo>
                  <a:pt x="5472965" y="3647322"/>
                </a:lnTo>
                <a:lnTo>
                  <a:pt x="5429758" y="3662796"/>
                </a:lnTo>
                <a:lnTo>
                  <a:pt x="5385130" y="3675069"/>
                </a:lnTo>
                <a:lnTo>
                  <a:pt x="5339217" y="3684005"/>
                </a:lnTo>
                <a:lnTo>
                  <a:pt x="5292156" y="3689467"/>
                </a:lnTo>
                <a:lnTo>
                  <a:pt x="5244083" y="3691318"/>
                </a:lnTo>
                <a:lnTo>
                  <a:pt x="615314" y="3691318"/>
                </a:lnTo>
                <a:lnTo>
                  <a:pt x="567225" y="3689467"/>
                </a:lnTo>
                <a:lnTo>
                  <a:pt x="520148" y="3684005"/>
                </a:lnTo>
                <a:lnTo>
                  <a:pt x="474221" y="3675069"/>
                </a:lnTo>
                <a:lnTo>
                  <a:pt x="429580" y="3662796"/>
                </a:lnTo>
                <a:lnTo>
                  <a:pt x="386363" y="3647322"/>
                </a:lnTo>
                <a:lnTo>
                  <a:pt x="344705" y="3628785"/>
                </a:lnTo>
                <a:lnTo>
                  <a:pt x="304743" y="3607320"/>
                </a:lnTo>
                <a:lnTo>
                  <a:pt x="266615" y="3583066"/>
                </a:lnTo>
                <a:lnTo>
                  <a:pt x="230457" y="3556157"/>
                </a:lnTo>
                <a:lnTo>
                  <a:pt x="196405" y="3526733"/>
                </a:lnTo>
                <a:lnTo>
                  <a:pt x="164598" y="3494928"/>
                </a:lnTo>
                <a:lnTo>
                  <a:pt x="135170" y="3460880"/>
                </a:lnTo>
                <a:lnTo>
                  <a:pt x="108260" y="3424726"/>
                </a:lnTo>
                <a:lnTo>
                  <a:pt x="84003" y="3386603"/>
                </a:lnTo>
                <a:lnTo>
                  <a:pt x="62537" y="3346646"/>
                </a:lnTo>
                <a:lnTo>
                  <a:pt x="43998" y="3304994"/>
                </a:lnTo>
                <a:lnTo>
                  <a:pt x="28523" y="3261782"/>
                </a:lnTo>
                <a:lnTo>
                  <a:pt x="16249" y="3217148"/>
                </a:lnTo>
                <a:lnTo>
                  <a:pt x="7313" y="3171229"/>
                </a:lnTo>
                <a:lnTo>
                  <a:pt x="1851" y="3124160"/>
                </a:lnTo>
                <a:lnTo>
                  <a:pt x="0" y="3076079"/>
                </a:lnTo>
                <a:lnTo>
                  <a:pt x="0" y="61518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788010" y="6603538"/>
            <a:ext cx="5354955" cy="3637279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2700" marR="220345">
              <a:lnSpc>
                <a:spcPct val="100000"/>
              </a:lnSpc>
              <a:spcBef>
                <a:spcPts val="110"/>
              </a:spcBef>
            </a:pPr>
            <a:r>
              <a:rPr dirty="0" sz="1300" spc="-10">
                <a:latin typeface="Calibri"/>
                <a:cs typeface="Calibri"/>
              </a:rPr>
              <a:t>CARNEIRO,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J.;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JUNQUEIRA,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L.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C.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U.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Biologia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Celular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e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Molecular</a:t>
            </a:r>
            <a:r>
              <a:rPr dirty="0" sz="1300" spc="-5">
                <a:latin typeface="Calibri"/>
                <a:cs typeface="Calibri"/>
              </a:rPr>
              <a:t>.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9.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ed.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[</a:t>
            </a:r>
            <a:r>
              <a:rPr dirty="0" sz="1300" spc="-5" i="1">
                <a:latin typeface="Calibri"/>
                <a:cs typeface="Calibri"/>
              </a:rPr>
              <a:t>S.</a:t>
            </a:r>
            <a:r>
              <a:rPr dirty="0" sz="1300" i="1">
                <a:latin typeface="Calibri"/>
                <a:cs typeface="Calibri"/>
              </a:rPr>
              <a:t> </a:t>
            </a:r>
            <a:r>
              <a:rPr dirty="0" sz="1300" spc="-5" i="1">
                <a:latin typeface="Calibri"/>
                <a:cs typeface="Calibri"/>
              </a:rPr>
              <a:t>l.</a:t>
            </a:r>
            <a:r>
              <a:rPr dirty="0" sz="1300" spc="-5">
                <a:latin typeface="Calibri"/>
                <a:cs typeface="Calibri"/>
              </a:rPr>
              <a:t>]: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Guanabara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Koogan,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2012.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2012.</a:t>
            </a:r>
            <a:endParaRPr sz="1300">
              <a:latin typeface="Calibri"/>
              <a:cs typeface="Calibri"/>
            </a:endParaRPr>
          </a:p>
          <a:p>
            <a:pPr marL="12700" marR="419734">
              <a:lnSpc>
                <a:spcPct val="100000"/>
              </a:lnSpc>
            </a:pPr>
            <a:r>
              <a:rPr dirty="0" sz="1300" spc="-15">
                <a:latin typeface="Calibri"/>
                <a:cs typeface="Calibri"/>
              </a:rPr>
              <a:t>CHATTERJEE,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N.;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WALKER,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G.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C.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Mechanisms</a:t>
            </a:r>
            <a:r>
              <a:rPr dirty="0" sz="1300" spc="5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of</a:t>
            </a:r>
            <a:r>
              <a:rPr dirty="0" sz="1300" spc="2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DNA</a:t>
            </a:r>
            <a:r>
              <a:rPr dirty="0" sz="1300" spc="2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damage,</a:t>
            </a:r>
            <a:r>
              <a:rPr dirty="0" sz="1300" spc="25" b="1">
                <a:latin typeface="Calibri"/>
                <a:cs typeface="Calibri"/>
              </a:rPr>
              <a:t> </a:t>
            </a:r>
            <a:r>
              <a:rPr dirty="0" sz="1300" spc="-25" b="1">
                <a:latin typeface="Calibri"/>
                <a:cs typeface="Calibri"/>
              </a:rPr>
              <a:t>repair,</a:t>
            </a:r>
            <a:r>
              <a:rPr dirty="0" sz="1300" spc="4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and </a:t>
            </a:r>
            <a:r>
              <a:rPr dirty="0" sz="1300" spc="-28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mutagenesis</a:t>
            </a:r>
            <a:r>
              <a:rPr dirty="0" sz="1300" spc="-10">
                <a:latin typeface="Calibri"/>
                <a:cs typeface="Calibri"/>
              </a:rPr>
              <a:t>.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[</a:t>
            </a:r>
            <a:r>
              <a:rPr dirty="0" sz="1300" spc="-5" i="1">
                <a:latin typeface="Calibri"/>
                <a:cs typeface="Calibri"/>
              </a:rPr>
              <a:t>S.</a:t>
            </a:r>
            <a:r>
              <a:rPr dirty="0" sz="1300" i="1">
                <a:latin typeface="Calibri"/>
                <a:cs typeface="Calibri"/>
              </a:rPr>
              <a:t> </a:t>
            </a:r>
            <a:r>
              <a:rPr dirty="0" sz="1300" spc="-5" i="1">
                <a:latin typeface="Calibri"/>
                <a:cs typeface="Calibri"/>
              </a:rPr>
              <a:t>l.</a:t>
            </a:r>
            <a:r>
              <a:rPr dirty="0" sz="1300" spc="-5">
                <a:latin typeface="Calibri"/>
                <a:cs typeface="Calibri"/>
              </a:rPr>
              <a:t>]: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John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Wiley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Sons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Inc.,</a:t>
            </a:r>
            <a:r>
              <a:rPr dirty="0" sz="1300">
                <a:latin typeface="Calibri"/>
                <a:cs typeface="Calibri"/>
              </a:rPr>
              <a:t> 2017.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300" spc="-5">
                <a:latin typeface="Calibri"/>
                <a:cs typeface="Calibri"/>
              </a:rPr>
              <a:t>FOSTIRA,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45">
                <a:latin typeface="Calibri"/>
                <a:cs typeface="Calibri"/>
              </a:rPr>
              <a:t>F.;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THODI,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G.;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KONSTANTOPOULOU,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I.;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SANDALTZOPOULOS,</a:t>
            </a:r>
            <a:r>
              <a:rPr dirty="0" sz="1300" spc="5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R.;</a:t>
            </a:r>
            <a:endParaRPr sz="13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300" spc="-20">
                <a:latin typeface="Calibri"/>
                <a:cs typeface="Calibri"/>
              </a:rPr>
              <a:t>YANNOUKAKOS,</a:t>
            </a:r>
            <a:r>
              <a:rPr dirty="0" sz="1300" spc="-15">
                <a:latin typeface="Calibri"/>
                <a:cs typeface="Calibri"/>
              </a:rPr>
              <a:t> </a:t>
            </a:r>
            <a:r>
              <a:rPr dirty="0" sz="1300" spc="-25">
                <a:latin typeface="Calibri"/>
                <a:cs typeface="Calibri"/>
              </a:rPr>
              <a:t>D.</a:t>
            </a:r>
            <a:r>
              <a:rPr dirty="0" sz="1300" spc="-20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Hereditary</a:t>
            </a:r>
            <a:r>
              <a:rPr dirty="0" sz="1300" spc="27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cancer</a:t>
            </a:r>
            <a:r>
              <a:rPr dirty="0" sz="1300" spc="27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syndromes Inherited</a:t>
            </a:r>
            <a:r>
              <a:rPr dirty="0" sz="1300" spc="27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metabolic </a:t>
            </a:r>
            <a:r>
              <a:rPr dirty="0" sz="1300" spc="-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disorders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View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project</a:t>
            </a:r>
            <a:r>
              <a:rPr dirty="0" sz="1300" spc="2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Single-plant</a:t>
            </a:r>
            <a:r>
              <a:rPr dirty="0" sz="1300" spc="3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resource</a:t>
            </a:r>
            <a:r>
              <a:rPr dirty="0" sz="1300" spc="2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use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efficiency</a:t>
            </a:r>
            <a:r>
              <a:rPr dirty="0" sz="1300" spc="3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and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the </a:t>
            </a:r>
            <a:r>
              <a:rPr dirty="0" sz="1300" b="1">
                <a:latin typeface="Calibri"/>
                <a:cs typeface="Calibri"/>
              </a:rPr>
              <a:t> </a:t>
            </a:r>
            <a:r>
              <a:rPr dirty="0" sz="1300" spc="-15" b="1">
                <a:latin typeface="Calibri"/>
                <a:cs typeface="Calibri"/>
              </a:rPr>
              <a:t>investigation</a:t>
            </a:r>
            <a:r>
              <a:rPr dirty="0" sz="1300" spc="4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of</a:t>
            </a:r>
            <a:r>
              <a:rPr dirty="0" sz="130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the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appropriate</a:t>
            </a:r>
            <a:r>
              <a:rPr dirty="0" sz="1300" spc="3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mycorrhizal</a:t>
            </a:r>
            <a:r>
              <a:rPr dirty="0" sz="1300" spc="5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inocula</a:t>
            </a:r>
            <a:r>
              <a:rPr dirty="0" sz="1300" spc="25" b="1">
                <a:latin typeface="Calibri"/>
                <a:cs typeface="Calibri"/>
              </a:rPr>
              <a:t> </a:t>
            </a:r>
            <a:r>
              <a:rPr dirty="0" sz="1300" spc="-15" b="1">
                <a:latin typeface="Calibri"/>
                <a:cs typeface="Calibri"/>
              </a:rPr>
              <a:t>to</a:t>
            </a:r>
            <a:r>
              <a:rPr dirty="0" sz="1300" spc="2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boost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grain </a:t>
            </a:r>
            <a:r>
              <a:rPr dirty="0" sz="1300" spc="-5" b="1">
                <a:latin typeface="Calibri"/>
                <a:cs typeface="Calibri"/>
              </a:rPr>
              <a:t> productivity</a:t>
            </a:r>
            <a:r>
              <a:rPr dirty="0" sz="1300" spc="5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of</a:t>
            </a:r>
            <a:r>
              <a:rPr dirty="0" sz="130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corn</a:t>
            </a:r>
            <a:r>
              <a:rPr dirty="0" sz="1300" spc="4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genotypes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View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project</a:t>
            </a:r>
            <a:r>
              <a:rPr dirty="0" sz="1300" spc="2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Hereditary</a:t>
            </a:r>
            <a:r>
              <a:rPr dirty="0" sz="1300" spc="5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cancer </a:t>
            </a:r>
            <a:r>
              <a:rPr dirty="0" sz="1300" spc="-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syndromesArticle</a:t>
            </a:r>
            <a:r>
              <a:rPr dirty="0" sz="1300" spc="6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in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Journal</a:t>
            </a:r>
            <a:r>
              <a:rPr dirty="0" sz="1300" spc="3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of</a:t>
            </a:r>
            <a:r>
              <a:rPr dirty="0" sz="1300" spc="2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B.U.ON.: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official</a:t>
            </a:r>
            <a:r>
              <a:rPr dirty="0" sz="1300" spc="3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journal</a:t>
            </a:r>
            <a:r>
              <a:rPr dirty="0" sz="1300" spc="4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of</a:t>
            </a:r>
            <a:r>
              <a:rPr dirty="0" sz="1300" spc="2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the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Balkan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Union</a:t>
            </a:r>
            <a:r>
              <a:rPr dirty="0" sz="1300" spc="2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of </a:t>
            </a:r>
            <a:r>
              <a:rPr dirty="0" sz="1300" spc="-28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Oncology</a:t>
            </a:r>
            <a:r>
              <a:rPr dirty="0" sz="1300" spc="-10">
                <a:latin typeface="Calibri"/>
                <a:cs typeface="Calibri"/>
              </a:rPr>
              <a:t>.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[</a:t>
            </a:r>
            <a:r>
              <a:rPr dirty="0" sz="1300" spc="-5" i="1">
                <a:latin typeface="Calibri"/>
                <a:cs typeface="Calibri"/>
              </a:rPr>
              <a:t>S.</a:t>
            </a:r>
            <a:r>
              <a:rPr dirty="0" sz="1300" spc="15" i="1">
                <a:latin typeface="Calibri"/>
                <a:cs typeface="Calibri"/>
              </a:rPr>
              <a:t> </a:t>
            </a:r>
            <a:r>
              <a:rPr dirty="0" sz="1300" spc="-5" i="1">
                <a:latin typeface="Calibri"/>
                <a:cs typeface="Calibri"/>
              </a:rPr>
              <a:t>l.:</a:t>
            </a:r>
            <a:r>
              <a:rPr dirty="0" sz="1300" spc="5" i="1">
                <a:latin typeface="Calibri"/>
                <a:cs typeface="Calibri"/>
              </a:rPr>
              <a:t> </a:t>
            </a:r>
            <a:r>
              <a:rPr dirty="0" sz="1300" spc="-5" i="1">
                <a:latin typeface="Calibri"/>
                <a:cs typeface="Calibri"/>
              </a:rPr>
              <a:t>s.</a:t>
            </a:r>
            <a:r>
              <a:rPr dirty="0" sz="1300" i="1">
                <a:latin typeface="Calibri"/>
                <a:cs typeface="Calibri"/>
              </a:rPr>
              <a:t> </a:t>
            </a:r>
            <a:r>
              <a:rPr dirty="0" sz="1300" spc="-5" i="1">
                <a:latin typeface="Calibri"/>
                <a:cs typeface="Calibri"/>
              </a:rPr>
              <a:t>n.</a:t>
            </a:r>
            <a:r>
              <a:rPr dirty="0" sz="1300" spc="-5">
                <a:latin typeface="Calibri"/>
                <a:cs typeface="Calibri"/>
              </a:rPr>
              <a:t>],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2007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300" spc="-5">
                <a:latin typeface="Calibri"/>
                <a:cs typeface="Calibri"/>
              </a:rPr>
              <a:t>RICHARDS,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S.;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AZIZ,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N.;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BALE,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S.;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BICK,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D.;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DAS,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S.;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GASTIER-FOSTER,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J.;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35">
                <a:latin typeface="Calibri"/>
                <a:cs typeface="Calibri"/>
              </a:rPr>
              <a:t>GRODY,</a:t>
            </a:r>
            <a:endParaRPr sz="1300">
              <a:latin typeface="Calibri"/>
              <a:cs typeface="Calibri"/>
            </a:endParaRPr>
          </a:p>
          <a:p>
            <a:pPr marL="12700" marR="109220">
              <a:lnSpc>
                <a:spcPct val="100000"/>
              </a:lnSpc>
            </a:pPr>
            <a:r>
              <a:rPr dirty="0" sz="1300" spc="-70">
                <a:latin typeface="Calibri"/>
                <a:cs typeface="Calibri"/>
              </a:rPr>
              <a:t>W.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0">
                <a:latin typeface="Calibri"/>
                <a:cs typeface="Calibri"/>
              </a:rPr>
              <a:t>W.;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HEGDE,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M.;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35">
                <a:latin typeface="Calibri"/>
                <a:cs typeface="Calibri"/>
              </a:rPr>
              <a:t>LYON,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E.;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SPECTOR,</a:t>
            </a:r>
            <a:r>
              <a:rPr dirty="0" sz="1300" spc="-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E.;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VOELKERDING,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K.;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REHM,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H.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L. 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Standards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guidelines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for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the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interpretation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of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sequence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variants: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joint </a:t>
            </a:r>
            <a:r>
              <a:rPr dirty="0" sz="1300" spc="-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consensus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recommendation</a:t>
            </a:r>
            <a:r>
              <a:rPr dirty="0" sz="1300" spc="4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of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the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American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College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of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Medical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Genetics</a:t>
            </a:r>
            <a:r>
              <a:rPr dirty="0" sz="1300" spc="5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 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Genomics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and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the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Association</a:t>
            </a:r>
            <a:r>
              <a:rPr dirty="0" sz="1300" spc="45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for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Molecular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Pathology.</a:t>
            </a:r>
            <a:r>
              <a:rPr dirty="0" sz="1300" spc="45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Genetics</a:t>
            </a:r>
            <a:r>
              <a:rPr dirty="0" sz="1300" spc="2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in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Medicine</a:t>
            </a:r>
            <a:r>
              <a:rPr dirty="0" sz="1300" spc="-5">
                <a:latin typeface="Calibri"/>
                <a:cs typeface="Calibri"/>
              </a:rPr>
              <a:t>,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[</a:t>
            </a:r>
            <a:r>
              <a:rPr dirty="0" sz="1300" spc="-5" i="1">
                <a:latin typeface="Calibri"/>
                <a:cs typeface="Calibri"/>
              </a:rPr>
              <a:t>s. l.</a:t>
            </a:r>
            <a:r>
              <a:rPr dirty="0" sz="1300" spc="-5">
                <a:latin typeface="Calibri"/>
                <a:cs typeface="Calibri"/>
              </a:rPr>
              <a:t>],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60">
                <a:latin typeface="Calibri"/>
                <a:cs typeface="Calibri"/>
              </a:rPr>
              <a:t>v.</a:t>
            </a:r>
            <a:r>
              <a:rPr dirty="0" sz="1300">
                <a:latin typeface="Calibri"/>
                <a:cs typeface="Calibri"/>
              </a:rPr>
              <a:t> 17,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n.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5,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p.</a:t>
            </a:r>
            <a:r>
              <a:rPr dirty="0" sz="1300">
                <a:latin typeface="Calibri"/>
                <a:cs typeface="Calibri"/>
              </a:rPr>
              <a:t> 405–424,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>
                <a:latin typeface="Calibri"/>
                <a:cs typeface="Calibri"/>
              </a:rPr>
              <a:t>2015.</a:t>
            </a:r>
            <a:endParaRPr sz="130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416042" cy="800988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2940" y="5676245"/>
            <a:ext cx="5918962" cy="453898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755496" y="1902295"/>
            <a:ext cx="5001264" cy="2279337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90259" y="7151331"/>
            <a:ext cx="5709920" cy="2111375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2559030" y="4230750"/>
            <a:ext cx="5564505" cy="544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Gráfico</a:t>
            </a:r>
            <a:r>
              <a:rPr dirty="0" sz="1700" spc="9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mostrando</a:t>
            </a:r>
            <a:r>
              <a:rPr dirty="0" sz="1700" spc="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ensaio</a:t>
            </a:r>
            <a:r>
              <a:rPr dirty="0" sz="1700" spc="1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9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MTT</a:t>
            </a:r>
            <a:r>
              <a:rPr dirty="0" sz="1700" spc="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após</a:t>
            </a:r>
            <a:r>
              <a:rPr dirty="0" sz="1700" spc="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as</a:t>
            </a:r>
            <a:r>
              <a:rPr dirty="0" sz="1700" spc="1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concentrações</a:t>
            </a:r>
            <a:r>
              <a:rPr dirty="0" sz="1700" spc="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10,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20,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30,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40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50 um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5">
                <a:latin typeface="Calibri"/>
                <a:cs typeface="Calibri"/>
              </a:rPr>
              <a:t> Cisplatina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célula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sem</a:t>
            </a:r>
            <a:r>
              <a:rPr dirty="0" sz="1700" spc="-10">
                <a:latin typeface="Calibri"/>
                <a:cs typeface="Calibri"/>
              </a:rPr>
              <a:t> transfecção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13703" y="9308083"/>
            <a:ext cx="5387975" cy="803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Imagens de Imunofluorescência </a:t>
            </a:r>
            <a:r>
              <a:rPr dirty="0" sz="1700" spc="-10">
                <a:latin typeface="Calibri"/>
                <a:cs typeface="Calibri"/>
              </a:rPr>
              <a:t>mostrando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localização </a:t>
            </a:r>
            <a:r>
              <a:rPr dirty="0" sz="1700" spc="-10">
                <a:latin typeface="Calibri"/>
                <a:cs typeface="Calibri"/>
              </a:rPr>
              <a:t>da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proteína</a:t>
            </a:r>
            <a:r>
              <a:rPr dirty="0" sz="1700" spc="-5">
                <a:latin typeface="Calibri"/>
                <a:cs typeface="Calibri"/>
              </a:rPr>
              <a:t> BRCA1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horas</a:t>
            </a:r>
            <a:r>
              <a:rPr dirty="0" sz="1700" spc="-10">
                <a:latin typeface="Calibri"/>
                <a:cs typeface="Calibri"/>
              </a:rPr>
              <a:t> após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estresse</a:t>
            </a:r>
            <a:r>
              <a:rPr dirty="0" sz="1700" spc="3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por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irradiação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5">
                <a:latin typeface="Calibri"/>
                <a:cs typeface="Calibri"/>
              </a:rPr>
              <a:t>UV.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2023-01-18T13:24:41Z</dcterms:created>
  <dcterms:modified xsi:type="dcterms:W3CDTF">2023-01-18T13:24:41Z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2023-01-18T00:00:00Z</vt:filetime>
  </property>
</Properties>
</file>