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54114" y="4119041"/>
            <a:ext cx="5305425" cy="523875"/>
          </a:xfrm>
          <a:custGeom>
            <a:avLst/>
            <a:gdLst/>
            <a:ahLst/>
            <a:cxnLst/>
            <a:rect l="l" t="t" r="r" b="b"/>
            <a:pathLst>
              <a:path w="5305425" h="523875">
                <a:moveTo>
                  <a:pt x="5305425" y="93306"/>
                </a:moveTo>
                <a:lnTo>
                  <a:pt x="5298491" y="61239"/>
                </a:lnTo>
                <a:lnTo>
                  <a:pt x="5275135" y="29121"/>
                </a:lnTo>
                <a:lnTo>
                  <a:pt x="5240921" y="7747"/>
                </a:lnTo>
                <a:lnTo>
                  <a:pt x="5199697" y="0"/>
                </a:lnTo>
                <a:lnTo>
                  <a:pt x="107442" y="0"/>
                </a:lnTo>
                <a:lnTo>
                  <a:pt x="66255" y="7747"/>
                </a:lnTo>
                <a:lnTo>
                  <a:pt x="32042" y="29121"/>
                </a:lnTo>
                <a:lnTo>
                  <a:pt x="8661" y="61239"/>
                </a:lnTo>
                <a:lnTo>
                  <a:pt x="0" y="101244"/>
                </a:lnTo>
                <a:lnTo>
                  <a:pt x="0" y="423862"/>
                </a:lnTo>
                <a:lnTo>
                  <a:pt x="8661" y="463867"/>
                </a:lnTo>
                <a:lnTo>
                  <a:pt x="32029" y="495985"/>
                </a:lnTo>
                <a:lnTo>
                  <a:pt x="66255" y="517398"/>
                </a:lnTo>
                <a:lnTo>
                  <a:pt x="100406" y="523875"/>
                </a:lnTo>
                <a:lnTo>
                  <a:pt x="107442" y="523875"/>
                </a:lnTo>
                <a:lnTo>
                  <a:pt x="5199697" y="523875"/>
                </a:lnTo>
                <a:lnTo>
                  <a:pt x="5206276" y="523875"/>
                </a:lnTo>
                <a:lnTo>
                  <a:pt x="5240871" y="517347"/>
                </a:lnTo>
                <a:lnTo>
                  <a:pt x="5261407" y="504532"/>
                </a:lnTo>
                <a:lnTo>
                  <a:pt x="5275084" y="495998"/>
                </a:lnTo>
                <a:lnTo>
                  <a:pt x="5283924" y="483870"/>
                </a:lnTo>
                <a:lnTo>
                  <a:pt x="5298478" y="463867"/>
                </a:lnTo>
                <a:lnTo>
                  <a:pt x="5305425" y="431787"/>
                </a:lnTo>
                <a:lnTo>
                  <a:pt x="5305425" y="93306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2836297" y="1651024"/>
            <a:ext cx="5305425" cy="511175"/>
          </a:xfrm>
          <a:custGeom>
            <a:avLst/>
            <a:gdLst/>
            <a:ahLst/>
            <a:cxnLst/>
            <a:rect l="l" t="t" r="r" b="b"/>
            <a:pathLst>
              <a:path w="5305425" h="511175">
                <a:moveTo>
                  <a:pt x="5305425" y="90703"/>
                </a:moveTo>
                <a:lnTo>
                  <a:pt x="5298491" y="59537"/>
                </a:lnTo>
                <a:lnTo>
                  <a:pt x="5275135" y="28308"/>
                </a:lnTo>
                <a:lnTo>
                  <a:pt x="5240909" y="7543"/>
                </a:lnTo>
                <a:lnTo>
                  <a:pt x="5199697" y="0"/>
                </a:lnTo>
                <a:lnTo>
                  <a:pt x="107442" y="0"/>
                </a:lnTo>
                <a:lnTo>
                  <a:pt x="66255" y="7543"/>
                </a:lnTo>
                <a:lnTo>
                  <a:pt x="32042" y="28308"/>
                </a:lnTo>
                <a:lnTo>
                  <a:pt x="8648" y="59537"/>
                </a:lnTo>
                <a:lnTo>
                  <a:pt x="0" y="98425"/>
                </a:lnTo>
                <a:lnTo>
                  <a:pt x="0" y="412026"/>
                </a:lnTo>
                <a:lnTo>
                  <a:pt x="8648" y="450926"/>
                </a:lnTo>
                <a:lnTo>
                  <a:pt x="32029" y="482142"/>
                </a:lnTo>
                <a:lnTo>
                  <a:pt x="66255" y="502958"/>
                </a:lnTo>
                <a:lnTo>
                  <a:pt x="107442" y="510552"/>
                </a:lnTo>
                <a:lnTo>
                  <a:pt x="5199697" y="510552"/>
                </a:lnTo>
                <a:lnTo>
                  <a:pt x="5240871" y="502920"/>
                </a:lnTo>
                <a:lnTo>
                  <a:pt x="5275072" y="482155"/>
                </a:lnTo>
                <a:lnTo>
                  <a:pt x="5298478" y="450926"/>
                </a:lnTo>
                <a:lnTo>
                  <a:pt x="5305425" y="419735"/>
                </a:lnTo>
                <a:lnTo>
                  <a:pt x="5305425" y="90703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490424" y="1713826"/>
            <a:ext cx="5305425" cy="523875"/>
          </a:xfrm>
          <a:custGeom>
            <a:avLst/>
            <a:gdLst/>
            <a:ahLst/>
            <a:cxnLst/>
            <a:rect l="l" t="t" r="r" b="b"/>
            <a:pathLst>
              <a:path w="5305425" h="523875">
                <a:moveTo>
                  <a:pt x="5305425" y="93319"/>
                </a:moveTo>
                <a:lnTo>
                  <a:pt x="5298491" y="61239"/>
                </a:lnTo>
                <a:lnTo>
                  <a:pt x="5275135" y="29121"/>
                </a:lnTo>
                <a:lnTo>
                  <a:pt x="5240921" y="7759"/>
                </a:lnTo>
                <a:lnTo>
                  <a:pt x="5199697" y="0"/>
                </a:lnTo>
                <a:lnTo>
                  <a:pt x="107442" y="0"/>
                </a:lnTo>
                <a:lnTo>
                  <a:pt x="66268" y="7759"/>
                </a:lnTo>
                <a:lnTo>
                  <a:pt x="32042" y="29121"/>
                </a:lnTo>
                <a:lnTo>
                  <a:pt x="8661" y="61239"/>
                </a:lnTo>
                <a:lnTo>
                  <a:pt x="0" y="101257"/>
                </a:lnTo>
                <a:lnTo>
                  <a:pt x="0" y="423862"/>
                </a:lnTo>
                <a:lnTo>
                  <a:pt x="8661" y="463880"/>
                </a:lnTo>
                <a:lnTo>
                  <a:pt x="32029" y="495985"/>
                </a:lnTo>
                <a:lnTo>
                  <a:pt x="66268" y="517398"/>
                </a:lnTo>
                <a:lnTo>
                  <a:pt x="100406" y="523875"/>
                </a:lnTo>
                <a:lnTo>
                  <a:pt x="107442" y="523875"/>
                </a:lnTo>
                <a:lnTo>
                  <a:pt x="5199697" y="523875"/>
                </a:lnTo>
                <a:lnTo>
                  <a:pt x="5206276" y="523875"/>
                </a:lnTo>
                <a:lnTo>
                  <a:pt x="5240883" y="517359"/>
                </a:lnTo>
                <a:lnTo>
                  <a:pt x="5275084" y="495998"/>
                </a:lnTo>
                <a:lnTo>
                  <a:pt x="5298478" y="463880"/>
                </a:lnTo>
                <a:lnTo>
                  <a:pt x="5305425" y="431787"/>
                </a:lnTo>
                <a:lnTo>
                  <a:pt x="5305425" y="93319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65124" y="1728482"/>
            <a:ext cx="5305425" cy="523875"/>
          </a:xfrm>
          <a:custGeom>
            <a:avLst/>
            <a:gdLst/>
            <a:ahLst/>
            <a:cxnLst/>
            <a:rect l="l" t="t" r="r" b="b"/>
            <a:pathLst>
              <a:path w="5305425" h="523875">
                <a:moveTo>
                  <a:pt x="5305425" y="93319"/>
                </a:moveTo>
                <a:lnTo>
                  <a:pt x="5298491" y="61239"/>
                </a:lnTo>
                <a:lnTo>
                  <a:pt x="5275135" y="29121"/>
                </a:lnTo>
                <a:lnTo>
                  <a:pt x="5240921" y="7759"/>
                </a:lnTo>
                <a:lnTo>
                  <a:pt x="5199697" y="0"/>
                </a:lnTo>
                <a:lnTo>
                  <a:pt x="107442" y="0"/>
                </a:lnTo>
                <a:lnTo>
                  <a:pt x="66268" y="7759"/>
                </a:lnTo>
                <a:lnTo>
                  <a:pt x="32042" y="29121"/>
                </a:lnTo>
                <a:lnTo>
                  <a:pt x="8661" y="61239"/>
                </a:lnTo>
                <a:lnTo>
                  <a:pt x="0" y="101257"/>
                </a:lnTo>
                <a:lnTo>
                  <a:pt x="0" y="423862"/>
                </a:lnTo>
                <a:lnTo>
                  <a:pt x="8661" y="463880"/>
                </a:lnTo>
                <a:lnTo>
                  <a:pt x="32029" y="495998"/>
                </a:lnTo>
                <a:lnTo>
                  <a:pt x="66268" y="517398"/>
                </a:lnTo>
                <a:lnTo>
                  <a:pt x="100406" y="523875"/>
                </a:lnTo>
                <a:lnTo>
                  <a:pt x="107442" y="523875"/>
                </a:lnTo>
                <a:lnTo>
                  <a:pt x="5199697" y="523875"/>
                </a:lnTo>
                <a:lnTo>
                  <a:pt x="5206276" y="523875"/>
                </a:lnTo>
                <a:lnTo>
                  <a:pt x="5240883" y="517359"/>
                </a:lnTo>
                <a:lnTo>
                  <a:pt x="5261407" y="504545"/>
                </a:lnTo>
                <a:lnTo>
                  <a:pt x="5275084" y="496011"/>
                </a:lnTo>
                <a:lnTo>
                  <a:pt x="5283924" y="483870"/>
                </a:lnTo>
                <a:lnTo>
                  <a:pt x="5298478" y="463880"/>
                </a:lnTo>
                <a:lnTo>
                  <a:pt x="5305425" y="431787"/>
                </a:lnTo>
                <a:lnTo>
                  <a:pt x="5305425" y="93319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1009" y="800991"/>
            <a:ext cx="16476344" cy="628650"/>
          </a:xfrm>
          <a:custGeom>
            <a:avLst/>
            <a:gdLst/>
            <a:ahLst/>
            <a:cxnLst/>
            <a:rect l="l" t="t" r="r" b="b"/>
            <a:pathLst>
              <a:path w="16476344" h="628650">
                <a:moveTo>
                  <a:pt x="0" y="628649"/>
                </a:moveTo>
                <a:lnTo>
                  <a:pt x="16476289" y="628649"/>
                </a:lnTo>
                <a:lnTo>
                  <a:pt x="16476289" y="0"/>
                </a:lnTo>
                <a:lnTo>
                  <a:pt x="0" y="0"/>
                </a:lnTo>
                <a:lnTo>
                  <a:pt x="0" y="628649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8286094" y="800991"/>
            <a:ext cx="1905" cy="628650"/>
          </a:xfrm>
          <a:custGeom>
            <a:avLst/>
            <a:gdLst/>
            <a:ahLst/>
            <a:cxnLst/>
            <a:rect l="l" t="t" r="r" b="b"/>
            <a:pathLst>
              <a:path w="1905" h="628650">
                <a:moveTo>
                  <a:pt x="0" y="628649"/>
                </a:moveTo>
                <a:lnTo>
                  <a:pt x="1904" y="628649"/>
                </a:lnTo>
                <a:lnTo>
                  <a:pt x="1904" y="0"/>
                </a:lnTo>
                <a:lnTo>
                  <a:pt x="0" y="0"/>
                </a:lnTo>
                <a:lnTo>
                  <a:pt x="0" y="628649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6962120" y="800991"/>
            <a:ext cx="1323975" cy="1005205"/>
          </a:xfrm>
          <a:custGeom>
            <a:avLst/>
            <a:gdLst/>
            <a:ahLst/>
            <a:cxnLst/>
            <a:rect l="l" t="t" r="r" b="b"/>
            <a:pathLst>
              <a:path w="1323975" h="1005205">
                <a:moveTo>
                  <a:pt x="0" y="0"/>
                </a:moveTo>
                <a:lnTo>
                  <a:pt x="1323974" y="0"/>
                </a:lnTo>
                <a:lnTo>
                  <a:pt x="1323974" y="1004982"/>
                </a:lnTo>
                <a:lnTo>
                  <a:pt x="0" y="1004982"/>
                </a:lnTo>
                <a:lnTo>
                  <a:pt x="0" y="0"/>
                </a:lnTo>
                <a:close/>
              </a:path>
            </a:pathLst>
          </a:custGeom>
          <a:solidFill>
            <a:srgbClr val="3757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6497300" y="800991"/>
            <a:ext cx="464820" cy="1005205"/>
          </a:xfrm>
          <a:custGeom>
            <a:avLst/>
            <a:gdLst/>
            <a:ahLst/>
            <a:cxnLst/>
            <a:rect l="l" t="t" r="r" b="b"/>
            <a:pathLst>
              <a:path w="464819" h="1005205">
                <a:moveTo>
                  <a:pt x="0" y="1004982"/>
                </a:moveTo>
                <a:lnTo>
                  <a:pt x="0" y="0"/>
                </a:lnTo>
                <a:lnTo>
                  <a:pt x="464819" y="0"/>
                </a:lnTo>
                <a:lnTo>
                  <a:pt x="464819" y="1004982"/>
                </a:lnTo>
                <a:lnTo>
                  <a:pt x="0" y="1004982"/>
                </a:lnTo>
                <a:close/>
              </a:path>
            </a:pathLst>
          </a:custGeom>
          <a:solidFill>
            <a:srgbClr val="91D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2713916" y="8419391"/>
            <a:ext cx="5305425" cy="1752600"/>
          </a:xfrm>
          <a:custGeom>
            <a:avLst/>
            <a:gdLst/>
            <a:ahLst/>
            <a:cxnLst/>
            <a:rect l="l" t="t" r="r" b="b"/>
            <a:pathLst>
              <a:path w="5305425" h="1752600">
                <a:moveTo>
                  <a:pt x="224408" y="1752599"/>
                </a:moveTo>
                <a:lnTo>
                  <a:pt x="188528" y="1752599"/>
                </a:lnTo>
                <a:lnTo>
                  <a:pt x="184200" y="1752064"/>
                </a:lnTo>
                <a:lnTo>
                  <a:pt x="146304" y="1737631"/>
                </a:lnTo>
                <a:lnTo>
                  <a:pt x="111364" y="1714609"/>
                </a:lnTo>
                <a:lnTo>
                  <a:pt x="79992" y="1683814"/>
                </a:lnTo>
                <a:lnTo>
                  <a:pt x="52920" y="1646220"/>
                </a:lnTo>
                <a:lnTo>
                  <a:pt x="30738" y="1602638"/>
                </a:lnTo>
                <a:lnTo>
                  <a:pt x="14093" y="1553931"/>
                </a:lnTo>
                <a:lnTo>
                  <a:pt x="3631" y="1500961"/>
                </a:lnTo>
                <a:lnTo>
                  <a:pt x="0" y="1444598"/>
                </a:lnTo>
                <a:lnTo>
                  <a:pt x="0" y="312442"/>
                </a:lnTo>
                <a:lnTo>
                  <a:pt x="3631" y="256114"/>
                </a:lnTo>
                <a:lnTo>
                  <a:pt x="14096" y="203164"/>
                </a:lnTo>
                <a:lnTo>
                  <a:pt x="30747" y="154462"/>
                </a:lnTo>
                <a:lnTo>
                  <a:pt x="52940" y="110876"/>
                </a:lnTo>
                <a:lnTo>
                  <a:pt x="80027" y="73271"/>
                </a:lnTo>
                <a:lnTo>
                  <a:pt x="111364" y="42514"/>
                </a:lnTo>
                <a:lnTo>
                  <a:pt x="146304" y="19473"/>
                </a:lnTo>
                <a:lnTo>
                  <a:pt x="184200" y="5012"/>
                </a:lnTo>
                <a:lnTo>
                  <a:pt x="224408" y="0"/>
                </a:lnTo>
                <a:lnTo>
                  <a:pt x="5082730" y="0"/>
                </a:lnTo>
                <a:lnTo>
                  <a:pt x="5082730" y="29478"/>
                </a:lnTo>
                <a:lnTo>
                  <a:pt x="224408" y="29478"/>
                </a:lnTo>
                <a:lnTo>
                  <a:pt x="224408" y="58821"/>
                </a:lnTo>
                <a:lnTo>
                  <a:pt x="152932" y="78869"/>
                </a:lnTo>
                <a:lnTo>
                  <a:pt x="121807" y="102355"/>
                </a:lnTo>
                <a:lnTo>
                  <a:pt x="94728" y="133418"/>
                </a:lnTo>
                <a:lnTo>
                  <a:pt x="72412" y="171007"/>
                </a:lnTo>
                <a:lnTo>
                  <a:pt x="55580" y="214075"/>
                </a:lnTo>
                <a:lnTo>
                  <a:pt x="44950" y="261571"/>
                </a:lnTo>
                <a:lnTo>
                  <a:pt x="41243" y="312442"/>
                </a:lnTo>
                <a:lnTo>
                  <a:pt x="41243" y="1444598"/>
                </a:lnTo>
                <a:lnTo>
                  <a:pt x="44940" y="1495508"/>
                </a:lnTo>
                <a:lnTo>
                  <a:pt x="55555" y="1543023"/>
                </a:lnTo>
                <a:lnTo>
                  <a:pt x="72370" y="1586092"/>
                </a:lnTo>
                <a:lnTo>
                  <a:pt x="94666" y="1623673"/>
                </a:lnTo>
                <a:lnTo>
                  <a:pt x="121726" y="1654721"/>
                </a:lnTo>
                <a:lnTo>
                  <a:pt x="152832" y="1678190"/>
                </a:lnTo>
                <a:lnTo>
                  <a:pt x="224313" y="1698219"/>
                </a:lnTo>
                <a:lnTo>
                  <a:pt x="5212426" y="1698219"/>
                </a:lnTo>
                <a:lnTo>
                  <a:pt x="5195774" y="1714556"/>
                </a:lnTo>
                <a:lnTo>
                  <a:pt x="5176039" y="1727562"/>
                </a:lnTo>
                <a:lnTo>
                  <a:pt x="224408" y="1727562"/>
                </a:lnTo>
                <a:lnTo>
                  <a:pt x="224408" y="1752599"/>
                </a:lnTo>
                <a:close/>
              </a:path>
              <a:path w="5305425" h="1752600">
                <a:moveTo>
                  <a:pt x="5212426" y="1698219"/>
                </a:moveTo>
                <a:lnTo>
                  <a:pt x="5082730" y="1698219"/>
                </a:lnTo>
                <a:lnTo>
                  <a:pt x="5119775" y="1693038"/>
                </a:lnTo>
                <a:lnTo>
                  <a:pt x="5154210" y="1678190"/>
                </a:lnTo>
                <a:lnTo>
                  <a:pt x="5185317" y="1654721"/>
                </a:lnTo>
                <a:lnTo>
                  <a:pt x="5212377" y="1623673"/>
                </a:lnTo>
                <a:lnTo>
                  <a:pt x="5234673" y="1586092"/>
                </a:lnTo>
                <a:lnTo>
                  <a:pt x="5251487" y="1543023"/>
                </a:lnTo>
                <a:lnTo>
                  <a:pt x="5262102" y="1495508"/>
                </a:lnTo>
                <a:lnTo>
                  <a:pt x="5265800" y="1444598"/>
                </a:lnTo>
                <a:lnTo>
                  <a:pt x="5265800" y="312442"/>
                </a:lnTo>
                <a:lnTo>
                  <a:pt x="5262096" y="261532"/>
                </a:lnTo>
                <a:lnTo>
                  <a:pt x="5251478" y="214017"/>
                </a:lnTo>
                <a:lnTo>
                  <a:pt x="5234661" y="170947"/>
                </a:lnTo>
                <a:lnTo>
                  <a:pt x="5212363" y="133367"/>
                </a:lnTo>
                <a:lnTo>
                  <a:pt x="5185300" y="102319"/>
                </a:lnTo>
                <a:lnTo>
                  <a:pt x="5154191" y="78850"/>
                </a:lnTo>
                <a:lnTo>
                  <a:pt x="5082730" y="58821"/>
                </a:lnTo>
                <a:lnTo>
                  <a:pt x="224408" y="58821"/>
                </a:lnTo>
                <a:lnTo>
                  <a:pt x="224408" y="29478"/>
                </a:lnTo>
                <a:lnTo>
                  <a:pt x="5082730" y="29478"/>
                </a:lnTo>
                <a:lnTo>
                  <a:pt x="5082730" y="0"/>
                </a:lnTo>
                <a:lnTo>
                  <a:pt x="5122937" y="5012"/>
                </a:lnTo>
                <a:lnTo>
                  <a:pt x="5160834" y="19473"/>
                </a:lnTo>
                <a:lnTo>
                  <a:pt x="5195774" y="42514"/>
                </a:lnTo>
                <a:lnTo>
                  <a:pt x="5227110" y="73271"/>
                </a:lnTo>
                <a:lnTo>
                  <a:pt x="5254198" y="110876"/>
                </a:lnTo>
                <a:lnTo>
                  <a:pt x="5276390" y="154462"/>
                </a:lnTo>
                <a:lnTo>
                  <a:pt x="5293042" y="203164"/>
                </a:lnTo>
                <a:lnTo>
                  <a:pt x="5303507" y="256114"/>
                </a:lnTo>
                <a:lnTo>
                  <a:pt x="5305424" y="285858"/>
                </a:lnTo>
                <a:lnTo>
                  <a:pt x="5305424" y="1471199"/>
                </a:lnTo>
                <a:lnTo>
                  <a:pt x="5293037" y="1553945"/>
                </a:lnTo>
                <a:lnTo>
                  <a:pt x="5276377" y="1602665"/>
                </a:lnTo>
                <a:lnTo>
                  <a:pt x="5254169" y="1646260"/>
                </a:lnTo>
                <a:lnTo>
                  <a:pt x="5227060" y="1683863"/>
                </a:lnTo>
                <a:lnTo>
                  <a:pt x="5212426" y="1698219"/>
                </a:lnTo>
                <a:close/>
              </a:path>
              <a:path w="5305425" h="1752600">
                <a:moveTo>
                  <a:pt x="5082730" y="1752599"/>
                </a:moveTo>
                <a:lnTo>
                  <a:pt x="224408" y="1752599"/>
                </a:lnTo>
                <a:lnTo>
                  <a:pt x="224408" y="1727562"/>
                </a:lnTo>
                <a:lnTo>
                  <a:pt x="5082730" y="1727562"/>
                </a:lnTo>
                <a:lnTo>
                  <a:pt x="5082730" y="1752599"/>
                </a:lnTo>
                <a:close/>
              </a:path>
              <a:path w="5305425" h="1752600">
                <a:moveTo>
                  <a:pt x="5118384" y="1752599"/>
                </a:moveTo>
                <a:lnTo>
                  <a:pt x="5082730" y="1752599"/>
                </a:lnTo>
                <a:lnTo>
                  <a:pt x="5082730" y="1727562"/>
                </a:lnTo>
                <a:lnTo>
                  <a:pt x="5176039" y="1727562"/>
                </a:lnTo>
                <a:lnTo>
                  <a:pt x="5160834" y="1737583"/>
                </a:lnTo>
                <a:lnTo>
                  <a:pt x="5122937" y="1752032"/>
                </a:lnTo>
                <a:lnTo>
                  <a:pt x="5118384" y="1752599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5227439" y="112498"/>
            <a:ext cx="3000375" cy="615950"/>
          </a:xfrm>
          <a:custGeom>
            <a:avLst/>
            <a:gdLst/>
            <a:ahLst/>
            <a:cxnLst/>
            <a:rect l="l" t="t" r="r" b="b"/>
            <a:pathLst>
              <a:path w="3000375" h="615950">
                <a:moveTo>
                  <a:pt x="0" y="0"/>
                </a:moveTo>
                <a:lnTo>
                  <a:pt x="3000373" y="0"/>
                </a:lnTo>
                <a:lnTo>
                  <a:pt x="3000373" y="615505"/>
                </a:lnTo>
                <a:lnTo>
                  <a:pt x="0" y="615505"/>
                </a:lnTo>
                <a:lnTo>
                  <a:pt x="0" y="0"/>
                </a:lnTo>
                <a:close/>
              </a:path>
            </a:pathLst>
          </a:custGeom>
          <a:solidFill>
            <a:srgbClr val="00B0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2212" y="969061"/>
            <a:ext cx="13603575" cy="44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46055" y="131611"/>
            <a:ext cx="2167890" cy="54165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372745" marR="5080" indent="-360680">
              <a:lnSpc>
                <a:spcPts val="2030"/>
              </a:lnSpc>
              <a:spcBef>
                <a:spcPts val="175"/>
              </a:spcBef>
            </a:pPr>
            <a:r>
              <a:rPr dirty="0" sz="1700" spc="-16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1700" spc="-45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1700" spc="-95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1700" spc="-7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1700" spc="-45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1700" spc="-40" b="1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1700" spc="-4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170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1700" spc="-19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65" b="1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dirty="0" sz="1700" spc="-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1700" spc="-19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125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1700" spc="-65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1700" spc="-75" b="1">
                <a:solidFill>
                  <a:srgbClr val="FFFFFF"/>
                </a:solidFill>
                <a:latin typeface="Tahoma"/>
                <a:cs typeface="Tahoma"/>
              </a:rPr>
              <a:t>ê</a:t>
            </a:r>
            <a:r>
              <a:rPr dirty="0" sz="1700" spc="-45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1700" spc="-95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1700" spc="-65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1700" spc="5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1700" spc="-19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Tahoma"/>
                <a:cs typeface="Tahoma"/>
              </a:rPr>
              <a:t>e  </a:t>
            </a:r>
            <a:r>
              <a:rPr dirty="0" sz="1700" spc="-330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1700" spc="-45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1700" spc="-7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1700" spc="-90" b="1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dirty="0" sz="1700" spc="-65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1700" spc="-95" b="1">
                <a:solidFill>
                  <a:srgbClr val="FFFFFF"/>
                </a:solidFill>
                <a:latin typeface="Tahoma"/>
                <a:cs typeface="Tahoma"/>
              </a:rPr>
              <a:t>ç</a:t>
            </a:r>
            <a:r>
              <a:rPr dirty="0" sz="1700" spc="-65" b="1">
                <a:solidFill>
                  <a:srgbClr val="FFFFFF"/>
                </a:solidFill>
                <a:latin typeface="Tahoma"/>
                <a:cs typeface="Tahoma"/>
              </a:rPr>
              <a:t>ã</a:t>
            </a:r>
            <a:r>
              <a:rPr dirty="0" sz="170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1700" spc="-19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700" spc="-185" b="1">
                <a:solidFill>
                  <a:srgbClr val="FFFFFF"/>
                </a:solidFill>
                <a:latin typeface="Tahoma"/>
                <a:cs typeface="Tahoma"/>
              </a:rPr>
              <a:t>202</a:t>
            </a:r>
            <a:r>
              <a:rPr dirty="0" sz="1700" spc="-114" b="1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17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311"/>
            <a:ext cx="5419724" cy="6381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6019" y="8167389"/>
            <a:ext cx="1876424" cy="160972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84696" y="8411660"/>
            <a:ext cx="1354043" cy="157056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07950" y="2469609"/>
            <a:ext cx="1000124" cy="14478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33897" y="4638485"/>
            <a:ext cx="3914774" cy="352424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42212" y="969061"/>
            <a:ext cx="11838940" cy="44259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pc="-65"/>
              <a:t>Cartilha</a:t>
            </a:r>
            <a:r>
              <a:rPr dirty="0" spc="-300"/>
              <a:t> </a:t>
            </a:r>
            <a:r>
              <a:rPr dirty="0" spc="-35"/>
              <a:t>de</a:t>
            </a:r>
            <a:r>
              <a:rPr dirty="0" spc="-300"/>
              <a:t> </a:t>
            </a:r>
            <a:r>
              <a:rPr dirty="0" spc="-65"/>
              <a:t>orientação</a:t>
            </a:r>
            <a:r>
              <a:rPr dirty="0" spc="-295"/>
              <a:t> </a:t>
            </a:r>
            <a:r>
              <a:rPr dirty="0" spc="-105"/>
              <a:t>Psico</a:t>
            </a:r>
            <a:r>
              <a:rPr dirty="0" spc="-300"/>
              <a:t> </a:t>
            </a:r>
            <a:r>
              <a:rPr dirty="0" spc="-65"/>
              <a:t>emocional</a:t>
            </a:r>
            <a:r>
              <a:rPr dirty="0" spc="305"/>
              <a:t> </a:t>
            </a:r>
            <a:r>
              <a:rPr dirty="0" spc="-40"/>
              <a:t>para</a:t>
            </a:r>
            <a:r>
              <a:rPr dirty="0" spc="-300"/>
              <a:t> </a:t>
            </a:r>
            <a:r>
              <a:rPr dirty="0" spc="25"/>
              <a:t>o</a:t>
            </a:r>
            <a:r>
              <a:rPr dirty="0" spc="-295"/>
              <a:t> </a:t>
            </a:r>
            <a:r>
              <a:rPr dirty="0" spc="-70"/>
              <a:t>paciente</a:t>
            </a:r>
            <a:r>
              <a:rPr dirty="0" spc="-300"/>
              <a:t> </a:t>
            </a:r>
            <a:r>
              <a:rPr dirty="0" spc="-95"/>
              <a:t>laringectomizado.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2432" y="1774190"/>
            <a:ext cx="5694045" cy="3237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4445">
              <a:lnSpc>
                <a:spcPct val="100000"/>
              </a:lnSpc>
              <a:spcBef>
                <a:spcPts val="100"/>
              </a:spcBef>
            </a:pPr>
            <a:r>
              <a:rPr dirty="0" sz="2400" spc="-135" b="1">
                <a:solidFill>
                  <a:srgbClr val="FFFFFF"/>
                </a:solidFill>
                <a:latin typeface="Tahoma"/>
                <a:cs typeface="Tahoma"/>
              </a:rPr>
              <a:t>INTRODUÇÃO</a:t>
            </a:r>
            <a:endParaRPr sz="2400">
              <a:latin typeface="Tahoma"/>
              <a:cs typeface="Tahoma"/>
            </a:endParaRPr>
          </a:p>
          <a:p>
            <a:pPr algn="just" marL="12700" marR="5080">
              <a:lnSpc>
                <a:spcPts val="2850"/>
              </a:lnSpc>
              <a:spcBef>
                <a:spcPts val="2555"/>
              </a:spcBef>
            </a:pPr>
            <a:r>
              <a:rPr dirty="0" sz="2400" spc="90">
                <a:latin typeface="Trebuchet MS"/>
                <a:cs typeface="Trebuchet MS"/>
              </a:rPr>
              <a:t>A </a:t>
            </a:r>
            <a:r>
              <a:rPr dirty="0" sz="2400" spc="-225">
                <a:latin typeface="Trebuchet MS"/>
                <a:cs typeface="Trebuchet MS"/>
              </a:rPr>
              <a:t>laringe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245">
                <a:latin typeface="Trebuchet MS"/>
                <a:cs typeface="Trebuchet MS"/>
              </a:rPr>
              <a:t>é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-235">
                <a:latin typeface="Trebuchet MS"/>
                <a:cs typeface="Trebuchet MS"/>
              </a:rPr>
              <a:t>responsável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200">
                <a:latin typeface="Trebuchet MS"/>
                <a:cs typeface="Trebuchet MS"/>
              </a:rPr>
              <a:t>por </a:t>
            </a:r>
            <a:r>
              <a:rPr dirty="0" sz="2400" spc="-210">
                <a:latin typeface="Trebuchet MS"/>
                <a:cs typeface="Trebuchet MS"/>
              </a:rPr>
              <a:t>funções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vitais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-204">
                <a:latin typeface="Trebuchet MS"/>
                <a:cs typeface="Trebuchet MS"/>
              </a:rPr>
              <a:t>como 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254">
                <a:latin typeface="Trebuchet MS"/>
                <a:cs typeface="Trebuchet MS"/>
              </a:rPr>
              <a:t>respiração,</a:t>
            </a:r>
            <a:r>
              <a:rPr dirty="0" sz="2400" spc="-250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deglutição </a:t>
            </a:r>
            <a:r>
              <a:rPr dirty="0" sz="2400" spc="-185">
                <a:latin typeface="Trebuchet MS"/>
                <a:cs typeface="Trebuchet MS"/>
              </a:rPr>
              <a:t>e </a:t>
            </a:r>
            <a:r>
              <a:rPr dirty="0" sz="2400" spc="-270">
                <a:latin typeface="Trebuchet MS"/>
                <a:cs typeface="Trebuchet MS"/>
              </a:rPr>
              <a:t>fala,</a:t>
            </a:r>
            <a:r>
              <a:rPr dirty="0" sz="2400" spc="-265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o </a:t>
            </a:r>
            <a:r>
              <a:rPr dirty="0" sz="2400" spc="-265">
                <a:latin typeface="Trebuchet MS"/>
                <a:cs typeface="Trebuchet MS"/>
              </a:rPr>
              <a:t>câncer</a:t>
            </a:r>
            <a:r>
              <a:rPr dirty="0" sz="2400" spc="-260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de </a:t>
            </a:r>
            <a:r>
              <a:rPr dirty="0" sz="2400" spc="-225">
                <a:latin typeface="Trebuchet MS"/>
                <a:cs typeface="Trebuchet MS"/>
              </a:rPr>
              <a:t>laringe 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pode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275">
                <a:latin typeface="Trebuchet MS"/>
                <a:cs typeface="Trebuchet MS"/>
              </a:rPr>
              <a:t>prejudicar</a:t>
            </a:r>
            <a:r>
              <a:rPr dirty="0" sz="2400" spc="-270">
                <a:latin typeface="Trebuchet MS"/>
                <a:cs typeface="Trebuchet MS"/>
              </a:rPr>
              <a:t> </a:t>
            </a:r>
            <a:r>
              <a:rPr dirty="0" sz="2400" spc="-220">
                <a:latin typeface="Trebuchet MS"/>
                <a:cs typeface="Trebuchet MS"/>
              </a:rPr>
              <a:t>tais</a:t>
            </a:r>
            <a:r>
              <a:rPr dirty="0" sz="2400" spc="-215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funções.</a:t>
            </a:r>
            <a:r>
              <a:rPr dirty="0" sz="2400" spc="-225">
                <a:latin typeface="Trebuchet MS"/>
                <a:cs typeface="Trebuchet MS"/>
              </a:rPr>
              <a:t> Para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o </a:t>
            </a:r>
            <a:r>
              <a:rPr dirty="0" sz="2400" spc="-250">
                <a:latin typeface="Trebuchet MS"/>
                <a:cs typeface="Trebuchet MS"/>
              </a:rPr>
              <a:t>tratamento 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pode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ser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indicado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procedimento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cirúrgico,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que </a:t>
            </a:r>
            <a:r>
              <a:rPr dirty="0" sz="2400" spc="-225">
                <a:latin typeface="Trebuchet MS"/>
                <a:cs typeface="Trebuchet MS"/>
              </a:rPr>
              <a:t> </a:t>
            </a:r>
            <a:r>
              <a:rPr dirty="0" sz="2400" spc="-220">
                <a:latin typeface="Trebuchet MS"/>
                <a:cs typeface="Trebuchet MS"/>
              </a:rPr>
              <a:t>consiste </a:t>
            </a:r>
            <a:r>
              <a:rPr dirty="0" sz="2400" spc="-204">
                <a:latin typeface="Trebuchet MS"/>
                <a:cs typeface="Trebuchet MS"/>
              </a:rPr>
              <a:t>na </a:t>
            </a:r>
            <a:r>
              <a:rPr dirty="0" sz="2400" spc="-229">
                <a:latin typeface="Trebuchet MS"/>
                <a:cs typeface="Trebuchet MS"/>
              </a:rPr>
              <a:t>remoção </a:t>
            </a:r>
            <a:r>
              <a:rPr dirty="0" sz="2400" spc="-235">
                <a:latin typeface="Trebuchet MS"/>
                <a:cs typeface="Trebuchet MS"/>
              </a:rPr>
              <a:t>total </a:t>
            </a:r>
            <a:r>
              <a:rPr dirty="0" sz="2400" spc="-175">
                <a:latin typeface="Trebuchet MS"/>
                <a:cs typeface="Trebuchet MS"/>
              </a:rPr>
              <a:t>ou </a:t>
            </a:r>
            <a:r>
              <a:rPr dirty="0" sz="2400" spc="-254">
                <a:latin typeface="Trebuchet MS"/>
                <a:cs typeface="Trebuchet MS"/>
              </a:rPr>
              <a:t>parcial </a:t>
            </a:r>
            <a:r>
              <a:rPr dirty="0" sz="2400" spc="-220">
                <a:latin typeface="Trebuchet MS"/>
                <a:cs typeface="Trebuchet MS"/>
              </a:rPr>
              <a:t>da </a:t>
            </a:r>
            <a:r>
              <a:rPr dirty="0" sz="2400" spc="-225">
                <a:latin typeface="Trebuchet MS"/>
                <a:cs typeface="Trebuchet MS"/>
              </a:rPr>
              <a:t>laringe </a:t>
            </a:r>
            <a:r>
              <a:rPr dirty="0" sz="2400" spc="-185">
                <a:latin typeface="Trebuchet MS"/>
                <a:cs typeface="Trebuchet MS"/>
              </a:rPr>
              <a:t>e 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tratamento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285">
                <a:latin typeface="Trebuchet MS"/>
                <a:cs typeface="Trebuchet MS"/>
              </a:rPr>
              <a:t>adjuvante.</a:t>
            </a:r>
            <a:r>
              <a:rPr dirty="0" sz="2400" spc="-280">
                <a:latin typeface="Trebuchet MS"/>
                <a:cs typeface="Trebuchet MS"/>
              </a:rPr>
              <a:t> </a:t>
            </a:r>
            <a:r>
              <a:rPr dirty="0" sz="2400" spc="-175">
                <a:latin typeface="Trebuchet MS"/>
                <a:cs typeface="Trebuchet MS"/>
              </a:rPr>
              <a:t>Diante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65">
                <a:latin typeface="Trebuchet MS"/>
                <a:cs typeface="Trebuchet MS"/>
              </a:rPr>
              <a:t>do</a:t>
            </a:r>
            <a:r>
              <a:rPr dirty="0" sz="2400" spc="-160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diagnóstico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e 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320">
                <a:latin typeface="Trebuchet MS"/>
                <a:cs typeface="Trebuchet MS"/>
              </a:rPr>
              <a:t>,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80">
                <a:latin typeface="Trebuchet MS"/>
                <a:cs typeface="Trebuchet MS"/>
              </a:rPr>
              <a:t>v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190">
                <a:latin typeface="Trebuchet MS"/>
                <a:cs typeface="Trebuchet MS"/>
              </a:rPr>
              <a:t>f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300">
                <a:latin typeface="Trebuchet MS"/>
                <a:cs typeface="Trebuchet MS"/>
              </a:rPr>
              <a:t>ã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280">
                <a:latin typeface="Trebuchet MS"/>
                <a:cs typeface="Trebuchet MS"/>
              </a:rPr>
              <a:t>v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80">
                <a:latin typeface="Trebuchet MS"/>
                <a:cs typeface="Trebuchet MS"/>
              </a:rPr>
              <a:t>v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315">
                <a:latin typeface="Trebuchet MS"/>
                <a:cs typeface="Trebuchet MS"/>
              </a:rPr>
              <a:t>c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2432" y="4982960"/>
            <a:ext cx="56870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7625" algn="l"/>
                <a:tab pos="2505075" algn="l"/>
                <a:tab pos="4074160" algn="l"/>
                <a:tab pos="4425950" algn="l"/>
              </a:tabLst>
            </a:pPr>
            <a:r>
              <a:rPr dirty="0" sz="2400" spc="-265">
                <a:latin typeface="Trebuchet MS"/>
                <a:cs typeface="Trebuchet MS"/>
              </a:rPr>
              <a:t>pacientes,	</a:t>
            </a:r>
            <a:r>
              <a:rPr dirty="0" sz="2400" spc="-225">
                <a:latin typeface="Trebuchet MS"/>
                <a:cs typeface="Trebuchet MS"/>
              </a:rPr>
              <a:t>questões	</a:t>
            </a:r>
            <a:r>
              <a:rPr dirty="0" sz="2400" spc="-220">
                <a:latin typeface="Trebuchet MS"/>
                <a:cs typeface="Trebuchet MS"/>
              </a:rPr>
              <a:t>psicossociais	</a:t>
            </a:r>
            <a:r>
              <a:rPr dirty="0" sz="2400" spc="-185">
                <a:latin typeface="Trebuchet MS"/>
                <a:cs typeface="Trebuchet MS"/>
              </a:rPr>
              <a:t>e	</a:t>
            </a:r>
            <a:r>
              <a:rPr dirty="0" sz="2400" spc="-229">
                <a:latin typeface="Trebuchet MS"/>
                <a:cs typeface="Trebuchet MS"/>
              </a:rPr>
              <a:t>existenciais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2432" y="5344910"/>
            <a:ext cx="56921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2980" algn="l"/>
                <a:tab pos="1529080" algn="l"/>
                <a:tab pos="3213735" algn="l"/>
                <a:tab pos="3883660" algn="l"/>
                <a:tab pos="4889500" algn="l"/>
              </a:tabLst>
            </a:pPr>
            <a:r>
              <a:rPr dirty="0" sz="2400" spc="-245">
                <a:latin typeface="Trebuchet MS"/>
                <a:cs typeface="Trebuchet MS"/>
              </a:rPr>
              <a:t>devem	</a:t>
            </a:r>
            <a:r>
              <a:rPr dirty="0" sz="2400" spc="-215">
                <a:latin typeface="Trebuchet MS"/>
                <a:cs typeface="Trebuchet MS"/>
              </a:rPr>
              <a:t>ser	</a:t>
            </a:r>
            <a:r>
              <a:rPr dirty="0" sz="2400" spc="-250">
                <a:latin typeface="Trebuchet MS"/>
                <a:cs typeface="Trebuchet MS"/>
              </a:rPr>
              <a:t>consideradas,	</a:t>
            </a:r>
            <a:r>
              <a:rPr dirty="0" sz="2400" spc="-185">
                <a:latin typeface="Trebuchet MS"/>
                <a:cs typeface="Trebuchet MS"/>
              </a:rPr>
              <a:t>pois	</a:t>
            </a:r>
            <a:r>
              <a:rPr dirty="0" sz="2400" spc="-215">
                <a:latin typeface="Trebuchet MS"/>
                <a:cs typeface="Trebuchet MS"/>
              </a:rPr>
              <a:t>podem	</a:t>
            </a:r>
            <a:r>
              <a:rPr dirty="0" sz="2400" spc="-245">
                <a:latin typeface="Trebuchet MS"/>
                <a:cs typeface="Trebuchet MS"/>
              </a:rPr>
              <a:t>ocorrer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432" y="5706860"/>
            <a:ext cx="5687060" cy="11150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12700" marR="5080">
              <a:lnSpc>
                <a:spcPts val="2850"/>
              </a:lnSpc>
              <a:spcBef>
                <a:spcPts val="219"/>
              </a:spcBef>
            </a:pPr>
            <a:r>
              <a:rPr dirty="0" sz="2400" spc="-235">
                <a:latin typeface="Trebuchet MS"/>
                <a:cs typeface="Trebuchet MS"/>
              </a:rPr>
              <a:t>mudanças </a:t>
            </a:r>
            <a:r>
              <a:rPr dirty="0" sz="2400" spc="-229">
                <a:latin typeface="Trebuchet MS"/>
                <a:cs typeface="Trebuchet MS"/>
              </a:rPr>
              <a:t>que </a:t>
            </a:r>
            <a:r>
              <a:rPr dirty="0" sz="2400" spc="-245">
                <a:latin typeface="Trebuchet MS"/>
                <a:cs typeface="Trebuchet MS"/>
              </a:rPr>
              <a:t>interferem </a:t>
            </a:r>
            <a:r>
              <a:rPr dirty="0" sz="2400" spc="-204">
                <a:latin typeface="Trebuchet MS"/>
                <a:cs typeface="Trebuchet MS"/>
              </a:rPr>
              <a:t>na </a:t>
            </a:r>
            <a:r>
              <a:rPr dirty="0" sz="2400" spc="-215">
                <a:latin typeface="Trebuchet MS"/>
                <a:cs typeface="Trebuchet MS"/>
              </a:rPr>
              <a:t>forma </a:t>
            </a:r>
            <a:r>
              <a:rPr dirty="0" sz="2400" spc="-204">
                <a:latin typeface="Trebuchet MS"/>
                <a:cs typeface="Trebuchet MS"/>
              </a:rPr>
              <a:t>como </a:t>
            </a:r>
            <a:r>
              <a:rPr dirty="0" sz="2400" spc="-200">
                <a:latin typeface="Trebuchet MS"/>
                <a:cs typeface="Trebuchet MS"/>
              </a:rPr>
              <a:t>a </a:t>
            </a:r>
            <a:r>
              <a:rPr dirty="0" sz="2400" spc="-215">
                <a:latin typeface="Trebuchet MS"/>
                <a:cs typeface="Trebuchet MS"/>
              </a:rPr>
              <a:t>pessoa </a:t>
            </a:r>
            <a:r>
              <a:rPr dirty="0" sz="2400" spc="-710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se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204">
                <a:latin typeface="Trebuchet MS"/>
                <a:cs typeface="Trebuchet MS"/>
              </a:rPr>
              <a:t>põe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50">
                <a:latin typeface="Trebuchet MS"/>
                <a:cs typeface="Trebuchet MS"/>
              </a:rPr>
              <a:t>no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mundo,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245">
                <a:latin typeface="Trebuchet MS"/>
                <a:cs typeface="Trebuchet MS"/>
              </a:rPr>
              <a:t>afeta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-235">
                <a:latin typeface="Trebuchet MS"/>
                <a:cs typeface="Trebuchet MS"/>
              </a:rPr>
              <a:t>significativamente</a:t>
            </a:r>
            <a:r>
              <a:rPr dirty="0" sz="2400" spc="-229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o </a:t>
            </a:r>
            <a:r>
              <a:rPr dirty="0" sz="2400" spc="-85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cotidiano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190">
                <a:latin typeface="Trebuchet MS"/>
                <a:cs typeface="Trebuchet MS"/>
              </a:rPr>
              <a:t>as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relações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interpessoais.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90">
                <a:latin typeface="Trebuchet MS"/>
                <a:cs typeface="Trebuchet MS"/>
              </a:rPr>
              <a:t>A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reabilitação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2432" y="6792710"/>
            <a:ext cx="5690870" cy="11150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12700" marR="5080">
              <a:lnSpc>
                <a:spcPts val="2850"/>
              </a:lnSpc>
              <a:spcBef>
                <a:spcPts val="219"/>
              </a:spcBef>
            </a:pPr>
            <a:r>
              <a:rPr dirty="0" sz="2400" spc="-225">
                <a:latin typeface="Trebuchet MS"/>
                <a:cs typeface="Trebuchet MS"/>
              </a:rPr>
              <a:t>tem </a:t>
            </a:r>
            <a:r>
              <a:rPr dirty="0" sz="2400" spc="-245">
                <a:latin typeface="Trebuchet MS"/>
                <a:cs typeface="Trebuchet MS"/>
              </a:rPr>
              <a:t>potencial </a:t>
            </a:r>
            <a:r>
              <a:rPr dirty="0" sz="2400" spc="-215">
                <a:latin typeface="Trebuchet MS"/>
                <a:cs typeface="Trebuchet MS"/>
              </a:rPr>
              <a:t>de </a:t>
            </a:r>
            <a:r>
              <a:rPr dirty="0" sz="2400" spc="-229">
                <a:latin typeface="Trebuchet MS"/>
                <a:cs typeface="Trebuchet MS"/>
              </a:rPr>
              <a:t>promover </a:t>
            </a:r>
            <a:r>
              <a:rPr dirty="0" sz="2400" spc="-235">
                <a:latin typeface="Trebuchet MS"/>
                <a:cs typeface="Trebuchet MS"/>
              </a:rPr>
              <a:t>melhora </a:t>
            </a:r>
            <a:r>
              <a:rPr dirty="0" sz="2400" spc="-204">
                <a:latin typeface="Trebuchet MS"/>
                <a:cs typeface="Trebuchet MS"/>
              </a:rPr>
              <a:t>na </a:t>
            </a:r>
            <a:r>
              <a:rPr dirty="0" sz="2400" spc="-250">
                <a:latin typeface="Trebuchet MS"/>
                <a:cs typeface="Trebuchet MS"/>
              </a:rPr>
              <a:t>qualidade 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de </a:t>
            </a:r>
            <a:r>
              <a:rPr dirty="0" sz="2400" spc="-235">
                <a:latin typeface="Trebuchet MS"/>
                <a:cs typeface="Trebuchet MS"/>
              </a:rPr>
              <a:t>vida </a:t>
            </a:r>
            <a:r>
              <a:rPr dirty="0" sz="2400" spc="-165">
                <a:latin typeface="Trebuchet MS"/>
                <a:cs typeface="Trebuchet MS"/>
              </a:rPr>
              <a:t>do </a:t>
            </a:r>
            <a:r>
              <a:rPr dirty="0" sz="2400" spc="-270">
                <a:latin typeface="Trebuchet MS"/>
                <a:cs typeface="Trebuchet MS"/>
              </a:rPr>
              <a:t>paciente,</a:t>
            </a:r>
            <a:r>
              <a:rPr dirty="0" sz="2400" spc="-265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desde </a:t>
            </a:r>
            <a:r>
              <a:rPr dirty="0" sz="2400" spc="-200">
                <a:latin typeface="Trebuchet MS"/>
                <a:cs typeface="Trebuchet MS"/>
              </a:rPr>
              <a:t>a </a:t>
            </a:r>
            <a:r>
              <a:rPr dirty="0" sz="2400" spc="-270">
                <a:latin typeface="Trebuchet MS"/>
                <a:cs typeface="Trebuchet MS"/>
              </a:rPr>
              <a:t>fala,</a:t>
            </a:r>
            <a:r>
              <a:rPr dirty="0" sz="2400" spc="-265">
                <a:latin typeface="Trebuchet MS"/>
                <a:cs typeface="Trebuchet MS"/>
              </a:rPr>
              <a:t> </a:t>
            </a:r>
            <a:r>
              <a:rPr dirty="0" sz="2400" spc="-245">
                <a:latin typeface="Trebuchet MS"/>
                <a:cs typeface="Trebuchet MS"/>
              </a:rPr>
              <a:t>alimentação </a:t>
            </a:r>
            <a:r>
              <a:rPr dirty="0" sz="2400" spc="-185">
                <a:latin typeface="Trebuchet MS"/>
                <a:cs typeface="Trebuchet MS"/>
              </a:rPr>
              <a:t>e 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15">
                <a:latin typeface="Trebuchet MS"/>
                <a:cs typeface="Trebuchet MS"/>
              </a:rPr>
              <a:t>ú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285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50027" y="1791409"/>
            <a:ext cx="4161154" cy="1390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54380">
              <a:lnSpc>
                <a:spcPct val="100000"/>
              </a:lnSpc>
              <a:spcBef>
                <a:spcPts val="100"/>
              </a:spcBef>
            </a:pPr>
            <a:r>
              <a:rPr dirty="0" sz="2400" spc="-210" b="1">
                <a:solidFill>
                  <a:srgbClr val="FFFFFF"/>
                </a:solidFill>
                <a:latin typeface="Tahoma"/>
                <a:cs typeface="Tahoma"/>
              </a:rPr>
              <a:t>OBJETIVO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ts val="2850"/>
              </a:lnSpc>
              <a:spcBef>
                <a:spcPts val="2255"/>
              </a:spcBef>
              <a:tabLst>
                <a:tab pos="377190" algn="l"/>
                <a:tab pos="1409065" algn="l"/>
                <a:tab pos="1854200" algn="l"/>
                <a:tab pos="2849880" algn="l"/>
                <a:tab pos="3145790" algn="l"/>
                <a:tab pos="3870960" algn="l"/>
              </a:tabLst>
            </a:pPr>
            <a:r>
              <a:rPr dirty="0" sz="2400" spc="130">
                <a:latin typeface="Trebuchet MS"/>
                <a:cs typeface="Trebuchet MS"/>
              </a:rPr>
              <a:t>O</a:t>
            </a:r>
            <a:r>
              <a:rPr dirty="0" sz="2400" spc="130">
                <a:latin typeface="Trebuchet MS"/>
                <a:cs typeface="Trebuchet MS"/>
              </a:rPr>
              <a:t>	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35">
                <a:latin typeface="Trebuchet MS"/>
                <a:cs typeface="Trebuchet MS"/>
              </a:rPr>
              <a:t>b</a:t>
            </a:r>
            <a:r>
              <a:rPr dirty="0" sz="2400" spc="-415">
                <a:latin typeface="Trebuchet MS"/>
                <a:cs typeface="Trebuchet MS"/>
              </a:rPr>
              <a:t>j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75">
                <a:latin typeface="Trebuchet MS"/>
                <a:cs typeface="Trebuchet MS"/>
              </a:rPr>
              <a:t>v</a:t>
            </a:r>
            <a:r>
              <a:rPr dirty="0" sz="2400" spc="-85">
                <a:latin typeface="Trebuchet MS"/>
                <a:cs typeface="Trebuchet MS"/>
              </a:rPr>
              <a:t>o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185">
                <a:latin typeface="Trebuchet MS"/>
                <a:cs typeface="Trebuchet MS"/>
              </a:rPr>
              <a:t>f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125">
                <a:latin typeface="Trebuchet MS"/>
                <a:cs typeface="Trebuchet MS"/>
              </a:rPr>
              <a:t>i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b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170">
                <a:latin typeface="Trebuchet MS"/>
                <a:cs typeface="Trebuchet MS"/>
              </a:rPr>
              <a:t>r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85">
                <a:latin typeface="Trebuchet MS"/>
                <a:cs typeface="Trebuchet MS"/>
              </a:rPr>
              <a:t>o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15">
                <a:latin typeface="Trebuchet MS"/>
                <a:cs typeface="Trebuchet MS"/>
              </a:rPr>
              <a:t>m</a:t>
            </a:r>
            <a:r>
              <a:rPr dirty="0" sz="2400" spc="-190">
                <a:latin typeface="Trebuchet MS"/>
                <a:cs typeface="Trebuchet MS"/>
              </a:rPr>
              <a:t>a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140">
                <a:latin typeface="Trebuchet MS"/>
                <a:cs typeface="Trebuchet MS"/>
              </a:rPr>
              <a:t>a  </a:t>
            </a:r>
            <a:r>
              <a:rPr dirty="0" sz="2400" spc="-235">
                <a:latin typeface="Trebuchet MS"/>
                <a:cs typeface="Trebuchet MS"/>
              </a:rPr>
              <a:t>laringectomia</a:t>
            </a:r>
            <a:r>
              <a:rPr dirty="0" sz="2400" spc="15">
                <a:latin typeface="Trebuchet MS"/>
                <a:cs typeface="Trebuchet MS"/>
              </a:rPr>
              <a:t> </a:t>
            </a:r>
            <a:r>
              <a:rPr dirty="0" sz="2400" spc="-229">
                <a:latin typeface="Trebuchet MS"/>
                <a:cs typeface="Trebuchet MS"/>
              </a:rPr>
              <a:t>total</a:t>
            </a:r>
            <a:r>
              <a:rPr dirty="0" sz="2400" spc="20">
                <a:latin typeface="Trebuchet MS"/>
                <a:cs typeface="Trebuchet MS"/>
              </a:rPr>
              <a:t> </a:t>
            </a:r>
            <a:r>
              <a:rPr dirty="0" sz="2400" spc="-204">
                <a:latin typeface="Trebuchet MS"/>
                <a:cs typeface="Trebuchet MS"/>
              </a:rPr>
              <a:t>de</a:t>
            </a:r>
            <a:r>
              <a:rPr dirty="0" sz="2400" spc="20">
                <a:latin typeface="Trebuchet MS"/>
                <a:cs typeface="Trebuchet MS"/>
              </a:rPr>
              <a:t> </a:t>
            </a:r>
            <a:r>
              <a:rPr dirty="0" sz="2400" spc="-210">
                <a:latin typeface="Trebuchet MS"/>
                <a:cs typeface="Trebuchet MS"/>
              </a:rPr>
              <a:t>forma</a:t>
            </a:r>
            <a:r>
              <a:rPr dirty="0" sz="2400" spc="20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atual</a:t>
            </a:r>
            <a:r>
              <a:rPr dirty="0" sz="2400" spc="1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50027" y="3150519"/>
            <a:ext cx="4160520" cy="3937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445260" algn="l"/>
                <a:tab pos="2864485" algn="l"/>
              </a:tabLst>
            </a:pPr>
            <a:r>
              <a:rPr dirty="0" sz="2400" spc="-215">
                <a:latin typeface="Trebuchet MS"/>
                <a:cs typeface="Trebuchet MS"/>
              </a:rPr>
              <a:t>produzir	</a:t>
            </a:r>
            <a:r>
              <a:rPr dirty="0" sz="2400" spc="-245">
                <a:latin typeface="Trebuchet MS"/>
                <a:cs typeface="Trebuchet MS"/>
              </a:rPr>
              <a:t>material	</a:t>
            </a:r>
            <a:r>
              <a:rPr dirty="0" sz="2400" spc="-220">
                <a:latin typeface="Trebuchet MS"/>
                <a:cs typeface="Trebuchet MS"/>
              </a:rPr>
              <a:t>informativo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50027" y="3512469"/>
            <a:ext cx="4160520" cy="10439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04">
                <a:latin typeface="Trebuchet MS"/>
                <a:cs typeface="Trebuchet MS"/>
              </a:rPr>
              <a:t>n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85">
                <a:latin typeface="Trebuchet MS"/>
                <a:cs typeface="Trebuchet MS"/>
              </a:rPr>
              <a:t>o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75">
                <a:latin typeface="Trebuchet MS"/>
                <a:cs typeface="Trebuchet MS"/>
              </a:rPr>
              <a:t>s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235">
                <a:latin typeface="Trebuchet MS"/>
                <a:cs typeface="Trebuchet MS"/>
              </a:rPr>
              <a:t>p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04">
                <a:latin typeface="Trebuchet MS"/>
                <a:cs typeface="Trebuchet MS"/>
              </a:rPr>
              <a:t>n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75">
                <a:latin typeface="Trebuchet MS"/>
                <a:cs typeface="Trebuchet MS"/>
              </a:rPr>
              <a:t>s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e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f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215">
                <a:latin typeface="Trebuchet MS"/>
                <a:cs typeface="Trebuchet MS"/>
              </a:rPr>
              <a:t>m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45">
                <a:latin typeface="Trebuchet MS"/>
                <a:cs typeface="Trebuchet MS"/>
              </a:rPr>
              <a:t>l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90">
                <a:latin typeface="Trebuchet MS"/>
                <a:cs typeface="Trebuchet MS"/>
              </a:rPr>
              <a:t>a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75"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  <a:p>
            <a:pPr marL="763905">
              <a:lnSpc>
                <a:spcPct val="100000"/>
              </a:lnSpc>
              <a:spcBef>
                <a:spcPts val="2245"/>
              </a:spcBef>
            </a:pPr>
            <a:r>
              <a:rPr dirty="0" sz="2400" spc="-120" b="1">
                <a:solidFill>
                  <a:srgbClr val="FFFFFF"/>
                </a:solidFill>
                <a:latin typeface="Tahoma"/>
                <a:cs typeface="Tahoma"/>
              </a:rPr>
              <a:t>MÉTODOS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95249" y="4602996"/>
            <a:ext cx="5354955" cy="32867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12700" marR="5080">
              <a:lnSpc>
                <a:spcPts val="2850"/>
              </a:lnSpc>
              <a:spcBef>
                <a:spcPts val="219"/>
              </a:spcBef>
            </a:pPr>
            <a:r>
              <a:rPr dirty="0" sz="2400" spc="90">
                <a:latin typeface="Trebuchet MS"/>
                <a:cs typeface="Trebuchet MS"/>
              </a:rPr>
              <a:t>A </a:t>
            </a:r>
            <a:r>
              <a:rPr dirty="0" sz="2400" spc="-220">
                <a:latin typeface="Trebuchet MS"/>
                <a:cs typeface="Trebuchet MS"/>
              </a:rPr>
              <a:t>metodologia</a:t>
            </a:r>
            <a:r>
              <a:rPr dirty="0" sz="2400" spc="-215">
                <a:latin typeface="Trebuchet MS"/>
                <a:cs typeface="Trebuchet MS"/>
              </a:rPr>
              <a:t> </a:t>
            </a:r>
            <a:r>
              <a:rPr dirty="0" sz="2400" spc="-220">
                <a:latin typeface="Trebuchet MS"/>
                <a:cs typeface="Trebuchet MS"/>
              </a:rPr>
              <a:t>iniciou-se</a:t>
            </a:r>
            <a:r>
              <a:rPr dirty="0" sz="2400" spc="-215">
                <a:latin typeface="Trebuchet MS"/>
                <a:cs typeface="Trebuchet MS"/>
              </a:rPr>
              <a:t> </a:t>
            </a:r>
            <a:r>
              <a:rPr dirty="0" sz="2400" spc="-210">
                <a:latin typeface="Trebuchet MS"/>
                <a:cs typeface="Trebuchet MS"/>
              </a:rPr>
              <a:t>com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levantamento 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bibliográfico </a:t>
            </a:r>
            <a:r>
              <a:rPr dirty="0" sz="2400" spc="-200">
                <a:latin typeface="Trebuchet MS"/>
                <a:cs typeface="Trebuchet MS"/>
              </a:rPr>
              <a:t>a </a:t>
            </a:r>
            <a:r>
              <a:rPr dirty="0" sz="2400" spc="-245">
                <a:latin typeface="Trebuchet MS"/>
                <a:cs typeface="Trebuchet MS"/>
              </a:rPr>
              <a:t>partir </a:t>
            </a:r>
            <a:r>
              <a:rPr dirty="0" sz="2400" spc="-170">
                <a:latin typeface="Trebuchet MS"/>
                <a:cs typeface="Trebuchet MS"/>
              </a:rPr>
              <a:t>dos </a:t>
            </a:r>
            <a:r>
              <a:rPr dirty="0" sz="2400" spc="-260">
                <a:latin typeface="Trebuchet MS"/>
                <a:cs typeface="Trebuchet MS"/>
              </a:rPr>
              <a:t>descritores: </a:t>
            </a:r>
            <a:r>
              <a:rPr dirty="0" sz="2400" spc="-265">
                <a:latin typeface="Trebuchet MS"/>
                <a:cs typeface="Trebuchet MS"/>
              </a:rPr>
              <a:t>câncer </a:t>
            </a:r>
            <a:r>
              <a:rPr dirty="0" sz="2400" spc="-215">
                <a:latin typeface="Trebuchet MS"/>
                <a:cs typeface="Trebuchet MS"/>
              </a:rPr>
              <a:t>de 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254">
                <a:latin typeface="Trebuchet MS"/>
                <a:cs typeface="Trebuchet MS"/>
              </a:rPr>
              <a:t>laringe;</a:t>
            </a:r>
            <a:r>
              <a:rPr dirty="0" sz="2400" spc="-250">
                <a:latin typeface="Trebuchet MS"/>
                <a:cs typeface="Trebuchet MS"/>
              </a:rPr>
              <a:t> </a:t>
            </a:r>
            <a:r>
              <a:rPr dirty="0" sz="2400" spc="-254">
                <a:latin typeface="Trebuchet MS"/>
                <a:cs typeface="Trebuchet MS"/>
              </a:rPr>
              <a:t>laringectomia;</a:t>
            </a:r>
            <a:r>
              <a:rPr dirty="0" sz="2400" spc="-250">
                <a:latin typeface="Trebuchet MS"/>
                <a:cs typeface="Trebuchet MS"/>
              </a:rPr>
              <a:t> </a:t>
            </a:r>
            <a:r>
              <a:rPr dirty="0" sz="2400" spc="-210">
                <a:latin typeface="Trebuchet MS"/>
                <a:cs typeface="Trebuchet MS"/>
              </a:rPr>
              <a:t>psico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oncologia;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equipe 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190">
                <a:latin typeface="Trebuchet MS"/>
                <a:cs typeface="Trebuchet MS"/>
              </a:rPr>
              <a:t>f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80">
                <a:latin typeface="Trebuchet MS"/>
                <a:cs typeface="Trebuchet MS"/>
              </a:rPr>
              <a:t>ss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285">
                <a:latin typeface="Trebuchet MS"/>
                <a:cs typeface="Trebuchet MS"/>
              </a:rPr>
              <a:t>.</a:t>
            </a:r>
            <a:r>
              <a:rPr dirty="0" sz="2400" spc="-290">
                <a:latin typeface="Trebuchet MS"/>
                <a:cs typeface="Trebuchet MS"/>
              </a:rPr>
              <a:t> </a:t>
            </a:r>
            <a:r>
              <a:rPr dirty="0" sz="2400" spc="-40">
                <a:latin typeface="Trebuchet MS"/>
                <a:cs typeface="Trebuchet MS"/>
              </a:rPr>
              <a:t>E</a:t>
            </a:r>
            <a:r>
              <a:rPr dirty="0" sz="2400" spc="-125">
                <a:latin typeface="Trebuchet MS"/>
                <a:cs typeface="Trebuchet MS"/>
              </a:rPr>
              <a:t>m</a:t>
            </a:r>
            <a:r>
              <a:rPr dirty="0" sz="2400" spc="-290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130">
                <a:latin typeface="Trebuchet MS"/>
                <a:cs typeface="Trebuchet MS"/>
              </a:rPr>
              <a:t>g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r>
              <a:rPr dirty="0" sz="2400" spc="-290">
                <a:latin typeface="Trebuchet MS"/>
                <a:cs typeface="Trebuchet MS"/>
              </a:rPr>
              <a:t> </a:t>
            </a:r>
            <a:r>
              <a:rPr dirty="0" sz="2400" spc="-190">
                <a:latin typeface="Trebuchet MS"/>
                <a:cs typeface="Trebuchet MS"/>
              </a:rPr>
              <a:t>f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130">
                <a:latin typeface="Trebuchet MS"/>
                <a:cs typeface="Trebuchet MS"/>
              </a:rPr>
              <a:t>i</a:t>
            </a:r>
            <a:r>
              <a:rPr dirty="0" sz="2400" spc="185">
                <a:latin typeface="Trebuchet MS"/>
                <a:cs typeface="Trebuchet MS"/>
              </a:rPr>
              <a:t> 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b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140">
                <a:latin typeface="Trebuchet MS"/>
                <a:cs typeface="Trebuchet MS"/>
              </a:rPr>
              <a:t>a  </a:t>
            </a:r>
            <a:r>
              <a:rPr dirty="0" sz="2400" spc="-315">
                <a:latin typeface="Trebuchet MS"/>
                <a:cs typeface="Trebuchet MS"/>
              </a:rPr>
              <a:t>c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204">
                <a:latin typeface="Trebuchet MS"/>
                <a:cs typeface="Trebuchet MS"/>
              </a:rPr>
              <a:t>h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320">
                <a:latin typeface="Trebuchet MS"/>
                <a:cs typeface="Trebuchet MS"/>
              </a:rPr>
              <a:t>,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125">
                <a:latin typeface="Trebuchet MS"/>
                <a:cs typeface="Trebuchet MS"/>
              </a:rPr>
              <a:t>m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170">
                <a:latin typeface="Trebuchet MS"/>
                <a:cs typeface="Trebuchet MS"/>
              </a:rPr>
              <a:t>r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b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315">
                <a:latin typeface="Trebuchet MS"/>
                <a:cs typeface="Trebuchet MS"/>
              </a:rPr>
              <a:t>c</a:t>
            </a:r>
            <a:r>
              <a:rPr dirty="0" sz="2400" spc="-229">
                <a:latin typeface="Trebuchet MS"/>
                <a:cs typeface="Trebuchet MS"/>
              </a:rPr>
              <a:t>í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r>
              <a:rPr dirty="0" sz="2400" spc="-145">
                <a:latin typeface="Trebuchet MS"/>
                <a:cs typeface="Trebuchet MS"/>
              </a:rPr>
              <a:t> 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315">
                <a:latin typeface="Trebuchet MS"/>
                <a:cs typeface="Trebuchet MS"/>
              </a:rPr>
              <a:t>c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5">
                <a:latin typeface="Trebuchet MS"/>
                <a:cs typeface="Trebuchet MS"/>
              </a:rPr>
              <a:t>ç</a:t>
            </a:r>
            <a:r>
              <a:rPr dirty="0" sz="2400" spc="-300">
                <a:latin typeface="Trebuchet MS"/>
                <a:cs typeface="Trebuchet MS"/>
              </a:rPr>
              <a:t>ã</a:t>
            </a:r>
            <a:r>
              <a:rPr dirty="0" sz="2400" spc="-65">
                <a:latin typeface="Trebuchet MS"/>
                <a:cs typeface="Trebuchet MS"/>
              </a:rPr>
              <a:t>o  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informação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204">
                <a:latin typeface="Trebuchet MS"/>
                <a:cs typeface="Trebuchet MS"/>
              </a:rPr>
              <a:t>em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saúde.</a:t>
            </a:r>
            <a:r>
              <a:rPr dirty="0" sz="2400" spc="-245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Buscamos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245">
                <a:latin typeface="Trebuchet MS"/>
                <a:cs typeface="Trebuchet MS"/>
              </a:rPr>
              <a:t>abordar </a:t>
            </a:r>
            <a:r>
              <a:rPr dirty="0" sz="2400" spc="-240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temáticas </a:t>
            </a:r>
            <a:r>
              <a:rPr dirty="0" sz="2400" spc="-240">
                <a:latin typeface="Trebuchet MS"/>
                <a:cs typeface="Trebuchet MS"/>
              </a:rPr>
              <a:t>pertinentes </a:t>
            </a:r>
            <a:r>
              <a:rPr dirty="0" sz="2400" spc="-200">
                <a:latin typeface="Trebuchet MS"/>
                <a:cs typeface="Trebuchet MS"/>
              </a:rPr>
              <a:t>à </a:t>
            </a:r>
            <a:r>
              <a:rPr dirty="0" sz="2400" spc="-240">
                <a:latin typeface="Trebuchet MS"/>
                <a:cs typeface="Trebuchet MS"/>
              </a:rPr>
              <a:t>laringectomia </a:t>
            </a:r>
            <a:r>
              <a:rPr dirty="0" sz="2400" spc="-235">
                <a:latin typeface="Trebuchet MS"/>
                <a:cs typeface="Trebuchet MS"/>
              </a:rPr>
              <a:t>total </a:t>
            </a:r>
            <a:r>
              <a:rPr dirty="0" sz="2400" spc="-185">
                <a:latin typeface="Trebuchet MS"/>
                <a:cs typeface="Trebuchet MS"/>
              </a:rPr>
              <a:t>e </a:t>
            </a:r>
            <a:r>
              <a:rPr dirty="0" sz="2400" spc="-135">
                <a:latin typeface="Trebuchet MS"/>
                <a:cs typeface="Trebuchet MS"/>
              </a:rPr>
              <a:t>os </a:t>
            </a:r>
            <a:r>
              <a:rPr dirty="0" sz="2400" spc="-130">
                <a:latin typeface="Trebuchet MS"/>
                <a:cs typeface="Trebuchet MS"/>
              </a:rPr>
              <a:t> </a:t>
            </a:r>
            <a:r>
              <a:rPr dirty="0" sz="2400" spc="-210">
                <a:latin typeface="Trebuchet MS"/>
                <a:cs typeface="Trebuchet MS"/>
              </a:rPr>
              <a:t>desafios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emocionais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comumente</a:t>
            </a:r>
            <a:r>
              <a:rPr dirty="0" sz="2400" spc="-23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vivenciados </a:t>
            </a:r>
            <a:r>
              <a:rPr dirty="0" sz="2400" spc="-710">
                <a:latin typeface="Trebuchet MS"/>
                <a:cs typeface="Trebuchet MS"/>
              </a:rPr>
              <a:t> </a:t>
            </a:r>
            <a:r>
              <a:rPr dirty="0" sz="2400" spc="-210">
                <a:latin typeface="Trebuchet MS"/>
                <a:cs typeface="Trebuchet MS"/>
              </a:rPr>
              <a:t>pelos</a:t>
            </a:r>
            <a:r>
              <a:rPr dirty="0" sz="2400" spc="-100">
                <a:latin typeface="Trebuchet MS"/>
                <a:cs typeface="Trebuchet MS"/>
              </a:rPr>
              <a:t> </a:t>
            </a:r>
            <a:r>
              <a:rPr dirty="0" sz="2400" spc="-265">
                <a:latin typeface="Trebuchet MS"/>
                <a:cs typeface="Trebuchet MS"/>
              </a:rPr>
              <a:t>pacientes,</a:t>
            </a:r>
            <a:r>
              <a:rPr dirty="0" sz="2400" spc="-45">
                <a:latin typeface="Trebuchet MS"/>
                <a:cs typeface="Trebuchet MS"/>
              </a:rPr>
              <a:t> </a:t>
            </a:r>
            <a:r>
              <a:rPr dirty="0" sz="2400" spc="-265">
                <a:latin typeface="Trebuchet MS"/>
                <a:cs typeface="Trebuchet MS"/>
              </a:rPr>
              <a:t>através</a:t>
            </a:r>
            <a:r>
              <a:rPr dirty="0" sz="2400" spc="-45">
                <a:latin typeface="Trebuchet MS"/>
                <a:cs typeface="Trebuchet MS"/>
              </a:rPr>
              <a:t> </a:t>
            </a:r>
            <a:r>
              <a:rPr dirty="0" sz="2400" spc="-215">
                <a:latin typeface="Trebuchet MS"/>
                <a:cs typeface="Trebuchet MS"/>
              </a:rPr>
              <a:t>de</a:t>
            </a:r>
            <a:r>
              <a:rPr dirty="0" sz="2400" spc="-95">
                <a:latin typeface="Trebuchet MS"/>
                <a:cs typeface="Trebuchet MS"/>
              </a:rPr>
              <a:t> </a:t>
            </a:r>
            <a:r>
              <a:rPr dirty="0" sz="2400" spc="-254">
                <a:latin typeface="Trebuchet MS"/>
                <a:cs typeface="Trebuchet MS"/>
              </a:rPr>
              <a:t>cartilha</a:t>
            </a:r>
            <a:r>
              <a:rPr dirty="0" sz="2400" spc="-55">
                <a:latin typeface="Trebuchet MS"/>
                <a:cs typeface="Trebuchet MS"/>
              </a:rPr>
              <a:t> </a:t>
            </a:r>
            <a:r>
              <a:rPr dirty="0" sz="2400" spc="-250">
                <a:latin typeface="Trebuchet MS"/>
                <a:cs typeface="Trebuchet MS"/>
              </a:rPr>
              <a:t>elaborada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95249" y="7860546"/>
            <a:ext cx="53530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8694" algn="l"/>
                <a:tab pos="2240280" algn="l"/>
                <a:tab pos="3921760" algn="l"/>
              </a:tabLst>
            </a:pPr>
            <a:r>
              <a:rPr dirty="0" sz="2400" spc="-204">
                <a:latin typeface="Trebuchet MS"/>
                <a:cs typeface="Trebuchet MS"/>
              </a:rPr>
              <a:t>como	</a:t>
            </a:r>
            <a:r>
              <a:rPr dirty="0" sz="2400" spc="-254">
                <a:latin typeface="Trebuchet MS"/>
                <a:cs typeface="Trebuchet MS"/>
              </a:rPr>
              <a:t>material	</a:t>
            </a:r>
            <a:r>
              <a:rPr dirty="0" sz="2400" spc="-240">
                <a:latin typeface="Trebuchet MS"/>
                <a:cs typeface="Trebuchet MS"/>
              </a:rPr>
              <a:t>informativo,	pretendendo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95249" y="8222496"/>
            <a:ext cx="5347335" cy="75311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2700" marR="5080">
              <a:lnSpc>
                <a:spcPts val="2850"/>
              </a:lnSpc>
              <a:spcBef>
                <a:spcPts val="219"/>
              </a:spcBef>
              <a:tabLst>
                <a:tab pos="1145540" algn="l"/>
                <a:tab pos="1171575" algn="l"/>
                <a:tab pos="1620520" algn="l"/>
                <a:tab pos="2066289" algn="l"/>
                <a:tab pos="2491105" algn="l"/>
                <a:tab pos="3039110" algn="l"/>
                <a:tab pos="3173730" algn="l"/>
                <a:tab pos="3615054" algn="l"/>
                <a:tab pos="3892550" algn="l"/>
                <a:tab pos="4367530" algn="l"/>
                <a:tab pos="5057140" algn="l"/>
                <a:tab pos="5191125" algn="l"/>
              </a:tabLst>
            </a:pP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204">
                <a:latin typeface="Trebuchet MS"/>
                <a:cs typeface="Trebuchet MS"/>
              </a:rPr>
              <a:t>h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170">
                <a:latin typeface="Trebuchet MS"/>
                <a:cs typeface="Trebuchet MS"/>
              </a:rPr>
              <a:t>r</a:t>
            </a:r>
            <a:r>
              <a:rPr dirty="0" sz="2400">
                <a:latin typeface="Trebuchet MS"/>
                <a:cs typeface="Trebuchet MS"/>
              </a:rPr>
              <a:t>		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180">
                <a:latin typeface="Trebuchet MS"/>
                <a:cs typeface="Trebuchet MS"/>
              </a:rPr>
              <a:t>ss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50">
                <a:latin typeface="Trebuchet MS"/>
                <a:cs typeface="Trebuchet MS"/>
              </a:rPr>
              <a:t>l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>
                <a:latin typeface="Trebuchet MS"/>
                <a:cs typeface="Trebuchet MS"/>
              </a:rPr>
              <a:t>		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>
                <a:latin typeface="Trebuchet MS"/>
                <a:cs typeface="Trebuchet MS"/>
              </a:rPr>
              <a:t>		</a:t>
            </a:r>
            <a:r>
              <a:rPr dirty="0" sz="2400" spc="-130">
                <a:latin typeface="Trebuchet MS"/>
                <a:cs typeface="Trebuchet MS"/>
              </a:rPr>
              <a:t>e  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25">
                <a:latin typeface="Trebuchet MS"/>
                <a:cs typeface="Trebuchet MS"/>
              </a:rPr>
              <a:t>m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85">
                <a:latin typeface="Trebuchet MS"/>
                <a:cs typeface="Trebuchet MS"/>
              </a:rPr>
              <a:t>.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125">
                <a:latin typeface="Trebuchet MS"/>
                <a:cs typeface="Trebuchet MS"/>
              </a:rPr>
              <a:t>D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15">
                <a:latin typeface="Trebuchet MS"/>
                <a:cs typeface="Trebuchet MS"/>
              </a:rPr>
              <a:t>n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80">
                <a:latin typeface="Trebuchet MS"/>
                <a:cs typeface="Trebuchet MS"/>
              </a:rPr>
              <a:t>v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95249" y="8946396"/>
            <a:ext cx="5354320" cy="11150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12700" marR="5080">
              <a:lnSpc>
                <a:spcPts val="2850"/>
              </a:lnSpc>
              <a:spcBef>
                <a:spcPts val="219"/>
              </a:spcBef>
            </a:pPr>
            <a:r>
              <a:rPr dirty="0" sz="2400" spc="-235">
                <a:latin typeface="Trebuchet MS"/>
                <a:cs typeface="Trebuchet MS"/>
              </a:rPr>
              <a:t>psicologia, </a:t>
            </a:r>
            <a:r>
              <a:rPr dirty="0" sz="2400" spc="-225">
                <a:latin typeface="Trebuchet MS"/>
                <a:cs typeface="Trebuchet MS"/>
              </a:rPr>
              <a:t>possibilitar </a:t>
            </a:r>
            <a:r>
              <a:rPr dirty="0" sz="2400" spc="-229">
                <a:latin typeface="Trebuchet MS"/>
                <a:cs typeface="Trebuchet MS"/>
              </a:rPr>
              <a:t>que </a:t>
            </a:r>
            <a:r>
              <a:rPr dirty="0" sz="2400" spc="-90">
                <a:latin typeface="Trebuchet MS"/>
                <a:cs typeface="Trebuchet MS"/>
              </a:rPr>
              <a:t>o </a:t>
            </a:r>
            <a:r>
              <a:rPr dirty="0" sz="2400" spc="-254">
                <a:latin typeface="Trebuchet MS"/>
                <a:cs typeface="Trebuchet MS"/>
              </a:rPr>
              <a:t>paciente </a:t>
            </a:r>
            <a:r>
              <a:rPr dirty="0" sz="2400" spc="-245">
                <a:latin typeface="Trebuchet MS"/>
                <a:cs typeface="Trebuchet MS"/>
              </a:rPr>
              <a:t>entre </a:t>
            </a:r>
            <a:r>
              <a:rPr dirty="0" sz="2400" spc="-204">
                <a:latin typeface="Trebuchet MS"/>
                <a:cs typeface="Trebuchet MS"/>
              </a:rPr>
              <a:t>em 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235">
                <a:latin typeface="Trebuchet MS"/>
                <a:cs typeface="Trebuchet MS"/>
              </a:rPr>
              <a:t>contato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210">
                <a:latin typeface="Trebuchet MS"/>
                <a:cs typeface="Trebuchet MS"/>
              </a:rPr>
              <a:t>com</a:t>
            </a:r>
            <a:r>
              <a:rPr dirty="0" sz="2400" spc="-280">
                <a:latin typeface="Trebuchet MS"/>
                <a:cs typeface="Trebuchet MS"/>
              </a:rPr>
              <a:t> </a:t>
            </a:r>
            <a:r>
              <a:rPr dirty="0" sz="2400" spc="-225">
                <a:latin typeface="Trebuchet MS"/>
                <a:cs typeface="Trebuchet MS"/>
              </a:rPr>
              <a:t>questões</a:t>
            </a:r>
            <a:r>
              <a:rPr dirty="0" sz="2400" spc="-280">
                <a:latin typeface="Trebuchet MS"/>
                <a:cs typeface="Trebuchet MS"/>
              </a:rPr>
              <a:t> </a:t>
            </a:r>
            <a:r>
              <a:rPr dirty="0" sz="2400" spc="-245">
                <a:latin typeface="Trebuchet MS"/>
                <a:cs typeface="Trebuchet MS"/>
              </a:rPr>
              <a:t>emocionais,</a:t>
            </a:r>
            <a:r>
              <a:rPr dirty="0" sz="2400" spc="-280">
                <a:latin typeface="Trebuchet MS"/>
                <a:cs typeface="Trebuchet MS"/>
              </a:rPr>
              <a:t> </a:t>
            </a:r>
            <a:r>
              <a:rPr dirty="0" sz="2400" spc="-220">
                <a:latin typeface="Trebuchet MS"/>
                <a:cs typeface="Trebuchet MS"/>
              </a:rPr>
              <a:t>psicológicas</a:t>
            </a:r>
            <a:r>
              <a:rPr dirty="0" sz="2400" spc="-280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e </a:t>
            </a:r>
            <a:r>
              <a:rPr dirty="0" sz="2400" spc="-710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240">
                <a:latin typeface="Trebuchet MS"/>
                <a:cs typeface="Trebuchet MS"/>
              </a:rPr>
              <a:t>b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b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315">
                <a:latin typeface="Trebuchet MS"/>
                <a:cs typeface="Trebuchet MS"/>
              </a:rPr>
              <a:t>c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170">
                <a:latin typeface="Trebuchet MS"/>
                <a:cs typeface="Trebuchet MS"/>
              </a:rPr>
              <a:t>r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29">
                <a:latin typeface="Trebuchet MS"/>
                <a:cs typeface="Trebuchet MS"/>
              </a:rPr>
              <a:t>i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240">
                <a:latin typeface="Trebuchet MS"/>
                <a:cs typeface="Trebuchet MS"/>
              </a:rPr>
              <a:t>p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270">
                <a:latin typeface="Trebuchet MS"/>
                <a:cs typeface="Trebuchet MS"/>
              </a:rPr>
              <a:t>r</a:t>
            </a:r>
            <a:r>
              <a:rPr dirty="0" sz="2400" spc="-265">
                <a:latin typeface="Trebuchet MS"/>
                <a:cs typeface="Trebuchet MS"/>
              </a:rPr>
              <a:t>t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285">
                <a:latin typeface="Trebuchet MS"/>
                <a:cs typeface="Trebuchet MS"/>
              </a:rPr>
              <a:t>e</a:t>
            </a:r>
            <a:r>
              <a:rPr dirty="0" sz="2400" spc="-240">
                <a:latin typeface="Trebuchet MS"/>
                <a:cs typeface="Trebuchet MS"/>
              </a:rPr>
              <a:t>q</a:t>
            </a:r>
            <a:r>
              <a:rPr dirty="0" sz="2400" spc="-260">
                <a:latin typeface="Trebuchet MS"/>
                <a:cs typeface="Trebuchet MS"/>
              </a:rPr>
              <a:t>u</a:t>
            </a:r>
            <a:r>
              <a:rPr dirty="0" sz="2400" spc="-300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d</a:t>
            </a:r>
            <a:r>
              <a:rPr dirty="0" sz="2400" spc="-190">
                <a:latin typeface="Trebuchet MS"/>
                <a:cs typeface="Trebuchet MS"/>
              </a:rPr>
              <a:t>o</a:t>
            </a:r>
            <a:r>
              <a:rPr dirty="0" sz="2400" spc="-180">
                <a:latin typeface="Trebuchet MS"/>
                <a:cs typeface="Trebuchet MS"/>
              </a:rPr>
              <a:t>s</a:t>
            </a:r>
            <a:r>
              <a:rPr dirty="0" sz="2400" spc="-285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243997" y="1696729"/>
            <a:ext cx="39668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6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400" spc="-23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400" spc="-300" b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400" spc="-60" b="1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dirty="0" sz="2400" spc="-120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400" spc="-180" b="1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400" spc="-90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2400" spc="-145" b="1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dirty="0" sz="2400" spc="-4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400" spc="-200" b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400" spc="-27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3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400" spc="-27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75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400" spc="-4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400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2400" spc="-175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400" spc="-120" b="1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400" spc="-60" b="1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dirty="0" sz="2400" spc="-300" b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400" spc="-90" b="1">
                <a:solidFill>
                  <a:srgbClr val="FFFFFF"/>
                </a:solidFill>
                <a:latin typeface="Tahoma"/>
                <a:cs typeface="Tahoma"/>
              </a:rPr>
              <a:t>Ã</a:t>
            </a:r>
            <a:r>
              <a:rPr dirty="0" sz="2400" spc="6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01216" y="2273509"/>
            <a:ext cx="53390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1055" algn="l"/>
                <a:tab pos="1884680" algn="l"/>
                <a:tab pos="2428240" algn="l"/>
                <a:tab pos="3852545" algn="l"/>
                <a:tab pos="4387850" algn="l"/>
              </a:tabLst>
            </a:pPr>
            <a:r>
              <a:rPr dirty="0" sz="2400" spc="-165">
                <a:latin typeface="Trebuchet MS"/>
                <a:cs typeface="Trebuchet MS"/>
              </a:rPr>
              <a:t>Uma	</a:t>
            </a:r>
            <a:r>
              <a:rPr dirty="0" sz="2400" spc="-250">
                <a:latin typeface="Trebuchet MS"/>
                <a:cs typeface="Trebuchet MS"/>
              </a:rPr>
              <a:t>cartilha	</a:t>
            </a:r>
            <a:r>
              <a:rPr dirty="0" sz="2400" spc="-210">
                <a:latin typeface="Trebuchet MS"/>
                <a:cs typeface="Trebuchet MS"/>
              </a:rPr>
              <a:t>de	</a:t>
            </a:r>
            <a:r>
              <a:rPr dirty="0" sz="2400" spc="-235">
                <a:latin typeface="Trebuchet MS"/>
                <a:cs typeface="Trebuchet MS"/>
              </a:rPr>
              <a:t>orientação	</a:t>
            </a:r>
            <a:r>
              <a:rPr dirty="0" sz="2400" spc="-190">
                <a:latin typeface="Trebuchet MS"/>
                <a:cs typeface="Trebuchet MS"/>
              </a:rPr>
              <a:t>ao	</a:t>
            </a:r>
            <a:r>
              <a:rPr dirty="0" sz="2400" spc="-250">
                <a:latin typeface="Trebuchet MS"/>
                <a:cs typeface="Trebuchet MS"/>
              </a:rPr>
              <a:t>paciente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701216" y="2635459"/>
            <a:ext cx="53403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01240" algn="l"/>
                <a:tab pos="2991485" algn="l"/>
                <a:tab pos="4095115" algn="l"/>
              </a:tabLst>
            </a:pPr>
            <a:r>
              <a:rPr dirty="0" sz="2400" spc="-245">
                <a:latin typeface="Trebuchet MS"/>
                <a:cs typeface="Trebuchet MS"/>
              </a:rPr>
              <a:t>l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10">
                <a:latin typeface="Trebuchet MS"/>
                <a:cs typeface="Trebuchet MS"/>
              </a:rPr>
              <a:t>n</a:t>
            </a:r>
            <a:r>
              <a:rPr dirty="0" sz="2400" spc="-125">
                <a:latin typeface="Trebuchet MS"/>
                <a:cs typeface="Trebuchet MS"/>
              </a:rPr>
              <a:t>g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170">
                <a:latin typeface="Trebuchet MS"/>
                <a:cs typeface="Trebuchet MS"/>
              </a:rPr>
              <a:t>z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185">
                <a:latin typeface="Trebuchet MS"/>
                <a:cs typeface="Trebuchet MS"/>
              </a:rPr>
              <a:t>f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130">
                <a:latin typeface="Trebuchet MS"/>
                <a:cs typeface="Trebuchet MS"/>
              </a:rPr>
              <a:t>i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320">
                <a:latin typeface="Trebuchet MS"/>
                <a:cs typeface="Trebuchet MS"/>
              </a:rPr>
              <a:t>,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b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701216" y="2997409"/>
            <a:ext cx="53416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6830" algn="l"/>
                <a:tab pos="2663825" algn="l"/>
                <a:tab pos="3030220" algn="l"/>
                <a:tab pos="4756785" algn="l"/>
              </a:tabLst>
            </a:pP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295">
                <a:latin typeface="Trebuchet MS"/>
                <a:cs typeface="Trebuchet MS"/>
              </a:rPr>
              <a:t>á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185">
                <a:latin typeface="Trebuchet MS"/>
                <a:cs typeface="Trebuchet MS"/>
              </a:rPr>
              <a:t>f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10">
                <a:latin typeface="Trebuchet MS"/>
                <a:cs typeface="Trebuchet MS"/>
              </a:rPr>
              <a:t>n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00">
                <a:latin typeface="Trebuchet MS"/>
                <a:cs typeface="Trebuchet MS"/>
              </a:rPr>
              <a:t>à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45">
                <a:latin typeface="Trebuchet MS"/>
                <a:cs typeface="Trebuchet MS"/>
              </a:rPr>
              <a:t>l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10">
                <a:latin typeface="Trebuchet MS"/>
                <a:cs typeface="Trebuchet MS"/>
              </a:rPr>
              <a:t>n</a:t>
            </a:r>
            <a:r>
              <a:rPr dirty="0" sz="2400" spc="-125">
                <a:latin typeface="Trebuchet MS"/>
                <a:cs typeface="Trebuchet MS"/>
              </a:rPr>
              <a:t>g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00">
                <a:latin typeface="Trebuchet MS"/>
                <a:cs typeface="Trebuchet MS"/>
              </a:rPr>
              <a:t>a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45">
                <a:latin typeface="Trebuchet MS"/>
                <a:cs typeface="Trebuchet MS"/>
              </a:rPr>
              <a:t>l</a:t>
            </a:r>
            <a:r>
              <a:rPr dirty="0" sz="2400" spc="-320">
                <a:latin typeface="Trebuchet MS"/>
                <a:cs typeface="Trebuchet MS"/>
              </a:rPr>
              <a:t>,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701216" y="3359359"/>
            <a:ext cx="53403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3870" algn="l"/>
                <a:tab pos="3039110" algn="l"/>
                <a:tab pos="4678045" algn="l"/>
              </a:tabLst>
            </a:pP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10">
                <a:latin typeface="Trebuchet MS"/>
                <a:cs typeface="Trebuchet MS"/>
              </a:rPr>
              <a:t>n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175">
                <a:latin typeface="Trebuchet MS"/>
                <a:cs typeface="Trebuchet MS"/>
              </a:rPr>
              <a:t>s</a:t>
            </a:r>
            <a:r>
              <a:rPr dirty="0" sz="2400" spc="-320">
                <a:latin typeface="Trebuchet MS"/>
                <a:cs typeface="Trebuchet MS"/>
              </a:rPr>
              <a:t>,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175">
                <a:latin typeface="Trebuchet MS"/>
                <a:cs typeface="Trebuchet MS"/>
              </a:rPr>
              <a:t>s</a:t>
            </a:r>
            <a:r>
              <a:rPr dirty="0" sz="2400" spc="-235">
                <a:latin typeface="Trebuchet MS"/>
                <a:cs typeface="Trebuchet MS"/>
              </a:rPr>
              <a:t>p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310">
                <a:latin typeface="Trebuchet MS"/>
                <a:cs typeface="Trebuchet MS"/>
              </a:rPr>
              <a:t>c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10">
                <a:latin typeface="Trebuchet MS"/>
                <a:cs typeface="Trebuchet MS"/>
              </a:rPr>
              <a:t>n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175">
                <a:latin typeface="Trebuchet MS"/>
                <a:cs typeface="Trebuchet MS"/>
              </a:rPr>
              <a:t>s</a:t>
            </a:r>
            <a:r>
              <a:rPr dirty="0" sz="2400" spc="-320">
                <a:latin typeface="Trebuchet MS"/>
                <a:cs typeface="Trebuchet MS"/>
              </a:rPr>
              <a:t>,</a:t>
            </a:r>
            <a:r>
              <a:rPr dirty="0" sz="2400">
                <a:latin typeface="Trebuchet MS"/>
                <a:cs typeface="Trebuchet MS"/>
              </a:rPr>
              <a:t>	</a:t>
            </a:r>
            <a:r>
              <a:rPr dirty="0" sz="2400" spc="-175">
                <a:latin typeface="Trebuchet MS"/>
                <a:cs typeface="Trebuchet MS"/>
              </a:rPr>
              <a:t>s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10">
                <a:latin typeface="Trebuchet MS"/>
                <a:cs typeface="Trebuchet MS"/>
              </a:rPr>
              <a:t>ú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701216" y="3721308"/>
            <a:ext cx="53352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9350" algn="l"/>
                <a:tab pos="2655570" algn="l"/>
                <a:tab pos="2946400" algn="l"/>
                <a:tab pos="4156075" algn="l"/>
              </a:tabLst>
            </a:pPr>
            <a:r>
              <a:rPr dirty="0" sz="2400" spc="-260">
                <a:latin typeface="Trebuchet MS"/>
                <a:cs typeface="Trebuchet MS"/>
              </a:rPr>
              <a:t>mental,	</a:t>
            </a:r>
            <a:r>
              <a:rPr dirty="0" sz="2400" spc="-215">
                <a:latin typeface="Trebuchet MS"/>
                <a:cs typeface="Trebuchet MS"/>
              </a:rPr>
              <a:t>sentimentos	</a:t>
            </a:r>
            <a:r>
              <a:rPr dirty="0" sz="2400" spc="-185">
                <a:latin typeface="Trebuchet MS"/>
                <a:cs typeface="Trebuchet MS"/>
              </a:rPr>
              <a:t>e	</a:t>
            </a:r>
            <a:r>
              <a:rPr dirty="0" sz="2400" spc="-235">
                <a:latin typeface="Trebuchet MS"/>
                <a:cs typeface="Trebuchet MS"/>
              </a:rPr>
              <a:t>emoções,	</a:t>
            </a:r>
            <a:r>
              <a:rPr dirty="0" sz="2400" spc="-245">
                <a:latin typeface="Trebuchet MS"/>
                <a:cs typeface="Trebuchet MS"/>
              </a:rPr>
              <a:t>depressão,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01216" y="4083258"/>
            <a:ext cx="35502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65">
                <a:latin typeface="Trebuchet MS"/>
                <a:cs typeface="Trebuchet MS"/>
              </a:rPr>
              <a:t>r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b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45">
                <a:latin typeface="Trebuchet MS"/>
                <a:cs typeface="Trebuchet MS"/>
              </a:rPr>
              <a:t>l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40">
                <a:latin typeface="Trebuchet MS"/>
                <a:cs typeface="Trebuchet MS"/>
              </a:rPr>
              <a:t>ç</a:t>
            </a:r>
            <a:r>
              <a:rPr dirty="0" sz="2400" spc="-295">
                <a:latin typeface="Trebuchet MS"/>
                <a:cs typeface="Trebuchet MS"/>
              </a:rPr>
              <a:t>ã</a:t>
            </a:r>
            <a:r>
              <a:rPr dirty="0" sz="2400" spc="-90">
                <a:latin typeface="Trebuchet MS"/>
                <a:cs typeface="Trebuchet MS"/>
              </a:rPr>
              <a:t>o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175">
                <a:latin typeface="Trebuchet MS"/>
                <a:cs typeface="Trebuchet MS"/>
              </a:rPr>
              <a:t>s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175">
                <a:latin typeface="Trebuchet MS"/>
                <a:cs typeface="Trebuchet MS"/>
              </a:rPr>
              <a:t>s</a:t>
            </a:r>
            <a:r>
              <a:rPr dirty="0" sz="2400" spc="-260">
                <a:latin typeface="Trebuchet MS"/>
                <a:cs typeface="Trebuchet MS"/>
              </a:rPr>
              <a:t>t</a:t>
            </a:r>
            <a:r>
              <a:rPr dirty="0" sz="2400" spc="-280">
                <a:latin typeface="Trebuchet MS"/>
                <a:cs typeface="Trebuchet MS"/>
              </a:rPr>
              <a:t>e</a:t>
            </a:r>
            <a:r>
              <a:rPr dirty="0" sz="2400" spc="-220">
                <a:latin typeface="Trebuchet MS"/>
                <a:cs typeface="Trebuchet MS"/>
              </a:rPr>
              <a:t>m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80">
                <a:latin typeface="Trebuchet MS"/>
                <a:cs typeface="Trebuchet MS"/>
              </a:rPr>
              <a:t>s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235">
                <a:latin typeface="Trebuchet MS"/>
                <a:cs typeface="Trebuchet MS"/>
              </a:rPr>
              <a:t>d</a:t>
            </a:r>
            <a:r>
              <a:rPr dirty="0" sz="2400" spc="-185">
                <a:latin typeface="Trebuchet MS"/>
                <a:cs typeface="Trebuchet MS"/>
              </a:rPr>
              <a:t>e</a:t>
            </a:r>
            <a:r>
              <a:rPr dirty="0" sz="2400" spc="-315">
                <a:latin typeface="Trebuchet MS"/>
                <a:cs typeface="Trebuchet MS"/>
              </a:rPr>
              <a:t> </a:t>
            </a:r>
            <a:r>
              <a:rPr dirty="0" sz="2400" spc="-295">
                <a:latin typeface="Trebuchet MS"/>
                <a:cs typeface="Trebuchet MS"/>
              </a:rPr>
              <a:t>a</a:t>
            </a:r>
            <a:r>
              <a:rPr dirty="0" sz="2400" spc="-235">
                <a:latin typeface="Trebuchet MS"/>
                <a:cs typeface="Trebuchet MS"/>
              </a:rPr>
              <a:t>p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25">
                <a:latin typeface="Trebuchet MS"/>
                <a:cs typeface="Trebuchet MS"/>
              </a:rPr>
              <a:t>i</a:t>
            </a:r>
            <a:r>
              <a:rPr dirty="0" sz="2400" spc="-185">
                <a:latin typeface="Trebuchet MS"/>
                <a:cs typeface="Trebuchet MS"/>
              </a:rPr>
              <a:t>o</a:t>
            </a:r>
            <a:r>
              <a:rPr dirty="0" sz="2400" spc="-285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823598" y="8512057"/>
            <a:ext cx="5128895" cy="1279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60960">
              <a:lnSpc>
                <a:spcPct val="102699"/>
              </a:lnSpc>
              <a:spcBef>
                <a:spcPts val="105"/>
              </a:spcBef>
            </a:pPr>
            <a:r>
              <a:rPr dirty="0" sz="1000" spc="-35" b="1">
                <a:latin typeface="Tahoma"/>
                <a:cs typeface="Tahoma"/>
              </a:rPr>
              <a:t>Referências: </a:t>
            </a:r>
            <a:r>
              <a:rPr dirty="0" sz="1000" spc="-30" b="1">
                <a:latin typeface="Tahoma"/>
                <a:cs typeface="Tahoma"/>
              </a:rPr>
              <a:t>Referências </a:t>
            </a:r>
            <a:r>
              <a:rPr dirty="0" sz="1000" spc="-15" b="1">
                <a:latin typeface="Tahoma"/>
                <a:cs typeface="Tahoma"/>
              </a:rPr>
              <a:t>das </a:t>
            </a:r>
            <a:r>
              <a:rPr dirty="0" sz="1000" spc="-25" b="1">
                <a:latin typeface="Tahoma"/>
                <a:cs typeface="Tahoma"/>
              </a:rPr>
              <a:t>figuras </a:t>
            </a:r>
            <a:r>
              <a:rPr dirty="0" sz="1000" spc="-70" b="1">
                <a:latin typeface="Tahoma"/>
                <a:cs typeface="Tahoma"/>
              </a:rPr>
              <a:t>: </a:t>
            </a:r>
            <a:r>
              <a:rPr dirty="0" sz="1000" spc="-30" b="1">
                <a:latin typeface="Tahoma"/>
                <a:cs typeface="Tahoma"/>
              </a:rPr>
              <a:t>Atosedicaledical.com.br, </a:t>
            </a:r>
            <a:r>
              <a:rPr dirty="0" sz="1000" spc="-25" b="1">
                <a:latin typeface="Tahoma"/>
                <a:cs typeface="Tahoma"/>
              </a:rPr>
              <a:t>acesso realizado </a:t>
            </a:r>
            <a:r>
              <a:rPr dirty="0" sz="1000" spc="20" b="1">
                <a:latin typeface="Tahoma"/>
                <a:cs typeface="Tahoma"/>
              </a:rPr>
              <a:t>em </a:t>
            </a:r>
            <a:r>
              <a:rPr dirty="0" sz="1000" spc="-280" b="1">
                <a:latin typeface="Tahoma"/>
                <a:cs typeface="Tahoma"/>
              </a:rPr>
              <a:t> </a:t>
            </a:r>
            <a:r>
              <a:rPr dirty="0" sz="1000" spc="-75" b="1">
                <a:latin typeface="Tahoma"/>
                <a:cs typeface="Tahoma"/>
              </a:rPr>
              <a:t>11|12|2022.Itzhak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20" b="1">
                <a:latin typeface="Tahoma"/>
                <a:cs typeface="Tahoma"/>
              </a:rPr>
              <a:t>Brook,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5" b="1">
                <a:latin typeface="Tahoma"/>
                <a:cs typeface="Tahoma"/>
              </a:rPr>
              <a:t>MD,</a:t>
            </a:r>
            <a:r>
              <a:rPr dirty="0" sz="1000" spc="-90" b="1">
                <a:latin typeface="Tahoma"/>
                <a:cs typeface="Tahoma"/>
              </a:rPr>
              <a:t> </a:t>
            </a:r>
            <a:r>
              <a:rPr dirty="0" sz="1000" spc="-35" b="1">
                <a:latin typeface="Tahoma"/>
                <a:cs typeface="Tahoma"/>
              </a:rPr>
              <a:t>MSc.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55" b="1">
                <a:latin typeface="Tahoma"/>
                <a:cs typeface="Tahoma"/>
              </a:rPr>
              <a:t>O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guia</a:t>
            </a:r>
            <a:r>
              <a:rPr dirty="0" sz="1000" spc="-90" b="1">
                <a:latin typeface="Tahoma"/>
                <a:cs typeface="Tahoma"/>
              </a:rPr>
              <a:t> </a:t>
            </a:r>
            <a:r>
              <a:rPr dirty="0" sz="1000" b="1">
                <a:latin typeface="Tahoma"/>
                <a:cs typeface="Tahoma"/>
              </a:rPr>
              <a:t>do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larigectomizado.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Tradução:</a:t>
            </a:r>
            <a:r>
              <a:rPr dirty="0" sz="1000" spc="-9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Gallucci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50" b="1">
                <a:latin typeface="Tahoma"/>
                <a:cs typeface="Tahoma"/>
              </a:rPr>
              <a:t>E. </a:t>
            </a:r>
            <a:r>
              <a:rPr dirty="0" sz="1000" spc="-45" b="1">
                <a:latin typeface="Tahoma"/>
                <a:cs typeface="Tahoma"/>
              </a:rPr>
              <a:t> Revisão: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5" b="1">
                <a:latin typeface="Tahoma"/>
                <a:cs typeface="Tahoma"/>
              </a:rPr>
              <a:t>Muniz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10" b="1">
                <a:latin typeface="Tahoma"/>
                <a:cs typeface="Tahoma"/>
              </a:rPr>
              <a:t>M.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Revisão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técnica: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Chaves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ALF,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15" b="1">
                <a:latin typeface="Tahoma"/>
                <a:cs typeface="Tahoma"/>
              </a:rPr>
              <a:t>Vartanian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85" b="1">
                <a:latin typeface="Tahoma"/>
                <a:cs typeface="Tahoma"/>
              </a:rPr>
              <a:t>JG,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Dedivitis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40" b="1">
                <a:latin typeface="Tahoma"/>
                <a:cs typeface="Tahoma"/>
              </a:rPr>
              <a:t>RA,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Kovalski </a:t>
            </a:r>
            <a:r>
              <a:rPr dirty="0" sz="1000" spc="-20" b="1">
                <a:latin typeface="Tahoma"/>
                <a:cs typeface="Tahoma"/>
              </a:rPr>
              <a:t> </a:t>
            </a:r>
            <a:r>
              <a:rPr dirty="0" sz="1000" spc="-35" b="1">
                <a:latin typeface="Tahoma"/>
                <a:cs typeface="Tahoma"/>
              </a:rPr>
              <a:t>LP.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2699"/>
              </a:lnSpc>
            </a:pPr>
            <a:r>
              <a:rPr dirty="0" sz="1000" spc="-95" b="1">
                <a:latin typeface="Tahoma"/>
                <a:cs typeface="Tahoma"/>
              </a:rPr>
              <a:t>3-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40" b="1">
                <a:latin typeface="Tahoma"/>
                <a:cs typeface="Tahoma"/>
              </a:rPr>
              <a:t>Dionisi-Vici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10" b="1">
                <a:latin typeface="Tahoma"/>
                <a:cs typeface="Tahoma"/>
              </a:rPr>
              <a:t>M,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15" b="1">
                <a:latin typeface="Tahoma"/>
                <a:cs typeface="Tahoma"/>
              </a:rPr>
              <a:t>Fantoni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10" b="1">
                <a:latin typeface="Tahoma"/>
                <a:cs typeface="Tahoma"/>
              </a:rPr>
              <a:t>M,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10" b="1">
                <a:latin typeface="Tahoma"/>
                <a:cs typeface="Tahoma"/>
              </a:rPr>
              <a:t>Botto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50" b="1">
                <a:latin typeface="Tahoma"/>
                <a:cs typeface="Tahoma"/>
              </a:rPr>
              <a:t>R,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5" b="1">
                <a:latin typeface="Tahoma"/>
                <a:cs typeface="Tahoma"/>
              </a:rPr>
              <a:t>Nervo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15" b="1">
                <a:latin typeface="Tahoma"/>
                <a:cs typeface="Tahoma"/>
              </a:rPr>
              <a:t>A,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Felicetti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35" b="1">
                <a:latin typeface="Tahoma"/>
                <a:cs typeface="Tahoma"/>
              </a:rPr>
              <a:t>F,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Rossetto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50" b="1">
                <a:latin typeface="Tahoma"/>
                <a:cs typeface="Tahoma"/>
              </a:rPr>
              <a:t>R,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20" b="1">
                <a:latin typeface="Tahoma"/>
                <a:cs typeface="Tahoma"/>
              </a:rPr>
              <a:t>Gallo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10" b="1">
                <a:latin typeface="Tahoma"/>
                <a:cs typeface="Tahoma"/>
              </a:rPr>
              <a:t>M,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10" b="1">
                <a:latin typeface="Tahoma"/>
                <a:cs typeface="Tahoma"/>
              </a:rPr>
              <a:t>Arvat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50" b="1">
                <a:latin typeface="Tahoma"/>
                <a:cs typeface="Tahoma"/>
              </a:rPr>
              <a:t>E, </a:t>
            </a:r>
            <a:r>
              <a:rPr dirty="0" sz="1000" spc="-45" b="1">
                <a:latin typeface="Tahoma"/>
                <a:cs typeface="Tahoma"/>
              </a:rPr>
              <a:t> </a:t>
            </a:r>
            <a:r>
              <a:rPr dirty="0" sz="1000" spc="-15" b="1">
                <a:latin typeface="Tahoma"/>
                <a:cs typeface="Tahoma"/>
              </a:rPr>
              <a:t>Torta </a:t>
            </a:r>
            <a:r>
              <a:rPr dirty="0" sz="1000" spc="-50" b="1">
                <a:latin typeface="Tahoma"/>
                <a:cs typeface="Tahoma"/>
              </a:rPr>
              <a:t>R, </a:t>
            </a:r>
            <a:r>
              <a:rPr dirty="0" sz="1000" spc="-10" b="1">
                <a:latin typeface="Tahoma"/>
                <a:cs typeface="Tahoma"/>
              </a:rPr>
              <a:t>Leombruni </a:t>
            </a:r>
            <a:r>
              <a:rPr dirty="0" sz="1000" spc="-35" b="1">
                <a:latin typeface="Tahoma"/>
                <a:cs typeface="Tahoma"/>
              </a:rPr>
              <a:t>P. </a:t>
            </a:r>
            <a:r>
              <a:rPr dirty="0" sz="1000" spc="-30" b="1">
                <a:latin typeface="Tahoma"/>
                <a:cs typeface="Tahoma"/>
              </a:rPr>
              <a:t>Distress, </a:t>
            </a:r>
            <a:r>
              <a:rPr dirty="0" sz="1000" spc="-25" b="1">
                <a:latin typeface="Tahoma"/>
                <a:cs typeface="Tahoma"/>
              </a:rPr>
              <a:t>anxiety, </a:t>
            </a:r>
            <a:r>
              <a:rPr dirty="0" sz="1000" spc="-20" b="1">
                <a:latin typeface="Tahoma"/>
                <a:cs typeface="Tahoma"/>
              </a:rPr>
              <a:t>depression </a:t>
            </a:r>
            <a:r>
              <a:rPr dirty="0" sz="1000" b="1">
                <a:latin typeface="Tahoma"/>
                <a:cs typeface="Tahoma"/>
              </a:rPr>
              <a:t>and unmet </a:t>
            </a:r>
            <a:r>
              <a:rPr dirty="0" sz="1000" spc="-15" b="1">
                <a:latin typeface="Tahoma"/>
                <a:cs typeface="Tahoma"/>
              </a:rPr>
              <a:t>needs </a:t>
            </a:r>
            <a:r>
              <a:rPr dirty="0" sz="1000" spc="5" b="1">
                <a:latin typeface="Tahoma"/>
                <a:cs typeface="Tahoma"/>
              </a:rPr>
              <a:t>in </a:t>
            </a:r>
            <a:r>
              <a:rPr dirty="0" sz="1000" spc="-15" b="1">
                <a:latin typeface="Tahoma"/>
                <a:cs typeface="Tahoma"/>
              </a:rPr>
              <a:t>thyroid </a:t>
            </a:r>
            <a:r>
              <a:rPr dirty="0" sz="1000" spc="-10" b="1">
                <a:latin typeface="Tahoma"/>
                <a:cs typeface="Tahoma"/>
              </a:rPr>
              <a:t> </a:t>
            </a:r>
            <a:r>
              <a:rPr dirty="0" sz="1000" spc="-15" b="1">
                <a:latin typeface="Tahoma"/>
                <a:cs typeface="Tahoma"/>
              </a:rPr>
              <a:t>cancer </a:t>
            </a:r>
            <a:r>
              <a:rPr dirty="0" sz="1000" spc="-30" b="1">
                <a:latin typeface="Tahoma"/>
                <a:cs typeface="Tahoma"/>
              </a:rPr>
              <a:t>survivors: </a:t>
            </a:r>
            <a:r>
              <a:rPr dirty="0" sz="1000" spc="25" b="1">
                <a:latin typeface="Tahoma"/>
                <a:cs typeface="Tahoma"/>
              </a:rPr>
              <a:t>a </a:t>
            </a:r>
            <a:r>
              <a:rPr dirty="0" sz="1000" spc="-20" b="1">
                <a:latin typeface="Tahoma"/>
                <a:cs typeface="Tahoma"/>
              </a:rPr>
              <a:t>longitudinal </a:t>
            </a:r>
            <a:r>
              <a:rPr dirty="0" sz="1000" spc="-25" b="1">
                <a:latin typeface="Tahoma"/>
                <a:cs typeface="Tahoma"/>
              </a:rPr>
              <a:t>study. Endocrine. </a:t>
            </a:r>
            <a:r>
              <a:rPr dirty="0" sz="1000" spc="-80" b="1">
                <a:latin typeface="Tahoma"/>
                <a:cs typeface="Tahoma"/>
              </a:rPr>
              <a:t>2021 </a:t>
            </a:r>
            <a:r>
              <a:rPr dirty="0" sz="1000" spc="-90" b="1">
                <a:latin typeface="Tahoma"/>
                <a:cs typeface="Tahoma"/>
              </a:rPr>
              <a:t>Dec;74(3):603-610. </a:t>
            </a:r>
            <a:r>
              <a:rPr dirty="0" sz="1000" spc="-35" b="1">
                <a:latin typeface="Tahoma"/>
                <a:cs typeface="Tahoma"/>
              </a:rPr>
              <a:t>doi: </a:t>
            </a:r>
            <a:r>
              <a:rPr dirty="0" sz="1000" spc="-30" b="1">
                <a:latin typeface="Tahoma"/>
                <a:cs typeface="Tahoma"/>
              </a:rPr>
              <a:t> </a:t>
            </a:r>
            <a:r>
              <a:rPr dirty="0" sz="1000" spc="-95" b="1">
                <a:latin typeface="Tahoma"/>
                <a:cs typeface="Tahoma"/>
              </a:rPr>
              <a:t>10.1007/s12020-021-02786-y.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20" b="1">
                <a:latin typeface="Tahoma"/>
                <a:cs typeface="Tahoma"/>
              </a:rPr>
              <a:t>Epub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80" b="1">
                <a:latin typeface="Tahoma"/>
                <a:cs typeface="Tahoma"/>
              </a:rPr>
              <a:t>2021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55" b="1">
                <a:latin typeface="Tahoma"/>
                <a:cs typeface="Tahoma"/>
              </a:rPr>
              <a:t>Jun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65" b="1">
                <a:latin typeface="Tahoma"/>
                <a:cs typeface="Tahoma"/>
              </a:rPr>
              <a:t>18.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60" b="1">
                <a:latin typeface="Tahoma"/>
                <a:cs typeface="Tahoma"/>
              </a:rPr>
              <a:t>PMID: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90" b="1">
                <a:latin typeface="Tahoma"/>
                <a:cs typeface="Tahoma"/>
              </a:rPr>
              <a:t>34143334;</a:t>
            </a:r>
            <a:r>
              <a:rPr dirty="0" sz="1000" spc="-100" b="1">
                <a:latin typeface="Tahoma"/>
                <a:cs typeface="Tahoma"/>
              </a:rPr>
              <a:t> </a:t>
            </a:r>
            <a:r>
              <a:rPr dirty="0" sz="1000" spc="-60" b="1">
                <a:latin typeface="Tahoma"/>
                <a:cs typeface="Tahoma"/>
              </a:rPr>
              <a:t>PMCID:</a:t>
            </a:r>
            <a:r>
              <a:rPr dirty="0" sz="1000" spc="-95" b="1">
                <a:latin typeface="Tahoma"/>
                <a:cs typeface="Tahoma"/>
              </a:rPr>
              <a:t> </a:t>
            </a:r>
            <a:r>
              <a:rPr dirty="0" sz="1000" spc="-65" b="1">
                <a:latin typeface="Tahoma"/>
                <a:cs typeface="Tahoma"/>
              </a:rPr>
              <a:t>PMC8571224.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7605" y="971570"/>
            <a:ext cx="17754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175" b="1">
                <a:latin typeface="Tahoma"/>
                <a:cs typeface="Tahoma"/>
              </a:rPr>
              <a:t>C</a:t>
            </a:r>
            <a:r>
              <a:rPr dirty="0" sz="2400" spc="-70" b="1">
                <a:latin typeface="Tahoma"/>
                <a:cs typeface="Tahoma"/>
              </a:rPr>
              <a:t>.</a:t>
            </a:r>
            <a:r>
              <a:rPr dirty="0" sz="2400" spc="-275" b="1">
                <a:latin typeface="Tahoma"/>
                <a:cs typeface="Tahoma"/>
              </a:rPr>
              <a:t> </a:t>
            </a:r>
            <a:r>
              <a:rPr dirty="0" sz="2400" spc="-155" b="1">
                <a:latin typeface="Tahoma"/>
                <a:cs typeface="Tahoma"/>
              </a:rPr>
              <a:t>G</a:t>
            </a:r>
            <a:r>
              <a:rPr dirty="0" sz="2400" spc="-70" b="1">
                <a:latin typeface="Tahoma"/>
                <a:cs typeface="Tahoma"/>
              </a:rPr>
              <a:t>.</a:t>
            </a:r>
            <a:r>
              <a:rPr dirty="0" sz="2400" spc="-275" b="1">
                <a:latin typeface="Tahoma"/>
                <a:cs typeface="Tahoma"/>
              </a:rPr>
              <a:t> </a:t>
            </a:r>
            <a:r>
              <a:rPr dirty="0" sz="2400" spc="-180" b="1">
                <a:latin typeface="Tahoma"/>
                <a:cs typeface="Tahoma"/>
              </a:rPr>
              <a:t>K</a:t>
            </a:r>
            <a:r>
              <a:rPr dirty="0" sz="2400" spc="-100" b="1">
                <a:latin typeface="Tahoma"/>
                <a:cs typeface="Tahoma"/>
              </a:rPr>
              <a:t>o</a:t>
            </a:r>
            <a:r>
              <a:rPr dirty="0" sz="2400" spc="-60" b="1">
                <a:latin typeface="Tahoma"/>
                <a:cs typeface="Tahoma"/>
              </a:rPr>
              <a:t>n</a:t>
            </a:r>
            <a:r>
              <a:rPr dirty="0" sz="2400" spc="-90" b="1">
                <a:latin typeface="Tahoma"/>
                <a:cs typeface="Tahoma"/>
              </a:rPr>
              <a:t>a</a:t>
            </a:r>
            <a:r>
              <a:rPr dirty="0" sz="2400" spc="-60" b="1">
                <a:latin typeface="Tahoma"/>
                <a:cs typeface="Tahoma"/>
              </a:rPr>
              <a:t>k</a:t>
            </a:r>
            <a:r>
              <a:rPr dirty="0" sz="2400" spc="10" b="1">
                <a:latin typeface="Tahoma"/>
                <a:cs typeface="Tahoma"/>
              </a:rPr>
              <a:t>a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Cinthia</dc:creator>
  <cp:keywords>DAFXhHNkotg,BAEjShpFTAU</cp:keywords>
  <dc:title>Modelo pôster eventoac.pptx</dc:title>
  <dcterms:created xsi:type="dcterms:W3CDTF">2023-01-20T07:59:05Z</dcterms:created>
  <dcterms:modified xsi:type="dcterms:W3CDTF">2023-01-20T07:59:05Z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Canva</vt:lpwstr>
  </property>
  <property fmtid="{D5CDD505-2E9C-101B-9397-08002B2CF9AE}" pid="4" name="LastSaved">
    <vt:filetime>2023-01-18T00:00:00Z</vt:filetime>
  </property>
</Properties>
</file>