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8288000" cy="10288588"/>
  <p:notesSz cx="6858000" cy="9144000"/>
  <p:defaultTextStyle>
    <a:defPPr>
      <a:defRPr lang="en-US"/>
    </a:defPPr>
    <a:lvl1pPr marL="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240">
          <p15:clr>
            <a:srgbClr val="A4A3A4"/>
          </p15:clr>
        </p15:guide>
        <p15:guide id="2" pos="57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4"/>
    <p:restoredTop sz="95994"/>
  </p:normalViewPr>
  <p:slideViewPr>
    <p:cSldViewPr snapToGrid="0" snapToObjects="1">
      <p:cViewPr>
        <p:scale>
          <a:sx n="51" d="100"/>
          <a:sy n="51" d="100"/>
        </p:scale>
        <p:origin x="-450" y="324"/>
      </p:cViewPr>
      <p:guideLst>
        <p:guide orient="horz" pos="3240"/>
        <p:guide pos="57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683804"/>
            <a:ext cx="13716000" cy="3581953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403891"/>
            <a:ext cx="13716000" cy="2484026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16/01/2023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093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16/01/2023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2166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87350" y="547772"/>
            <a:ext cx="3943350" cy="871910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547772"/>
            <a:ext cx="11601450" cy="871910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16/01/2023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8015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16/01/2023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5505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775" y="2565004"/>
            <a:ext cx="15773400" cy="4279766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7775" y="6885258"/>
            <a:ext cx="15773400" cy="2250628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16/01/2023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172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738860"/>
            <a:ext cx="7772400" cy="65280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8300" y="2738860"/>
            <a:ext cx="7772400" cy="65280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16/01/2023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924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547773"/>
            <a:ext cx="15773400" cy="19886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83" y="2522134"/>
            <a:ext cx="7736681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683" y="3758193"/>
            <a:ext cx="7736681" cy="55277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58300" y="2522134"/>
            <a:ext cx="7774782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58300" y="3758193"/>
            <a:ext cx="7774782" cy="55277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16/01/2023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9556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16/01/2023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6619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16/01/2023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9181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4782" y="1481367"/>
            <a:ext cx="9258300" cy="7311566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576"/>
            <a:ext cx="5898356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16/01/2023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5993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774782" y="1481367"/>
            <a:ext cx="9258300" cy="7311566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576"/>
            <a:ext cx="5898356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16/01/2023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4510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7300" y="547773"/>
            <a:ext cx="15773400" cy="1988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300" y="2738860"/>
            <a:ext cx="15773400" cy="65280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3DADD-AE6D-F44C-8E99-E83159E36487}" type="datetimeFigureOut">
              <a:rPr lang="pt-BR" smtClean="0"/>
              <a:pPr/>
              <a:t>16/01/2023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6816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ca.gov.br/publicacoes/relatorios/dados-e-numeros-sobre-cancer-de-mama-relatorio-anual-2022" TargetMode="External"/><Relationship Id="rId2" Type="http://schemas.openxmlformats.org/officeDocument/2006/relationships/hyperlink" Target="https://doi.org/10.4137/CMO.S26067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ounded Rectangle 27">
            <a:extLst>
              <a:ext uri="{FF2B5EF4-FFF2-40B4-BE49-F238E27FC236}">
                <a16:creationId xmlns:a16="http://schemas.microsoft.com/office/drawing/2014/main" xmlns="" id="{5F2BD0F1-005A-0044-A8AB-560F9375413B}"/>
              </a:ext>
            </a:extLst>
          </p:cNvPr>
          <p:cNvSpPr/>
          <p:nvPr/>
        </p:nvSpPr>
        <p:spPr>
          <a:xfrm>
            <a:off x="6372787" y="5139214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METODOS</a:t>
            </a:r>
            <a:endParaRPr lang="pt-BR" b="1" dirty="0"/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xmlns="" id="{A5E64E54-F3DF-614D-AB54-FE5A3AEF7AA0}"/>
              </a:ext>
            </a:extLst>
          </p:cNvPr>
          <p:cNvSpPr/>
          <p:nvPr/>
        </p:nvSpPr>
        <p:spPr>
          <a:xfrm>
            <a:off x="12327883" y="2056265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xmlns="" id="{A4D1C169-D6E1-FD4B-A45E-96E67FB1FAC8}"/>
              </a:ext>
            </a:extLst>
          </p:cNvPr>
          <p:cNvSpPr/>
          <p:nvPr/>
        </p:nvSpPr>
        <p:spPr>
          <a:xfrm>
            <a:off x="6471626" y="2056265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xmlns="" id="{001D1AA0-407E-424D-91CD-EDDDAC304852}"/>
              </a:ext>
            </a:extLst>
          </p:cNvPr>
          <p:cNvSpPr/>
          <p:nvPr/>
        </p:nvSpPr>
        <p:spPr>
          <a:xfrm>
            <a:off x="689500" y="2056265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xmlns="" id="{AC7E963C-F39C-9142-BF7D-B9F3E604B6E7}"/>
              </a:ext>
            </a:extLst>
          </p:cNvPr>
          <p:cNvSpPr/>
          <p:nvPr/>
        </p:nvSpPr>
        <p:spPr>
          <a:xfrm>
            <a:off x="0" y="800991"/>
            <a:ext cx="18288000" cy="100494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36FBF4F5-4DA9-A54C-8992-944303BBFA52}"/>
              </a:ext>
            </a:extLst>
          </p:cNvPr>
          <p:cNvSpPr txBox="1"/>
          <p:nvPr/>
        </p:nvSpPr>
        <p:spPr>
          <a:xfrm>
            <a:off x="640080" y="871102"/>
            <a:ext cx="11546238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/>
              <a:t>EVENTOS ADVERSOS NA PRIMEIRA LINHA DE TRATAMENTO DE HORMONIOTERAPIA EM PACIENTES </a:t>
            </a:r>
            <a:r>
              <a:rPr lang="pt-BR" sz="2000" b="1" dirty="0" smtClean="0"/>
              <a:t>IDOSAS</a:t>
            </a:r>
          </a:p>
          <a:p>
            <a:r>
              <a:rPr lang="pt-BR" sz="2000" b="1" dirty="0" smtClean="0"/>
              <a:t> </a:t>
            </a:r>
            <a:r>
              <a:rPr lang="pt-BR" sz="2000" b="1" dirty="0"/>
              <a:t>COM CÂNCER DE MAMA LUMINAL METASTÁTICO – ANÁLISE RETROSPECTIVA MULTICÊNTRICA</a:t>
            </a:r>
            <a:endParaRPr lang="pt-BR" sz="2000" dirty="0"/>
          </a:p>
          <a:p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.</a:t>
            </a:r>
            <a:r>
              <a:rPr lang="en-US" sz="28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 </a:t>
            </a:r>
            <a:endParaRPr lang="pt-BR" sz="28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AA1A24BD-BD89-144A-A301-A8058FB68A3A}"/>
              </a:ext>
            </a:extLst>
          </p:cNvPr>
          <p:cNvSpPr txBox="1"/>
          <p:nvPr/>
        </p:nvSpPr>
        <p:spPr>
          <a:xfrm>
            <a:off x="640080" y="1440488"/>
            <a:ext cx="35400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alibri" charset="0"/>
                <a:ea typeface="Calibri" charset="0"/>
                <a:cs typeface="Calibri" charset="0"/>
              </a:rPr>
              <a:t>C.O. Rodriguez, M.G. </a:t>
            </a:r>
            <a:r>
              <a:rPr lang="en-US" sz="2400" dirty="0" err="1" smtClean="0">
                <a:latin typeface="Calibri" charset="0"/>
                <a:ea typeface="Calibri" charset="0"/>
                <a:cs typeface="Calibri" charset="0"/>
              </a:rPr>
              <a:t>Cesca</a:t>
            </a:r>
            <a:endParaRPr lang="pt-BR" sz="24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xmlns="" id="{110A48B5-F328-D645-96C3-2D4ECF5001AD}"/>
              </a:ext>
            </a:extLst>
          </p:cNvPr>
          <p:cNvSpPr/>
          <p:nvPr/>
        </p:nvSpPr>
        <p:spPr>
          <a:xfrm>
            <a:off x="16962120" y="800991"/>
            <a:ext cx="1325880" cy="1004949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3A9E31E6-DEFD-F244-8DCD-75F5CF51EA30}"/>
              </a:ext>
            </a:extLst>
          </p:cNvPr>
          <p:cNvSpPr/>
          <p:nvPr/>
        </p:nvSpPr>
        <p:spPr>
          <a:xfrm>
            <a:off x="16497300" y="800991"/>
            <a:ext cx="464820" cy="100494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60499DB6-57F6-FA4E-AD8C-82777B9EFB6F}"/>
              </a:ext>
            </a:extLst>
          </p:cNvPr>
          <p:cNvSpPr txBox="1"/>
          <p:nvPr/>
        </p:nvSpPr>
        <p:spPr>
          <a:xfrm>
            <a:off x="640080" y="2078469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INTRODUÇ</a:t>
            </a:r>
            <a:r>
              <a:rPr lang="es-ES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ÃO</a:t>
            </a:r>
            <a:endParaRPr lang="pt-BR" sz="24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A47B7308-5D9B-974F-AB82-CF827144DE32}"/>
              </a:ext>
            </a:extLst>
          </p:cNvPr>
          <p:cNvSpPr txBox="1"/>
          <p:nvPr/>
        </p:nvSpPr>
        <p:spPr>
          <a:xfrm>
            <a:off x="640080" y="2601689"/>
            <a:ext cx="543618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/>
              <a:t>Populações idosas são </a:t>
            </a:r>
            <a:r>
              <a:rPr lang="pt-BR" sz="2400" dirty="0" err="1"/>
              <a:t>subrepresentadas</a:t>
            </a:r>
            <a:r>
              <a:rPr lang="pt-BR" sz="2400" dirty="0"/>
              <a:t> nos estudos clínicos, embora tenham maiores taxas de doenças crônicas. Os estudos de primeira linha para o tratamento de câncer de mama luminal HER2 negativo, embora incluam pacientes com maior idade, não representam uma população de mundo real, com múltiplas </a:t>
            </a:r>
            <a:r>
              <a:rPr lang="pt-BR" sz="2400" dirty="0" err="1"/>
              <a:t>comorbidades</a:t>
            </a:r>
            <a:r>
              <a:rPr lang="pt-BR" sz="2400" dirty="0"/>
              <a:t> e </a:t>
            </a:r>
            <a:r>
              <a:rPr lang="pt-BR" sz="2400" dirty="0" err="1"/>
              <a:t>polifarmácia</a:t>
            </a:r>
            <a:r>
              <a:rPr lang="pt-BR" sz="2400" dirty="0"/>
              <a:t>, e não avaliam toxicidades neste subgrupo específico</a:t>
            </a:r>
            <a:endParaRPr lang="pt-BR" sz="24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B6CA608A-2DC5-9041-9E97-EBBF8BECB85E}"/>
              </a:ext>
            </a:extLst>
          </p:cNvPr>
          <p:cNvSpPr txBox="1"/>
          <p:nvPr/>
        </p:nvSpPr>
        <p:spPr>
          <a:xfrm>
            <a:off x="6446916" y="2078469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OBJETIVO</a:t>
            </a:r>
            <a:endParaRPr lang="pt-BR" sz="24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414ECDDF-475F-AA4A-87B3-CF665B158A65}"/>
              </a:ext>
            </a:extLst>
          </p:cNvPr>
          <p:cNvSpPr txBox="1"/>
          <p:nvPr/>
        </p:nvSpPr>
        <p:spPr>
          <a:xfrm>
            <a:off x="6372787" y="2601689"/>
            <a:ext cx="543618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/>
              <a:t>O</a:t>
            </a:r>
            <a:r>
              <a:rPr lang="pt-BR" sz="2000" dirty="0" smtClean="0"/>
              <a:t> </a:t>
            </a:r>
            <a:r>
              <a:rPr lang="pt-BR" sz="2000" dirty="0"/>
              <a:t>objetivo primário é avaliar a ocorrência de eventos adversos G3-4/Hospitalizações em pacientes idosas com ≥ 70 anos durante o tratamento de primeira linha com </a:t>
            </a:r>
            <a:r>
              <a:rPr lang="pt-BR" sz="2000" dirty="0" err="1"/>
              <a:t>hormonioterapia</a:t>
            </a:r>
            <a:r>
              <a:rPr lang="pt-BR" sz="2000" dirty="0"/>
              <a:t>, associada ou não à terapia-alvo, para câncer de mama luminal, HER2 negativo e comparar a ocorrência de acordo com o tratamento </a:t>
            </a:r>
            <a:r>
              <a:rPr lang="pt-BR" sz="2000" dirty="0" smtClean="0"/>
              <a:t>adotado</a:t>
            </a:r>
            <a:r>
              <a:rPr lang="en-US" sz="2000" dirty="0" smtClean="0">
                <a:latin typeface="Calibri" charset="0"/>
                <a:ea typeface="Calibri" charset="0"/>
                <a:cs typeface="Calibri" charset="0"/>
              </a:rPr>
              <a:t>.</a:t>
            </a:r>
            <a:endParaRPr lang="pt-BR" sz="20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ED535ABC-B6F0-914E-A2CD-EEC99805C25A}"/>
              </a:ext>
            </a:extLst>
          </p:cNvPr>
          <p:cNvSpPr txBox="1"/>
          <p:nvPr/>
        </p:nvSpPr>
        <p:spPr>
          <a:xfrm>
            <a:off x="6301301" y="5694702"/>
            <a:ext cx="5436187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/>
              <a:t>Dados de pacientes com câncer de mama metastático ≥ 70 anos tratadas em </a:t>
            </a:r>
            <a:r>
              <a:rPr lang="pt-BR" sz="2000" dirty="0" smtClean="0"/>
              <a:t>primeira linha </a:t>
            </a:r>
            <a:r>
              <a:rPr lang="pt-BR" sz="2000" dirty="0"/>
              <a:t>em 2 centros especializados em oncologia clínica foram retrospectivamente coletados. Estatísticas descritivas foi utilizadas para determinação das características da população e dos desfechos primários (eventos adversos e hospitalização). Análise comparativa proporcional entre os tipos de tratamento utilizados e de variáveis categóricas independentes </a:t>
            </a:r>
            <a:r>
              <a:rPr lang="pt-BR" sz="2000" dirty="0" smtClean="0"/>
              <a:t>foi </a:t>
            </a:r>
            <a:r>
              <a:rPr lang="pt-BR" sz="2000" dirty="0"/>
              <a:t>realizada pelo teste </a:t>
            </a:r>
            <a:r>
              <a:rPr lang="pt-BR" sz="2000" dirty="0" err="1"/>
              <a:t>qui</a:t>
            </a:r>
            <a:r>
              <a:rPr lang="pt-BR" sz="2000" dirty="0"/>
              <a:t>-quadrado de Pearson. Curvas de Kaplan-Meier, teste de Log-</a:t>
            </a:r>
            <a:r>
              <a:rPr lang="pt-BR" sz="2000" dirty="0" err="1"/>
              <a:t>Rank</a:t>
            </a:r>
            <a:r>
              <a:rPr lang="pt-BR" sz="2000" dirty="0"/>
              <a:t> e regressão de Cox </a:t>
            </a:r>
            <a:r>
              <a:rPr lang="pt-BR" sz="2000" dirty="0" smtClean="0"/>
              <a:t>foram </a:t>
            </a:r>
            <a:r>
              <a:rPr lang="pt-BR" sz="2000" dirty="0"/>
              <a:t>utilizados para análises de sobrevida</a:t>
            </a:r>
            <a:endParaRPr lang="pt-BR" sz="20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80911BC6-C929-C743-8A55-B63E6304E3CF}"/>
              </a:ext>
            </a:extLst>
          </p:cNvPr>
          <p:cNvSpPr txBox="1"/>
          <p:nvPr/>
        </p:nvSpPr>
        <p:spPr>
          <a:xfrm>
            <a:off x="12303173" y="2078469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RESULTADOS E CONCLUS</a:t>
            </a:r>
            <a:r>
              <a:rPr lang="es-ES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ÃO</a:t>
            </a:r>
            <a:endParaRPr lang="pt-BR" sz="24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B14C257E-FAC8-9842-9590-26985410A87C}"/>
              </a:ext>
            </a:extLst>
          </p:cNvPr>
          <p:cNvSpPr txBox="1"/>
          <p:nvPr/>
        </p:nvSpPr>
        <p:spPr>
          <a:xfrm>
            <a:off x="12229043" y="2601689"/>
            <a:ext cx="543618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/>
              <a:t>A ocorrência de eventos adversos G3-4 em pacientes idosas acima de 70 anos recebendo tratamento de primeira linha com </a:t>
            </a:r>
            <a:r>
              <a:rPr lang="pt-BR" sz="2400" dirty="0" err="1"/>
              <a:t>hormonioterapia</a:t>
            </a:r>
            <a:r>
              <a:rPr lang="pt-BR" sz="2400" dirty="0"/>
              <a:t> com ou sem terapia alvo, não mostrou associação de risco para piores desfechos em relação a SLP e TFT, apresentando resultados concordantes a literatura mundial.</a:t>
            </a:r>
            <a:endParaRPr lang="pt-BR" sz="24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4" name="Rounded Rectangle 43">
            <a:extLst>
              <a:ext uri="{FF2B5EF4-FFF2-40B4-BE49-F238E27FC236}">
                <a16:creationId xmlns:a16="http://schemas.microsoft.com/office/drawing/2014/main" xmlns="" id="{811B4335-7FB6-0649-84FD-BD02F8A00755}"/>
              </a:ext>
            </a:extLst>
          </p:cNvPr>
          <p:cNvSpPr/>
          <p:nvPr/>
        </p:nvSpPr>
        <p:spPr>
          <a:xfrm>
            <a:off x="12303173" y="5840962"/>
            <a:ext cx="5265862" cy="3947167"/>
          </a:xfrm>
          <a:prstGeom prst="roundRect">
            <a:avLst/>
          </a:prstGeom>
          <a:noFill/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xmlns="" id="{0D6EBE1A-8008-FA46-896B-260C146290A8}"/>
              </a:ext>
            </a:extLst>
          </p:cNvPr>
          <p:cNvSpPr txBox="1"/>
          <p:nvPr/>
        </p:nvSpPr>
        <p:spPr>
          <a:xfrm>
            <a:off x="12359036" y="6033256"/>
            <a:ext cx="4975412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latin typeface="Calibri" charset="0"/>
                <a:ea typeface="Calibri" charset="0"/>
                <a:cs typeface="Calibri" charset="0"/>
              </a:rPr>
              <a:t>Referências</a:t>
            </a:r>
            <a:r>
              <a:rPr lang="en-US" sz="1400" b="1" dirty="0" smtClean="0">
                <a:latin typeface="Calibri" charset="0"/>
                <a:ea typeface="Calibri" charset="0"/>
                <a:cs typeface="Calibri" charset="0"/>
              </a:rPr>
              <a:t>:</a:t>
            </a:r>
          </a:p>
          <a:p>
            <a:pPr lvl="0"/>
            <a:r>
              <a:rPr lang="pt-BR" sz="1400" dirty="0" smtClean="0"/>
              <a:t>1. </a:t>
            </a:r>
            <a:r>
              <a:rPr lang="pt-BR" sz="1400" dirty="0" err="1" smtClean="0"/>
              <a:t>Riseberg</a:t>
            </a:r>
            <a:r>
              <a:rPr lang="pt-BR" sz="1400" dirty="0" smtClean="0"/>
              <a:t> </a:t>
            </a:r>
            <a:r>
              <a:rPr lang="pt-BR" sz="1400" dirty="0"/>
              <a:t>D. (2015). </a:t>
            </a:r>
            <a:r>
              <a:rPr lang="pt-BR" sz="1400" dirty="0" err="1"/>
              <a:t>Treating</a:t>
            </a:r>
            <a:r>
              <a:rPr lang="pt-BR" sz="1400" dirty="0"/>
              <a:t> </a:t>
            </a:r>
            <a:r>
              <a:rPr lang="pt-BR" sz="1400" dirty="0" err="1"/>
              <a:t>Elderly</a:t>
            </a:r>
            <a:r>
              <a:rPr lang="pt-BR" sz="1400" dirty="0"/>
              <a:t> </a:t>
            </a:r>
            <a:r>
              <a:rPr lang="pt-BR" sz="1400" dirty="0" err="1"/>
              <a:t>Patients</a:t>
            </a:r>
            <a:r>
              <a:rPr lang="pt-BR" sz="1400" dirty="0"/>
              <a:t> </a:t>
            </a:r>
            <a:r>
              <a:rPr lang="pt-BR" sz="1400" dirty="0" err="1"/>
              <a:t>With</a:t>
            </a:r>
            <a:r>
              <a:rPr lang="pt-BR" sz="1400" dirty="0"/>
              <a:t> </a:t>
            </a:r>
            <a:r>
              <a:rPr lang="pt-BR" sz="1400" dirty="0" err="1"/>
              <a:t>Hormone</a:t>
            </a:r>
            <a:r>
              <a:rPr lang="pt-BR" sz="1400" dirty="0"/>
              <a:t> Receptor-Positive </a:t>
            </a:r>
            <a:r>
              <a:rPr lang="pt-BR" sz="1400" dirty="0" err="1"/>
              <a:t>Advanced</a:t>
            </a:r>
            <a:r>
              <a:rPr lang="pt-BR" sz="1400" dirty="0"/>
              <a:t> </a:t>
            </a:r>
            <a:r>
              <a:rPr lang="pt-BR" sz="1400" dirty="0" err="1"/>
              <a:t>Breast</a:t>
            </a:r>
            <a:r>
              <a:rPr lang="pt-BR" sz="1400" dirty="0"/>
              <a:t> </a:t>
            </a:r>
            <a:r>
              <a:rPr lang="pt-BR" sz="1400" dirty="0" err="1"/>
              <a:t>Cancer</a:t>
            </a:r>
            <a:r>
              <a:rPr lang="pt-BR" sz="1400" dirty="0"/>
              <a:t>. </a:t>
            </a:r>
            <a:r>
              <a:rPr lang="pt-BR" sz="1400" i="1" dirty="0" err="1"/>
              <a:t>Clinical</a:t>
            </a:r>
            <a:r>
              <a:rPr lang="pt-BR" sz="1400" i="1" dirty="0"/>
              <a:t> Medicine Insights. </a:t>
            </a:r>
            <a:r>
              <a:rPr lang="pt-BR" sz="1400" i="1" dirty="0" err="1"/>
              <a:t>Oncology</a:t>
            </a:r>
            <a:r>
              <a:rPr lang="pt-BR" sz="1400" dirty="0"/>
              <a:t>, </a:t>
            </a:r>
            <a:r>
              <a:rPr lang="pt-BR" sz="1400" i="1" dirty="0"/>
              <a:t>9</a:t>
            </a:r>
            <a:r>
              <a:rPr lang="pt-BR" sz="1400" dirty="0"/>
              <a:t>, 65–73. </a:t>
            </a:r>
            <a:endParaRPr lang="pt-BR" sz="1400" dirty="0"/>
          </a:p>
          <a:p>
            <a:pPr lvl="0"/>
            <a:r>
              <a:rPr lang="pt-BR" sz="1400" dirty="0" smtClean="0"/>
              <a:t>2.  </a:t>
            </a:r>
            <a:r>
              <a:rPr lang="pt-BR" sz="1400" u="sng" dirty="0" smtClean="0">
                <a:hlinkClick r:id="rId2"/>
              </a:rPr>
              <a:t>https</a:t>
            </a:r>
            <a:r>
              <a:rPr lang="pt-BR" sz="1400" u="sng" dirty="0">
                <a:hlinkClick r:id="rId2"/>
              </a:rPr>
              <a:t>://doi.org/10.4137/CMO.S26067</a:t>
            </a:r>
            <a:endParaRPr lang="pt-BR" sz="1400" dirty="0"/>
          </a:p>
          <a:p>
            <a:pPr lvl="0"/>
            <a:r>
              <a:rPr lang="pt-BR" sz="1400" u="sng" dirty="0">
                <a:hlinkClick r:id="rId3"/>
              </a:rPr>
              <a:t>https://</a:t>
            </a:r>
            <a:r>
              <a:rPr lang="pt-BR" sz="1400" u="sng" dirty="0" smtClean="0">
                <a:hlinkClick r:id="rId3"/>
              </a:rPr>
              <a:t>www.inca.gov.br/publicacoes/relatorios/dados-e-numeros-sobre-cancer-de-mama-relatorio-anual-2022</a:t>
            </a:r>
            <a:endParaRPr lang="pt-BR" sz="1400" dirty="0"/>
          </a:p>
          <a:p>
            <a:pPr lvl="0"/>
            <a:r>
              <a:rPr lang="pt-BR" sz="1400" dirty="0" smtClean="0"/>
              <a:t>3.  </a:t>
            </a:r>
            <a:r>
              <a:rPr lang="en-US" sz="1400" dirty="0" err="1" smtClean="0"/>
              <a:t>Akrami</a:t>
            </a:r>
            <a:r>
              <a:rPr lang="en-US" sz="1400" dirty="0" smtClean="0"/>
              <a:t> </a:t>
            </a:r>
            <a:r>
              <a:rPr lang="en-US" sz="1400" dirty="0"/>
              <a:t>M, </a:t>
            </a:r>
            <a:r>
              <a:rPr lang="en-US" sz="1400" dirty="0" err="1"/>
              <a:t>Sepahdar</a:t>
            </a:r>
            <a:r>
              <a:rPr lang="en-US" sz="1400" dirty="0"/>
              <a:t> A, </a:t>
            </a:r>
            <a:r>
              <a:rPr lang="en-US" sz="1400" dirty="0" err="1"/>
              <a:t>Arasteh</a:t>
            </a:r>
            <a:r>
              <a:rPr lang="en-US" sz="1400" dirty="0"/>
              <a:t> P, </a:t>
            </a:r>
            <a:r>
              <a:rPr lang="en-US" sz="1400" dirty="0" err="1"/>
              <a:t>Tahmasebi</a:t>
            </a:r>
            <a:r>
              <a:rPr lang="en-US" sz="1400" dirty="0"/>
              <a:t> S, </a:t>
            </a:r>
            <a:r>
              <a:rPr lang="en-US" sz="1400" dirty="0" err="1"/>
              <a:t>Zangouri</a:t>
            </a:r>
            <a:r>
              <a:rPr lang="en-US" sz="1400" dirty="0"/>
              <a:t> V, </a:t>
            </a:r>
            <a:r>
              <a:rPr lang="en-US" sz="1400" dirty="0" err="1"/>
              <a:t>Askari</a:t>
            </a:r>
            <a:r>
              <a:rPr lang="en-US" sz="1400" dirty="0"/>
              <a:t> A et. al. Do site and type of metastasis in breast cancer show a changing pattern with increased age ? A cross comparison of </a:t>
            </a:r>
            <a:r>
              <a:rPr lang="en-US" sz="1400" dirty="0" err="1"/>
              <a:t>clinicopathological</a:t>
            </a:r>
            <a:r>
              <a:rPr lang="en-US" sz="1400" dirty="0"/>
              <a:t> characteristics between age groups. World Journal of Surgical Oncology. </a:t>
            </a:r>
            <a:r>
              <a:rPr lang="pt-BR" sz="1400" dirty="0"/>
              <a:t>2018;16:147.</a:t>
            </a:r>
          </a:p>
          <a:p>
            <a:pPr lvl="0"/>
            <a:r>
              <a:rPr lang="en-GB" sz="1400" dirty="0" smtClean="0"/>
              <a:t>4.Herrera </a:t>
            </a:r>
            <a:r>
              <a:rPr lang="en-GB" sz="1400" dirty="0"/>
              <a:t>AP, Snipes SA, King DW, Torres-Vigil I, Goldberg DS, Weinberg AD. </a:t>
            </a:r>
            <a:r>
              <a:rPr lang="en-US" sz="1400" dirty="0"/>
              <a:t>Disparate Inclusion of Older Adults in Clinical Trials : Priorities and Opportunities for Policy and Practice Change. Am J Public Health. 2010;100:S105–S112 2010;100:105–12.</a:t>
            </a:r>
            <a:endParaRPr lang="pt-BR" sz="1400" dirty="0"/>
          </a:p>
          <a:p>
            <a:r>
              <a:rPr lang="en-US" sz="1400" b="1" dirty="0" smtClean="0">
                <a:latin typeface="Calibri" charset="0"/>
                <a:ea typeface="Calibri" charset="0"/>
                <a:cs typeface="Calibri" charset="0"/>
              </a:rPr>
              <a:t>  </a:t>
            </a:r>
            <a:endParaRPr lang="pt-BR" sz="14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9" name="Retângulo 48"/>
          <p:cNvSpPr/>
          <p:nvPr/>
        </p:nvSpPr>
        <p:spPr>
          <a:xfrm>
            <a:off x="15227439" y="112498"/>
            <a:ext cx="3004541" cy="615553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algn="ctr"/>
            <a:r>
              <a:rPr lang="pt-BR" sz="17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Encontro de Ciência e Inovação 2023</a:t>
            </a:r>
            <a:endParaRPr lang="pt-BR" sz="17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7" name="Imagem 36" descr="C:\Users\25496\Downloads\ACC - Assinaturas versão horizontal_RGB (2)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2311"/>
            <a:ext cx="5416062" cy="6415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2200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246</TotalTime>
  <Words>310</Words>
  <Application>Microsoft Office PowerPoint</Application>
  <PresentationFormat>Personalizar</PresentationFormat>
  <Paragraphs>20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Office Theme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neves Neves Campos</dc:creator>
  <cp:lastModifiedBy>nanocor17@hotmail.com</cp:lastModifiedBy>
  <cp:revision>59</cp:revision>
  <dcterms:created xsi:type="dcterms:W3CDTF">2018-02-05T15:36:18Z</dcterms:created>
  <dcterms:modified xsi:type="dcterms:W3CDTF">2023-01-16T18:52:54Z</dcterms:modified>
</cp:coreProperties>
</file>