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51" d="100"/>
          <a:sy n="51" d="100"/>
        </p:scale>
        <p:origin x="-450" y="32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a.gov.br/publicacoes/relatorios/dados-e-numeros-sobre-cancer-de-mama-relatorio-anual-2022" TargetMode="External"/><Relationship Id="rId2" Type="http://schemas.openxmlformats.org/officeDocument/2006/relationships/hyperlink" Target="https://doi.org/10.4137/CMO.S2606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6372787" y="5139214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METODOS</a:t>
            </a:r>
            <a:endParaRPr lang="pt-BR" b="1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154623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EVENTOS ADVERSOS NA PRIMEIRA LINHA DE TRATAMENTO DE HORMONIOTERAPIA EM PACIENTES </a:t>
            </a:r>
            <a:r>
              <a:rPr lang="pt-BR" sz="2000" b="1" dirty="0" smtClean="0"/>
              <a:t>IDOSAS</a:t>
            </a:r>
          </a:p>
          <a:p>
            <a:r>
              <a:rPr lang="pt-BR" sz="2000" b="1" dirty="0" smtClean="0"/>
              <a:t> </a:t>
            </a:r>
            <a:r>
              <a:rPr lang="pt-BR" sz="2000" b="1" dirty="0"/>
              <a:t>COM CÂNCER DE MAMA LUMINAL METASTÁTICO – ANÁLISE RETROSPECTIVA MULTICÊNTRICA</a:t>
            </a:r>
            <a:endParaRPr lang="pt-BR" sz="2000" dirty="0"/>
          </a:p>
          <a:p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640080" y="1440488"/>
            <a:ext cx="354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C.O. Rodriguez, M.G.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Cesca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Populações idosas são </a:t>
            </a:r>
            <a:r>
              <a:rPr lang="pt-BR" sz="2400" dirty="0" err="1"/>
              <a:t>subrepresentadas</a:t>
            </a:r>
            <a:r>
              <a:rPr lang="pt-BR" sz="2400" dirty="0"/>
              <a:t> nos estudos clínicos, embora tenham maiores taxas de doenças crônicas. Os estudos de primeira linha para o tratamento de câncer de mama luminal HER2 negativo, embora incluam pacientes com maior idade, não representam uma população de mundo real, com múltiplas </a:t>
            </a:r>
            <a:r>
              <a:rPr lang="pt-BR" sz="2400" dirty="0" err="1"/>
              <a:t>comorbidades</a:t>
            </a:r>
            <a:r>
              <a:rPr lang="pt-BR" sz="2400" dirty="0"/>
              <a:t> e </a:t>
            </a:r>
            <a:r>
              <a:rPr lang="pt-BR" sz="2400" dirty="0" err="1"/>
              <a:t>polifarmácia</a:t>
            </a:r>
            <a:r>
              <a:rPr lang="pt-BR" sz="2400" dirty="0"/>
              <a:t>, e não avaliam toxicidades neste subgrupo específico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</a:t>
            </a:r>
            <a:r>
              <a:rPr lang="pt-BR" sz="2000" dirty="0" smtClean="0"/>
              <a:t> </a:t>
            </a:r>
            <a:r>
              <a:rPr lang="pt-BR" sz="2000" dirty="0"/>
              <a:t>objetivo primário é avaliar a ocorrência de eventos adversos G3-4/Hospitalizações em pacientes idosas com ≥ 70 anos durante o tratamento de primeira linha com </a:t>
            </a:r>
            <a:r>
              <a:rPr lang="pt-BR" sz="2000" dirty="0" err="1"/>
              <a:t>hormonioterapia</a:t>
            </a:r>
            <a:r>
              <a:rPr lang="pt-BR" sz="2000" dirty="0"/>
              <a:t>, associada ou não à terapia-alvo, para câncer de mama luminal, HER2 negativo e comparar a ocorrência de acordo com o tratamento </a:t>
            </a:r>
            <a:r>
              <a:rPr lang="pt-BR" sz="2000" dirty="0" smtClean="0"/>
              <a:t>adotado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535ABC-B6F0-914E-A2CD-EEC99805C25A}"/>
              </a:ext>
            </a:extLst>
          </p:cNvPr>
          <p:cNvSpPr txBox="1"/>
          <p:nvPr/>
        </p:nvSpPr>
        <p:spPr>
          <a:xfrm>
            <a:off x="6301301" y="5694702"/>
            <a:ext cx="54361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Dados de pacientes com câncer de mama metastático ≥ 70 anos tratadas em </a:t>
            </a:r>
            <a:r>
              <a:rPr lang="pt-BR" sz="2000" dirty="0" smtClean="0"/>
              <a:t>primeira linha </a:t>
            </a:r>
            <a:r>
              <a:rPr lang="pt-BR" sz="2000" dirty="0"/>
              <a:t>em 2 centros especializados em oncologia clínica foram retrospectivamente coletados. Estatísticas descritivas foi utilizadas para determinação das características da população e dos desfechos primários (eventos adversos e hospitalização). Análise comparativa proporcional entre os tipos de tratamento utilizados e de variáveis categóricas independentes </a:t>
            </a:r>
            <a:r>
              <a:rPr lang="pt-BR" sz="2000" dirty="0" smtClean="0"/>
              <a:t>foi </a:t>
            </a:r>
            <a:r>
              <a:rPr lang="pt-BR" sz="2000" dirty="0"/>
              <a:t>realizada pelo teste </a:t>
            </a:r>
            <a:r>
              <a:rPr lang="pt-BR" sz="2000" dirty="0" err="1"/>
              <a:t>qui</a:t>
            </a:r>
            <a:r>
              <a:rPr lang="pt-BR" sz="2000" dirty="0"/>
              <a:t>-quadrado de Pearson. Curvas de Kaplan-Meier, teste de Log-</a:t>
            </a:r>
            <a:r>
              <a:rPr lang="pt-BR" sz="2000" dirty="0" err="1"/>
              <a:t>Rank</a:t>
            </a:r>
            <a:r>
              <a:rPr lang="pt-BR" sz="2000" dirty="0"/>
              <a:t> e regressão de Cox </a:t>
            </a:r>
            <a:r>
              <a:rPr lang="pt-BR" sz="2000" dirty="0" smtClean="0"/>
              <a:t>foram </a:t>
            </a:r>
            <a:r>
              <a:rPr lang="pt-BR" sz="2000" dirty="0"/>
              <a:t>utilizados para análises de sobrevida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 ocorrência de eventos adversos G3-4 em pacientes idosas acima de 70 anos recebendo tratamento de primeira linha com </a:t>
            </a:r>
            <a:r>
              <a:rPr lang="pt-BR" sz="2400" dirty="0" err="1"/>
              <a:t>hormonioterapia</a:t>
            </a:r>
            <a:r>
              <a:rPr lang="pt-BR" sz="2400" dirty="0"/>
              <a:t> com ou sem terapia alvo, não mostrou associação de risco para piores desfechos em relação a SLP e TFT, apresentando resultados concordantes a literatura mundial.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303173" y="5840962"/>
            <a:ext cx="5265862" cy="3947167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359036" y="6033256"/>
            <a:ext cx="49754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lvl="0"/>
            <a:r>
              <a:rPr lang="pt-BR" sz="1400" dirty="0" smtClean="0"/>
              <a:t>1. </a:t>
            </a:r>
            <a:r>
              <a:rPr lang="pt-BR" sz="1400" dirty="0" err="1" smtClean="0"/>
              <a:t>Riseberg</a:t>
            </a:r>
            <a:r>
              <a:rPr lang="pt-BR" sz="1400" dirty="0" smtClean="0"/>
              <a:t> </a:t>
            </a:r>
            <a:r>
              <a:rPr lang="pt-BR" sz="1400" dirty="0"/>
              <a:t>D. (2015). </a:t>
            </a:r>
            <a:r>
              <a:rPr lang="pt-BR" sz="1400" dirty="0" err="1"/>
              <a:t>Treating</a:t>
            </a:r>
            <a:r>
              <a:rPr lang="pt-BR" sz="1400" dirty="0"/>
              <a:t> </a:t>
            </a:r>
            <a:r>
              <a:rPr lang="pt-BR" sz="1400" dirty="0" err="1"/>
              <a:t>Elderly</a:t>
            </a:r>
            <a:r>
              <a:rPr lang="pt-BR" sz="1400" dirty="0"/>
              <a:t> </a:t>
            </a:r>
            <a:r>
              <a:rPr lang="pt-BR" sz="1400" dirty="0" err="1"/>
              <a:t>Patients</a:t>
            </a:r>
            <a:r>
              <a:rPr lang="pt-BR" sz="1400" dirty="0"/>
              <a:t> </a:t>
            </a:r>
            <a:r>
              <a:rPr lang="pt-BR" sz="1400" dirty="0" err="1"/>
              <a:t>With</a:t>
            </a:r>
            <a:r>
              <a:rPr lang="pt-BR" sz="1400" dirty="0"/>
              <a:t> </a:t>
            </a:r>
            <a:r>
              <a:rPr lang="pt-BR" sz="1400" dirty="0" err="1"/>
              <a:t>Hormone</a:t>
            </a:r>
            <a:r>
              <a:rPr lang="pt-BR" sz="1400" dirty="0"/>
              <a:t> Receptor-Positive </a:t>
            </a:r>
            <a:r>
              <a:rPr lang="pt-BR" sz="1400" dirty="0" err="1"/>
              <a:t>Advanced</a:t>
            </a:r>
            <a:r>
              <a:rPr lang="pt-BR" sz="1400" dirty="0"/>
              <a:t> </a:t>
            </a:r>
            <a:r>
              <a:rPr lang="pt-BR" sz="1400" dirty="0" err="1"/>
              <a:t>Breast</a:t>
            </a:r>
            <a:r>
              <a:rPr lang="pt-BR" sz="1400" dirty="0"/>
              <a:t> </a:t>
            </a:r>
            <a:r>
              <a:rPr lang="pt-BR" sz="1400" dirty="0" err="1"/>
              <a:t>Cancer</a:t>
            </a:r>
            <a:r>
              <a:rPr lang="pt-BR" sz="1400" dirty="0"/>
              <a:t>. </a:t>
            </a:r>
            <a:r>
              <a:rPr lang="pt-BR" sz="1400" i="1" dirty="0" err="1"/>
              <a:t>Clinical</a:t>
            </a:r>
            <a:r>
              <a:rPr lang="pt-BR" sz="1400" i="1" dirty="0"/>
              <a:t> Medicine Insights. </a:t>
            </a:r>
            <a:r>
              <a:rPr lang="pt-BR" sz="1400" i="1" dirty="0" err="1"/>
              <a:t>Oncology</a:t>
            </a:r>
            <a:r>
              <a:rPr lang="pt-BR" sz="1400" dirty="0"/>
              <a:t>, </a:t>
            </a:r>
            <a:r>
              <a:rPr lang="pt-BR" sz="1400" i="1" dirty="0"/>
              <a:t>9</a:t>
            </a:r>
            <a:r>
              <a:rPr lang="pt-BR" sz="1400" dirty="0"/>
              <a:t>, 65–73. </a:t>
            </a:r>
            <a:endParaRPr lang="pt-BR" sz="1400" dirty="0"/>
          </a:p>
          <a:p>
            <a:pPr lvl="0"/>
            <a:r>
              <a:rPr lang="pt-BR" sz="1400" dirty="0" smtClean="0"/>
              <a:t>2.  </a:t>
            </a:r>
            <a:r>
              <a:rPr lang="pt-BR" sz="1400" u="sng" dirty="0" smtClean="0">
                <a:hlinkClick r:id="rId2"/>
              </a:rPr>
              <a:t>https</a:t>
            </a:r>
            <a:r>
              <a:rPr lang="pt-BR" sz="1400" u="sng" dirty="0">
                <a:hlinkClick r:id="rId2"/>
              </a:rPr>
              <a:t>://doi.org/10.4137/CMO.S26067</a:t>
            </a:r>
            <a:endParaRPr lang="pt-BR" sz="1400" dirty="0"/>
          </a:p>
          <a:p>
            <a:pPr lvl="0"/>
            <a:r>
              <a:rPr lang="pt-BR" sz="1400" u="sng" dirty="0">
                <a:hlinkClick r:id="rId3"/>
              </a:rPr>
              <a:t>https://</a:t>
            </a:r>
            <a:r>
              <a:rPr lang="pt-BR" sz="1400" u="sng" dirty="0" smtClean="0">
                <a:hlinkClick r:id="rId3"/>
              </a:rPr>
              <a:t>www.inca.gov.br/publicacoes/relatorios/dados-e-numeros-sobre-cancer-de-mama-relatorio-anual-2022</a:t>
            </a:r>
            <a:endParaRPr lang="pt-BR" sz="1400" dirty="0"/>
          </a:p>
          <a:p>
            <a:pPr lvl="0"/>
            <a:r>
              <a:rPr lang="pt-BR" sz="1400" dirty="0" smtClean="0"/>
              <a:t>3.  </a:t>
            </a:r>
            <a:r>
              <a:rPr lang="en-US" sz="1400" dirty="0" err="1" smtClean="0"/>
              <a:t>Akrami</a:t>
            </a:r>
            <a:r>
              <a:rPr lang="en-US" sz="1400" dirty="0" smtClean="0"/>
              <a:t> </a:t>
            </a:r>
            <a:r>
              <a:rPr lang="en-US" sz="1400" dirty="0"/>
              <a:t>M, </a:t>
            </a:r>
            <a:r>
              <a:rPr lang="en-US" sz="1400" dirty="0" err="1"/>
              <a:t>Sepahdar</a:t>
            </a:r>
            <a:r>
              <a:rPr lang="en-US" sz="1400" dirty="0"/>
              <a:t> A, </a:t>
            </a:r>
            <a:r>
              <a:rPr lang="en-US" sz="1400" dirty="0" err="1"/>
              <a:t>Arasteh</a:t>
            </a:r>
            <a:r>
              <a:rPr lang="en-US" sz="1400" dirty="0"/>
              <a:t> P, </a:t>
            </a:r>
            <a:r>
              <a:rPr lang="en-US" sz="1400" dirty="0" err="1"/>
              <a:t>Tahmasebi</a:t>
            </a:r>
            <a:r>
              <a:rPr lang="en-US" sz="1400" dirty="0"/>
              <a:t> S, </a:t>
            </a:r>
            <a:r>
              <a:rPr lang="en-US" sz="1400" dirty="0" err="1"/>
              <a:t>Zangouri</a:t>
            </a:r>
            <a:r>
              <a:rPr lang="en-US" sz="1400" dirty="0"/>
              <a:t> V, </a:t>
            </a:r>
            <a:r>
              <a:rPr lang="en-US" sz="1400" dirty="0" err="1"/>
              <a:t>Askari</a:t>
            </a:r>
            <a:r>
              <a:rPr lang="en-US" sz="1400" dirty="0"/>
              <a:t> A et. al. Do site and type of metastasis in breast cancer show a changing pattern with increased age ? A cross comparison of </a:t>
            </a:r>
            <a:r>
              <a:rPr lang="en-US" sz="1400" dirty="0" err="1"/>
              <a:t>clinicopathological</a:t>
            </a:r>
            <a:r>
              <a:rPr lang="en-US" sz="1400" dirty="0"/>
              <a:t> characteristics between age groups. World Journal of Surgical Oncology. </a:t>
            </a:r>
            <a:r>
              <a:rPr lang="pt-BR" sz="1400" dirty="0"/>
              <a:t>2018;16:147.</a:t>
            </a:r>
          </a:p>
          <a:p>
            <a:pPr lvl="0"/>
            <a:r>
              <a:rPr lang="en-GB" sz="1400" dirty="0" smtClean="0"/>
              <a:t>4.Herrera </a:t>
            </a:r>
            <a:r>
              <a:rPr lang="en-GB" sz="1400" dirty="0"/>
              <a:t>AP, Snipes SA, King DW, Torres-Vigil I, Goldberg DS, Weinberg AD. </a:t>
            </a:r>
            <a:r>
              <a:rPr lang="en-US" sz="1400" dirty="0"/>
              <a:t>Disparate Inclusion of Older Adults in Clinical Trials : Priorities and Opportunities for Policy and Practice Change. Am J Public Health. 2010;100:S105–S112 2010;100:105–12.</a:t>
            </a:r>
            <a:endParaRPr lang="pt-BR" sz="1400" dirty="0"/>
          </a:p>
          <a:p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  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310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nanocor17@hotmail.com</cp:lastModifiedBy>
  <cp:revision>59</cp:revision>
  <dcterms:created xsi:type="dcterms:W3CDTF">2018-02-05T15:36:18Z</dcterms:created>
  <dcterms:modified xsi:type="dcterms:W3CDTF">2023-01-16T18:52:54Z</dcterms:modified>
</cp:coreProperties>
</file>