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60FDB-8D49-CB48-A76E-D2E63E21FA16}" v="3" dt="2023-01-08T17:33:24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/>
    <p:restoredTop sz="96009"/>
  </p:normalViewPr>
  <p:slideViewPr>
    <p:cSldViewPr snapToGrid="0" snapToObjects="1">
      <p:cViewPr varScale="1">
        <p:scale>
          <a:sx n="76" d="100"/>
          <a:sy n="76" d="100"/>
        </p:scale>
        <p:origin x="616" y="20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a Bochi" userId="893d08fdf3febab5" providerId="LiveId" clId="{25460FDB-8D49-CB48-A76E-D2E63E21FA16}"/>
    <pc:docChg chg="undo redo custSel modSld">
      <pc:chgData name="Carla Bochi" userId="893d08fdf3febab5" providerId="LiveId" clId="{25460FDB-8D49-CB48-A76E-D2E63E21FA16}" dt="2023-01-12T00:55:33.108" v="384" actId="20577"/>
      <pc:docMkLst>
        <pc:docMk/>
      </pc:docMkLst>
      <pc:sldChg chg="modSp mod">
        <pc:chgData name="Carla Bochi" userId="893d08fdf3febab5" providerId="LiveId" clId="{25460FDB-8D49-CB48-A76E-D2E63E21FA16}" dt="2023-01-12T00:55:33.108" v="384" actId="20577"/>
        <pc:sldMkLst>
          <pc:docMk/>
          <pc:sldMk cId="342200773" sldId="256"/>
        </pc:sldMkLst>
        <pc:spChg chg="mod">
          <ac:chgData name="Carla Bochi" userId="893d08fdf3febab5" providerId="LiveId" clId="{25460FDB-8D49-CB48-A76E-D2E63E21FA16}" dt="2023-01-12T00:47:37.533" v="100" actId="20577"/>
          <ac:spMkLst>
            <pc:docMk/>
            <pc:sldMk cId="342200773" sldId="256"/>
            <ac:spMk id="2" creationId="{6F715D38-0C4F-9BA7-EE7C-4147D12E4A3A}"/>
          </ac:spMkLst>
        </pc:spChg>
        <pc:spChg chg="mod">
          <ac:chgData name="Carla Bochi" userId="893d08fdf3febab5" providerId="LiveId" clId="{25460FDB-8D49-CB48-A76E-D2E63E21FA16}" dt="2023-01-12T00:55:33.108" v="384" actId="20577"/>
          <ac:spMkLst>
            <pc:docMk/>
            <pc:sldMk cId="342200773" sldId="256"/>
            <ac:spMk id="15" creationId="{A47B7308-5D9B-974F-AB82-CF827144DE32}"/>
          </ac:spMkLst>
        </pc:spChg>
        <pc:spChg chg="mod">
          <ac:chgData name="Carla Bochi" userId="893d08fdf3febab5" providerId="LiveId" clId="{25460FDB-8D49-CB48-A76E-D2E63E21FA16}" dt="2023-01-12T00:48:14.185" v="122" actId="20577"/>
          <ac:spMkLst>
            <pc:docMk/>
            <pc:sldMk cId="342200773" sldId="256"/>
            <ac:spMk id="21" creationId="{ED535ABC-B6F0-914E-A2CD-EEC99805C2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CE346-79C4-D24E-9D49-60F1B91DFB80}" type="datetimeFigureOut">
              <a:rPr lang="pt-BR" smtClean="0"/>
              <a:t>11/01/2023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849D3-254B-DF4A-BCE3-394D4D8B7D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43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849D3-254B-DF4A-BCE3-394D4D8B7D8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41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556788" y="71558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63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PADRONIZAÇÃO DE AVALIAÇÃO HISTOLÓGICA DE REGRESSÃO TUMORAL E INFILTRADO INFLAMATÓRIO COMO FATOR PROGNÓSTICO EM PACIENTES COM MELANOMA CUTÂNEO.</a:t>
            </a:r>
            <a:endParaRPr lang="pt-BR" sz="1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466065" y="1328297"/>
            <a:ext cx="261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C.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Bochi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; E. Bertolli.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Calibri" charset="0"/>
                <a:ea typeface="Calibri" charset="0"/>
                <a:cs typeface="Calibri" charset="0"/>
              </a:rPr>
              <a:t>O significado prognóstico do fenômeno de regressão espontânea sobre o comportamento dos melanomas cutâneos é um dos assuntos mais controversos na literatura. Isso tem ocorrido devido a diferentes metodologias utilizadas nos estudos realizados sobre o tema e à grande variabilidade no tamanho e na composição das amostras. Não há consenso na literatura sobre um sistema padronizado de medição da regressão, o que explica, em parte os resultados controversos obtidos até o momento. Também há dificuldade na padronização dos laudos anatomopatológicos sobre o infiltrado linfocitário, o que dificulta a análise do seu papel prognóstico para os melanomas cutâneos. Muitos estudos sugerem que a angiogênese e a </a:t>
            </a:r>
            <a:r>
              <a:rPr lang="pt-BR" sz="2000" dirty="0" err="1">
                <a:latin typeface="Calibri" charset="0"/>
                <a:ea typeface="Calibri" charset="0"/>
                <a:cs typeface="Calibri" charset="0"/>
              </a:rPr>
              <a:t>linfangiogênese</a:t>
            </a:r>
            <a:r>
              <a:rPr lang="pt-BR" sz="2000" dirty="0">
                <a:latin typeface="Calibri" charset="0"/>
                <a:ea typeface="Calibri" charset="0"/>
                <a:cs typeface="Calibri" charset="0"/>
              </a:rPr>
              <a:t> poderiam predizer a disseminação metastática em melanoma. Diversos estudos recentes vêm surgindo como tentativa de elucidar esses questionamentos. Entretanto, ainda não há definição consensual para aplicação dessas características como fatores prognósticos e/ou como preditores de acometimento do </a:t>
            </a:r>
            <a:r>
              <a:rPr lang="pt-BR" sz="2000">
                <a:latin typeface="Calibri" charset="0"/>
                <a:ea typeface="Calibri" charset="0"/>
                <a:cs typeface="Calibri" charset="0"/>
              </a:rPr>
              <a:t>linfonodo sentinela.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510640" y="711893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71626" y="7680553"/>
            <a:ext cx="5436187" cy="2450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Análise retrospectiva e histopatológica que avalia todos os pacientes com melanoma cutâneo operados no Hospital Mãe de Deus em Porto Alegre nos últimos 5 anos, com revisão de prontuários e revisão de lâminas de anatomopatológicos. Os dados coletados seguem os critérios internacionais de patologia. Os registros médicos foram analisados seguindo preceitos éticos, preservando a identidade dos pacientes.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identificados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345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com melanoma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cutâneo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operados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no Hospital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Mãe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de Deus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entre 2017 e 2021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Desses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53,33%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eram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mulheres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 A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localização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mais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comum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foi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membros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inferiores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O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subtipo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mais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comum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encontrado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foi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o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espalhamento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superficial (60%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). O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diagnóstico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inicial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foi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através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da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imunohistoquímica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5,22% dos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casos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pPr algn="just"/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Sobre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alguns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fatores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prognósticos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en-US" sz="1700" b="1" i="1" dirty="0" err="1">
                <a:latin typeface="Calibri" charset="0"/>
                <a:ea typeface="Calibri" charset="0"/>
                <a:cs typeface="Calibri" charset="0"/>
              </a:rPr>
              <a:t>ulceração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estava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presente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11,30%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en-US" sz="1700" b="1" i="1" dirty="0" err="1">
                <a:latin typeface="Calibri" charset="0"/>
                <a:ea typeface="Calibri" charset="0"/>
                <a:cs typeface="Calibri" charset="0"/>
              </a:rPr>
              <a:t>presença</a:t>
            </a:r>
            <a:r>
              <a:rPr lang="en-US" sz="1700" b="1" i="1" dirty="0">
                <a:latin typeface="Calibri" charset="0"/>
                <a:ea typeface="Calibri" charset="0"/>
                <a:cs typeface="Calibri" charset="0"/>
              </a:rPr>
              <a:t> de mitoses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20,58%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en-US" sz="1700" b="1" i="1" dirty="0" err="1">
                <a:latin typeface="Calibri" charset="0"/>
                <a:ea typeface="Calibri" charset="0"/>
                <a:cs typeface="Calibri" charset="0"/>
              </a:rPr>
              <a:t>infiltrado</a:t>
            </a:r>
            <a:r>
              <a:rPr lang="en-US" sz="1700" b="1" i="1" dirty="0">
                <a:latin typeface="Calibri" charset="0"/>
                <a:ea typeface="Calibri" charset="0"/>
                <a:cs typeface="Calibri" charset="0"/>
              </a:rPr>
              <a:t> tumoral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foi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encontrado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51,01%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en-US" sz="1700" b="1" i="1" dirty="0" err="1">
                <a:latin typeface="Calibri" charset="0"/>
                <a:ea typeface="Calibri" charset="0"/>
                <a:cs typeface="Calibri" charset="0"/>
              </a:rPr>
              <a:t>regressão</a:t>
            </a:r>
            <a:r>
              <a:rPr lang="en-US" sz="1700" b="1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i="1" dirty="0" err="1">
                <a:latin typeface="Calibri" charset="0"/>
                <a:ea typeface="Calibri" charset="0"/>
                <a:cs typeface="Calibri" charset="0"/>
              </a:rPr>
              <a:t>presente</a:t>
            </a:r>
            <a:r>
              <a:rPr lang="en-US" sz="1700" b="1" i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9,57%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dos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casos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algn="just"/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Dos 345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diagnosticados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, 119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submetidos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a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pesquisa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do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linfonodo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sentinela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(34,49%).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Desses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apenas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14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positivos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(4,06%).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identificados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26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submetidos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a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tratamento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adjuvante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(7,54%).</a:t>
            </a:r>
          </a:p>
          <a:p>
            <a:pPr algn="just"/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Durante o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período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analisado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, 34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evoluiram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com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recidivas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(9,86%),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sendo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2,9% de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recidivas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locais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, 4,35% de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recidivas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locorregionais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enquanto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apenas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1,16% de metastases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à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distância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algn="just"/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Foram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identificados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7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b="1" dirty="0" err="1">
                <a:latin typeface="Calibri" charset="0"/>
                <a:ea typeface="Calibri" charset="0"/>
                <a:cs typeface="Calibri" charset="0"/>
              </a:rPr>
              <a:t>mortos</a:t>
            </a:r>
            <a:r>
              <a:rPr lang="en-US" sz="17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melanoma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nesse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grupo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correspondendo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a 2,03%. </a:t>
            </a:r>
          </a:p>
          <a:p>
            <a:pPr algn="just"/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As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demais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estatísticas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seguem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análise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e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serão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agregadas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à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pesquisa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breve.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27883" y="8985344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26425" y="9037474"/>
            <a:ext cx="497541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Morrison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S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Han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G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Elenwa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F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Vetto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JT, Fowler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G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Leong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SP,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Kashani-Sabet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M,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Pockaj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B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Kosiorek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HE,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Zager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JS, Messina JL,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Mozzillo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N,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Schneebaum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S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, Han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D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;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Sentinel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Lymph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Node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Working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Group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.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Is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There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a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Relationship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Between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TILs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and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Regression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in Melanoma? Ann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Surg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Oncol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. 2022 May;29(5):2854-2866.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: 10.1245/s10434-021-11251-z. </a:t>
            </a:r>
            <a:r>
              <a:rPr lang="pt-BR" sz="1050" b="0" i="0" u="none" strike="noStrike" dirty="0" err="1">
                <a:solidFill>
                  <a:srgbClr val="212121"/>
                </a:solidFill>
                <a:effectLst/>
                <a:latin typeface="BlinkMacSystemFont"/>
              </a:rPr>
              <a:t>Epub</a:t>
            </a:r>
            <a:r>
              <a:rPr lang="pt-BR" sz="1050" b="0" i="0" u="none" strike="noStrike" dirty="0">
                <a:solidFill>
                  <a:srgbClr val="212121"/>
                </a:solidFill>
                <a:effectLst/>
                <a:latin typeface="BlinkMacSystemFont"/>
              </a:rPr>
              <a:t> 2022 Jan 21. PMID: 35064332.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F715D38-0C4F-9BA7-EE7C-4147D12E4A3A}"/>
              </a:ext>
            </a:extLst>
          </p:cNvPr>
          <p:cNvSpPr txBox="1"/>
          <p:nvPr/>
        </p:nvSpPr>
        <p:spPr>
          <a:xfrm>
            <a:off x="6519495" y="2719713"/>
            <a:ext cx="5217764" cy="4656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incidência de melanoma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cutâneo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 aumentado mundialmente nos últimos anos. Trata-se de uma neoplasia agressiva e potencialmente fatal e portanto alvo de preocupação social. A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dificuldade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informações mais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precisas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a epidemiologia das neoplasias no Brasil impossibilita que se trace um perfil real da magnitude desse problema. Esse projeto pretende agregar, de forma retrospectiva, informações pertinentes sobre epidemiologia e fatores prognósticos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Como 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bjetivo principal temos a padronização da avaliação de regressão e infiltrado linfocitário em melanomas cutâneos, avaliando o impacto de ambos como fator prognóstico e na positividade no linfonodo sentinela.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636</Words>
  <Application>Microsoft Macintosh PowerPoint</Application>
  <PresentationFormat>Personalizar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BlinkMacSystemFont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Carla Bochi</cp:lastModifiedBy>
  <cp:revision>59</cp:revision>
  <dcterms:created xsi:type="dcterms:W3CDTF">2018-02-05T15:36:18Z</dcterms:created>
  <dcterms:modified xsi:type="dcterms:W3CDTF">2023-01-12T00:55:46Z</dcterms:modified>
</cp:coreProperties>
</file>